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7"/>
  </p:notesMasterIdLst>
  <p:sldIdLst>
    <p:sldId id="256" r:id="rId2"/>
    <p:sldId id="258" r:id="rId3"/>
    <p:sldId id="261" r:id="rId4"/>
    <p:sldId id="262" r:id="rId5"/>
    <p:sldId id="263" r:id="rId6"/>
    <p:sldId id="259" r:id="rId7"/>
    <p:sldId id="260" r:id="rId8"/>
    <p:sldId id="316" r:id="rId9"/>
    <p:sldId id="291" r:id="rId10"/>
    <p:sldId id="292" r:id="rId11"/>
    <p:sldId id="269" r:id="rId12"/>
    <p:sldId id="279" r:id="rId13"/>
    <p:sldId id="280" r:id="rId14"/>
    <p:sldId id="281" r:id="rId15"/>
    <p:sldId id="277" r:id="rId16"/>
    <p:sldId id="282" r:id="rId17"/>
    <p:sldId id="309" r:id="rId18"/>
    <p:sldId id="299" r:id="rId19"/>
    <p:sldId id="300" r:id="rId20"/>
    <p:sldId id="301" r:id="rId21"/>
    <p:sldId id="302" r:id="rId22"/>
    <p:sldId id="303" r:id="rId23"/>
    <p:sldId id="304" r:id="rId24"/>
    <p:sldId id="312" r:id="rId25"/>
    <p:sldId id="305" r:id="rId26"/>
    <p:sldId id="314" r:id="rId27"/>
    <p:sldId id="313" r:id="rId28"/>
    <p:sldId id="285" r:id="rId29"/>
    <p:sldId id="315" r:id="rId30"/>
    <p:sldId id="286" r:id="rId31"/>
    <p:sldId id="287" r:id="rId32"/>
    <p:sldId id="290" r:id="rId33"/>
    <p:sldId id="288" r:id="rId34"/>
    <p:sldId id="306" r:id="rId35"/>
    <p:sldId id="31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1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rginie\Documents\A%20TRIER\Documents\Archives\Tspt%20Repas+Linge+Ste\Resultats\1-RessIll\Plannin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Utilisation_Chauffeur!$BP$4:$IN$4</c:f>
              <c:numCache>
                <c:formatCode>h:mm;@</c:formatCode>
                <c:ptCount val="181"/>
                <c:pt idx="0">
                  <c:v>0.22916666666666671</c:v>
                </c:pt>
                <c:pt idx="1">
                  <c:v>0.2326388888888889</c:v>
                </c:pt>
                <c:pt idx="2">
                  <c:v>0.23611111111111116</c:v>
                </c:pt>
                <c:pt idx="3">
                  <c:v>0.23958333333333343</c:v>
                </c:pt>
                <c:pt idx="4">
                  <c:v>0.24305555555555555</c:v>
                </c:pt>
                <c:pt idx="5">
                  <c:v>0.24652777777777779</c:v>
                </c:pt>
                <c:pt idx="6">
                  <c:v>0.25</c:v>
                </c:pt>
                <c:pt idx="7">
                  <c:v>0.25347222222222232</c:v>
                </c:pt>
                <c:pt idx="8">
                  <c:v>0.25694444444444442</c:v>
                </c:pt>
                <c:pt idx="9">
                  <c:v>0.26041666666666685</c:v>
                </c:pt>
                <c:pt idx="10">
                  <c:v>0.26388888888888912</c:v>
                </c:pt>
                <c:pt idx="11">
                  <c:v>0.2673611111111111</c:v>
                </c:pt>
                <c:pt idx="12">
                  <c:v>0.27083333333333326</c:v>
                </c:pt>
                <c:pt idx="13">
                  <c:v>0.27430555555555558</c:v>
                </c:pt>
                <c:pt idx="14">
                  <c:v>0.27777777777777796</c:v>
                </c:pt>
                <c:pt idx="15">
                  <c:v>0.28125</c:v>
                </c:pt>
                <c:pt idx="16">
                  <c:v>0.28472222222222232</c:v>
                </c:pt>
                <c:pt idx="17">
                  <c:v>0.28819444444444442</c:v>
                </c:pt>
                <c:pt idx="18">
                  <c:v>0.29166666666666685</c:v>
                </c:pt>
                <c:pt idx="19">
                  <c:v>0.29513888888888901</c:v>
                </c:pt>
                <c:pt idx="20">
                  <c:v>0.2986111111111111</c:v>
                </c:pt>
                <c:pt idx="21">
                  <c:v>0.30208333333333331</c:v>
                </c:pt>
                <c:pt idx="22">
                  <c:v>0.30555555555555558</c:v>
                </c:pt>
                <c:pt idx="23">
                  <c:v>0.30902777777777807</c:v>
                </c:pt>
                <c:pt idx="24">
                  <c:v>0.31250000000000011</c:v>
                </c:pt>
                <c:pt idx="25">
                  <c:v>0.31597222222222238</c:v>
                </c:pt>
                <c:pt idx="26">
                  <c:v>0.31944444444444453</c:v>
                </c:pt>
                <c:pt idx="27">
                  <c:v>0.32291666666666696</c:v>
                </c:pt>
                <c:pt idx="28">
                  <c:v>0.32638888888888923</c:v>
                </c:pt>
                <c:pt idx="29">
                  <c:v>0.32986111111111122</c:v>
                </c:pt>
                <c:pt idx="30">
                  <c:v>0.33333333333333331</c:v>
                </c:pt>
                <c:pt idx="31">
                  <c:v>0.33680555555555575</c:v>
                </c:pt>
                <c:pt idx="32">
                  <c:v>0.34027777777777807</c:v>
                </c:pt>
                <c:pt idx="33">
                  <c:v>0.34375000000000011</c:v>
                </c:pt>
                <c:pt idx="34">
                  <c:v>0.34722222222222238</c:v>
                </c:pt>
                <c:pt idx="35">
                  <c:v>0.35069444444444442</c:v>
                </c:pt>
                <c:pt idx="36">
                  <c:v>0.35416666666666685</c:v>
                </c:pt>
                <c:pt idx="37">
                  <c:v>0.35763888888888901</c:v>
                </c:pt>
                <c:pt idx="38">
                  <c:v>0.3611111111111111</c:v>
                </c:pt>
                <c:pt idx="39">
                  <c:v>0.36458333333333331</c:v>
                </c:pt>
                <c:pt idx="40">
                  <c:v>0.36805555555555558</c:v>
                </c:pt>
                <c:pt idx="41">
                  <c:v>0.37152777777777807</c:v>
                </c:pt>
                <c:pt idx="42">
                  <c:v>0.37500000000000011</c:v>
                </c:pt>
                <c:pt idx="43">
                  <c:v>0.37847222222222238</c:v>
                </c:pt>
                <c:pt idx="44">
                  <c:v>0.38194444444444453</c:v>
                </c:pt>
                <c:pt idx="45">
                  <c:v>0.38541666666666696</c:v>
                </c:pt>
                <c:pt idx="46">
                  <c:v>0.38888888888888923</c:v>
                </c:pt>
                <c:pt idx="47">
                  <c:v>0.39236111111111122</c:v>
                </c:pt>
                <c:pt idx="48">
                  <c:v>0.39583333333333331</c:v>
                </c:pt>
                <c:pt idx="49">
                  <c:v>0.39930555555555575</c:v>
                </c:pt>
                <c:pt idx="50">
                  <c:v>0.40277777777777796</c:v>
                </c:pt>
                <c:pt idx="51">
                  <c:v>0.40625</c:v>
                </c:pt>
                <c:pt idx="52">
                  <c:v>0.40972222222222232</c:v>
                </c:pt>
                <c:pt idx="53">
                  <c:v>0.41319444444444442</c:v>
                </c:pt>
                <c:pt idx="54">
                  <c:v>0.41666666666666685</c:v>
                </c:pt>
                <c:pt idx="55">
                  <c:v>0.42013888888888901</c:v>
                </c:pt>
                <c:pt idx="56">
                  <c:v>0.4236111111111111</c:v>
                </c:pt>
                <c:pt idx="57">
                  <c:v>0.42708333333333331</c:v>
                </c:pt>
                <c:pt idx="58">
                  <c:v>0.43055555555555558</c:v>
                </c:pt>
                <c:pt idx="59">
                  <c:v>0.43402777777777807</c:v>
                </c:pt>
                <c:pt idx="60">
                  <c:v>0.43750000000000011</c:v>
                </c:pt>
                <c:pt idx="61">
                  <c:v>0.44097222222222238</c:v>
                </c:pt>
                <c:pt idx="62">
                  <c:v>0.44444444444444453</c:v>
                </c:pt>
                <c:pt idx="63">
                  <c:v>0.44791666666666696</c:v>
                </c:pt>
                <c:pt idx="64">
                  <c:v>0.45138888888888912</c:v>
                </c:pt>
                <c:pt idx="65">
                  <c:v>0.4548611111111111</c:v>
                </c:pt>
                <c:pt idx="66">
                  <c:v>0.45833333333333326</c:v>
                </c:pt>
                <c:pt idx="67">
                  <c:v>0.46180555555555558</c:v>
                </c:pt>
                <c:pt idx="68">
                  <c:v>0.46527777777777796</c:v>
                </c:pt>
                <c:pt idx="69">
                  <c:v>0.46875</c:v>
                </c:pt>
                <c:pt idx="70">
                  <c:v>0.47222222222222232</c:v>
                </c:pt>
                <c:pt idx="71">
                  <c:v>0.47569444444444442</c:v>
                </c:pt>
                <c:pt idx="72">
                  <c:v>0.47916666666666685</c:v>
                </c:pt>
                <c:pt idx="73">
                  <c:v>0.48263888888888901</c:v>
                </c:pt>
                <c:pt idx="74">
                  <c:v>0.4861111111111111</c:v>
                </c:pt>
                <c:pt idx="75">
                  <c:v>0.48958333333333331</c:v>
                </c:pt>
                <c:pt idx="76">
                  <c:v>0.49305555555555558</c:v>
                </c:pt>
                <c:pt idx="77">
                  <c:v>0.49652777777777807</c:v>
                </c:pt>
                <c:pt idx="78">
                  <c:v>0.5</c:v>
                </c:pt>
                <c:pt idx="79">
                  <c:v>0.50347222222222199</c:v>
                </c:pt>
                <c:pt idx="80">
                  <c:v>0.50694444444444464</c:v>
                </c:pt>
                <c:pt idx="81">
                  <c:v>0.5104166666666663</c:v>
                </c:pt>
                <c:pt idx="82">
                  <c:v>0.51388888888888884</c:v>
                </c:pt>
                <c:pt idx="83">
                  <c:v>0.51736111111111116</c:v>
                </c:pt>
                <c:pt idx="84">
                  <c:v>0.52083333333333359</c:v>
                </c:pt>
                <c:pt idx="85">
                  <c:v>0.52430555555555569</c:v>
                </c:pt>
                <c:pt idx="86">
                  <c:v>0.52777777777777779</c:v>
                </c:pt>
                <c:pt idx="87">
                  <c:v>0.53125</c:v>
                </c:pt>
                <c:pt idx="88">
                  <c:v>0.53472222222222221</c:v>
                </c:pt>
                <c:pt idx="89">
                  <c:v>0.53819444444444464</c:v>
                </c:pt>
                <c:pt idx="90">
                  <c:v>0.54166666666666652</c:v>
                </c:pt>
                <c:pt idx="91">
                  <c:v>0.54513888888888884</c:v>
                </c:pt>
                <c:pt idx="92">
                  <c:v>0.54861111111111138</c:v>
                </c:pt>
                <c:pt idx="93">
                  <c:v>0.55208333333333359</c:v>
                </c:pt>
                <c:pt idx="94">
                  <c:v>0.55555555555555569</c:v>
                </c:pt>
                <c:pt idx="95">
                  <c:v>0.55902777777777779</c:v>
                </c:pt>
                <c:pt idx="96">
                  <c:v>0.5625</c:v>
                </c:pt>
                <c:pt idx="97">
                  <c:v>0.56597222222222221</c:v>
                </c:pt>
                <c:pt idx="98">
                  <c:v>0.56944444444444464</c:v>
                </c:pt>
                <c:pt idx="99">
                  <c:v>0.57291666666666652</c:v>
                </c:pt>
                <c:pt idx="100">
                  <c:v>0.57638888888888884</c:v>
                </c:pt>
                <c:pt idx="101">
                  <c:v>0.57986111111111138</c:v>
                </c:pt>
                <c:pt idx="102">
                  <c:v>0.58333333333333359</c:v>
                </c:pt>
                <c:pt idx="103">
                  <c:v>0.58680555555555591</c:v>
                </c:pt>
                <c:pt idx="104">
                  <c:v>0.59027777777777779</c:v>
                </c:pt>
                <c:pt idx="105">
                  <c:v>0.59375000000000022</c:v>
                </c:pt>
                <c:pt idx="106">
                  <c:v>0.59722222222222221</c:v>
                </c:pt>
                <c:pt idx="107">
                  <c:v>0.60069444444444475</c:v>
                </c:pt>
                <c:pt idx="108">
                  <c:v>0.60416666666666652</c:v>
                </c:pt>
                <c:pt idx="109">
                  <c:v>0.60763888888888906</c:v>
                </c:pt>
                <c:pt idx="110">
                  <c:v>0.61111111111111138</c:v>
                </c:pt>
                <c:pt idx="111">
                  <c:v>0.61458333333333359</c:v>
                </c:pt>
                <c:pt idx="112">
                  <c:v>0.61805555555555591</c:v>
                </c:pt>
                <c:pt idx="113">
                  <c:v>0.62152777777777779</c:v>
                </c:pt>
                <c:pt idx="114">
                  <c:v>0.62500000000000022</c:v>
                </c:pt>
                <c:pt idx="115">
                  <c:v>0.62847222222222221</c:v>
                </c:pt>
                <c:pt idx="116">
                  <c:v>0.63194444444444475</c:v>
                </c:pt>
                <c:pt idx="117">
                  <c:v>0.63541666666666652</c:v>
                </c:pt>
                <c:pt idx="118">
                  <c:v>0.63888888888888906</c:v>
                </c:pt>
                <c:pt idx="119">
                  <c:v>0.64236111111111138</c:v>
                </c:pt>
                <c:pt idx="120">
                  <c:v>0.64583333333333381</c:v>
                </c:pt>
                <c:pt idx="121">
                  <c:v>0.64930555555555591</c:v>
                </c:pt>
                <c:pt idx="122">
                  <c:v>0.65277777777777801</c:v>
                </c:pt>
                <c:pt idx="123">
                  <c:v>0.65625000000000022</c:v>
                </c:pt>
                <c:pt idx="124">
                  <c:v>0.65972222222222243</c:v>
                </c:pt>
                <c:pt idx="125">
                  <c:v>0.66319444444444475</c:v>
                </c:pt>
                <c:pt idx="126">
                  <c:v>0.66666666666666663</c:v>
                </c:pt>
                <c:pt idx="127">
                  <c:v>0.67013888888888906</c:v>
                </c:pt>
                <c:pt idx="128">
                  <c:v>0.6736111111111116</c:v>
                </c:pt>
                <c:pt idx="129">
                  <c:v>0.67708333333333381</c:v>
                </c:pt>
                <c:pt idx="130">
                  <c:v>0.68055555555555591</c:v>
                </c:pt>
                <c:pt idx="131">
                  <c:v>0.68402777777777801</c:v>
                </c:pt>
                <c:pt idx="132">
                  <c:v>0.68750000000000022</c:v>
                </c:pt>
                <c:pt idx="133">
                  <c:v>0.69097222222222243</c:v>
                </c:pt>
                <c:pt idx="134">
                  <c:v>0.69444444444444475</c:v>
                </c:pt>
                <c:pt idx="135">
                  <c:v>0.69791666666666663</c:v>
                </c:pt>
                <c:pt idx="136">
                  <c:v>0.70138888888888884</c:v>
                </c:pt>
                <c:pt idx="137">
                  <c:v>0.70486111111111138</c:v>
                </c:pt>
                <c:pt idx="138">
                  <c:v>0.70833333333333359</c:v>
                </c:pt>
                <c:pt idx="139">
                  <c:v>0.71180555555555591</c:v>
                </c:pt>
                <c:pt idx="140">
                  <c:v>0.71527777777777779</c:v>
                </c:pt>
                <c:pt idx="141">
                  <c:v>0.71875000000000022</c:v>
                </c:pt>
                <c:pt idx="142">
                  <c:v>0.72222222222222221</c:v>
                </c:pt>
                <c:pt idx="143">
                  <c:v>0.72569444444444475</c:v>
                </c:pt>
                <c:pt idx="144">
                  <c:v>0.72916666666666652</c:v>
                </c:pt>
                <c:pt idx="145">
                  <c:v>0.73263888888888906</c:v>
                </c:pt>
                <c:pt idx="146">
                  <c:v>0.73611111111111138</c:v>
                </c:pt>
                <c:pt idx="147">
                  <c:v>0.73958333333333359</c:v>
                </c:pt>
                <c:pt idx="148">
                  <c:v>0.74305555555555591</c:v>
                </c:pt>
                <c:pt idx="149">
                  <c:v>0.74652777777777779</c:v>
                </c:pt>
                <c:pt idx="150">
                  <c:v>0.75000000000000022</c:v>
                </c:pt>
                <c:pt idx="151">
                  <c:v>0.75347222222222221</c:v>
                </c:pt>
                <c:pt idx="152">
                  <c:v>0.75694444444444475</c:v>
                </c:pt>
                <c:pt idx="153">
                  <c:v>0.76041666666666652</c:v>
                </c:pt>
                <c:pt idx="154">
                  <c:v>0.76388888888888906</c:v>
                </c:pt>
                <c:pt idx="155">
                  <c:v>0.76736111111111138</c:v>
                </c:pt>
                <c:pt idx="156">
                  <c:v>0.77083333333333359</c:v>
                </c:pt>
                <c:pt idx="157">
                  <c:v>0.77430555555555569</c:v>
                </c:pt>
                <c:pt idx="158">
                  <c:v>0.77777777777777779</c:v>
                </c:pt>
                <c:pt idx="159">
                  <c:v>0.78125</c:v>
                </c:pt>
                <c:pt idx="160">
                  <c:v>0.78472222222222221</c:v>
                </c:pt>
                <c:pt idx="161">
                  <c:v>0.78819444444444464</c:v>
                </c:pt>
                <c:pt idx="162">
                  <c:v>0.79166666666666652</c:v>
                </c:pt>
                <c:pt idx="163">
                  <c:v>0.79513888888888884</c:v>
                </c:pt>
                <c:pt idx="164">
                  <c:v>0.79861111111111138</c:v>
                </c:pt>
                <c:pt idx="165">
                  <c:v>0.80208333333333359</c:v>
                </c:pt>
                <c:pt idx="166">
                  <c:v>0.80555555555555569</c:v>
                </c:pt>
                <c:pt idx="167">
                  <c:v>0.80902777777777779</c:v>
                </c:pt>
                <c:pt idx="168">
                  <c:v>0.8125</c:v>
                </c:pt>
                <c:pt idx="169">
                  <c:v>0.81597222222222221</c:v>
                </c:pt>
                <c:pt idx="170">
                  <c:v>0.81944444444444464</c:v>
                </c:pt>
                <c:pt idx="171">
                  <c:v>0.82291666666666652</c:v>
                </c:pt>
                <c:pt idx="172">
                  <c:v>0.82638888888888884</c:v>
                </c:pt>
                <c:pt idx="173">
                  <c:v>0.82986111111111138</c:v>
                </c:pt>
                <c:pt idx="174">
                  <c:v>0.83333333333333359</c:v>
                </c:pt>
                <c:pt idx="175">
                  <c:v>0.83680555555555591</c:v>
                </c:pt>
                <c:pt idx="176">
                  <c:v>0.84027777777777779</c:v>
                </c:pt>
                <c:pt idx="177">
                  <c:v>0.84375000000000022</c:v>
                </c:pt>
                <c:pt idx="178">
                  <c:v>0.84722222222222221</c:v>
                </c:pt>
                <c:pt idx="179">
                  <c:v>0.85069444444444475</c:v>
                </c:pt>
                <c:pt idx="180">
                  <c:v>0.85416666666666652</c:v>
                </c:pt>
              </c:numCache>
            </c:numRef>
          </c:cat>
          <c:val>
            <c:numRef>
              <c:f>Utilisation_Chauffeur!$BP$5:$IN$5</c:f>
              <c:numCache>
                <c:formatCode>General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4</c:v>
                </c:pt>
                <c:pt idx="25">
                  <c:v>4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4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3</c:v>
                </c:pt>
                <c:pt idx="38">
                  <c:v>4</c:v>
                </c:pt>
                <c:pt idx="39">
                  <c:v>3</c:v>
                </c:pt>
                <c:pt idx="40">
                  <c:v>4</c:v>
                </c:pt>
                <c:pt idx="41">
                  <c:v>4</c:v>
                </c:pt>
                <c:pt idx="42">
                  <c:v>5</c:v>
                </c:pt>
                <c:pt idx="43">
                  <c:v>5</c:v>
                </c:pt>
                <c:pt idx="44">
                  <c:v>4</c:v>
                </c:pt>
                <c:pt idx="45">
                  <c:v>4</c:v>
                </c:pt>
                <c:pt idx="46">
                  <c:v>3</c:v>
                </c:pt>
                <c:pt idx="47">
                  <c:v>3</c:v>
                </c:pt>
                <c:pt idx="48">
                  <c:v>5</c:v>
                </c:pt>
                <c:pt idx="49">
                  <c:v>5</c:v>
                </c:pt>
                <c:pt idx="50">
                  <c:v>6</c:v>
                </c:pt>
                <c:pt idx="51">
                  <c:v>6</c:v>
                </c:pt>
                <c:pt idx="52">
                  <c:v>7</c:v>
                </c:pt>
                <c:pt idx="53">
                  <c:v>7</c:v>
                </c:pt>
                <c:pt idx="54">
                  <c:v>6</c:v>
                </c:pt>
                <c:pt idx="55">
                  <c:v>6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7</c:v>
                </c:pt>
                <c:pt idx="63">
                  <c:v>8</c:v>
                </c:pt>
                <c:pt idx="64">
                  <c:v>7</c:v>
                </c:pt>
                <c:pt idx="65">
                  <c:v>6</c:v>
                </c:pt>
                <c:pt idx="66">
                  <c:v>3</c:v>
                </c:pt>
                <c:pt idx="67">
                  <c:v>3</c:v>
                </c:pt>
                <c:pt idx="68">
                  <c:v>2</c:v>
                </c:pt>
                <c:pt idx="69">
                  <c:v>2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3</c:v>
                </c:pt>
                <c:pt idx="93">
                  <c:v>8</c:v>
                </c:pt>
                <c:pt idx="94">
                  <c:v>7</c:v>
                </c:pt>
                <c:pt idx="95">
                  <c:v>8</c:v>
                </c:pt>
                <c:pt idx="96">
                  <c:v>10</c:v>
                </c:pt>
                <c:pt idx="97">
                  <c:v>9</c:v>
                </c:pt>
                <c:pt idx="98">
                  <c:v>8</c:v>
                </c:pt>
                <c:pt idx="99">
                  <c:v>6</c:v>
                </c:pt>
                <c:pt idx="100">
                  <c:v>8</c:v>
                </c:pt>
                <c:pt idx="101">
                  <c:v>7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3</c:v>
                </c:pt>
                <c:pt idx="114">
                  <c:v>4</c:v>
                </c:pt>
                <c:pt idx="115">
                  <c:v>4</c:v>
                </c:pt>
                <c:pt idx="116">
                  <c:v>6</c:v>
                </c:pt>
                <c:pt idx="117">
                  <c:v>6</c:v>
                </c:pt>
                <c:pt idx="118">
                  <c:v>7</c:v>
                </c:pt>
                <c:pt idx="119">
                  <c:v>7</c:v>
                </c:pt>
                <c:pt idx="120">
                  <c:v>8</c:v>
                </c:pt>
                <c:pt idx="121">
                  <c:v>6</c:v>
                </c:pt>
                <c:pt idx="122">
                  <c:v>7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3</c:v>
                </c:pt>
                <c:pt idx="127">
                  <c:v>3</c:v>
                </c:pt>
                <c:pt idx="128">
                  <c:v>4</c:v>
                </c:pt>
                <c:pt idx="129">
                  <c:v>3</c:v>
                </c:pt>
                <c:pt idx="130">
                  <c:v>3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</c:numCache>
            </c:numRef>
          </c:val>
        </c:ser>
        <c:marker val="1"/>
        <c:axId val="34867456"/>
        <c:axId val="34897920"/>
      </c:lineChart>
      <c:catAx>
        <c:axId val="34867456"/>
        <c:scaling>
          <c:orientation val="minMax"/>
        </c:scaling>
        <c:axPos val="b"/>
        <c:numFmt formatCode="h:mm;@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34897920"/>
        <c:crosses val="autoZero"/>
        <c:auto val="1"/>
        <c:lblAlgn val="ctr"/>
        <c:lblOffset val="100"/>
        <c:tickLblSkip val="1"/>
      </c:catAx>
      <c:valAx>
        <c:axId val="34897920"/>
        <c:scaling>
          <c:orientation val="minMax"/>
          <c:max val="10"/>
        </c:scaling>
        <c:axPos val="l"/>
        <c:min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34867456"/>
        <c:crosses val="autoZero"/>
        <c:crossBetween val="midCat"/>
        <c:majorUnit val="1"/>
        <c:minorUnit val="1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A38FAD-E81E-4A25-906A-48773FEF4076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FAA900-8E48-4113-9E9F-26650F0A1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1F5ED8-FD32-4D14-9B46-C9C72AC59F3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B85750-FB85-4A89-965C-C56B5D73D75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973138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973138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0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FA5D3217-FD9A-4001-AC64-C710B2DADE3D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11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12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34A59-8B2B-44D5-AA02-B8B8066F8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BBE4-41C5-4208-A9B3-3D3D292FEF36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0A35-B909-4F6F-BDAF-7439C81C9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necteur droit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E6E18-C326-488E-9239-81A40C0C32E8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827D-4279-45FC-BD92-EDD7D754E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46D90-00B3-408A-8FDF-11A95DBC75A1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D689-66D1-45D3-A4C3-C16182111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3CA45-C75B-439C-85D4-182ABCBB9098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2D1F3-20B7-42A2-BA97-967FF8B63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CA49-0F10-444B-A01B-14B851C62E49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E828E-EAE2-47E6-AB94-3CDD346BA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ABB8-76FC-447A-8F31-F59AD34F68DF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F6C3-2EC1-4778-ACFC-E6BF47923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D4B4-89BF-4C25-8820-39A770625ED4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2656-5E54-4E5F-9461-DFD569BCD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9C47-AFCB-4823-A16D-D023914CB9AB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B0086-B66B-4D73-8033-7FCB0057C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Connecteur droit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A48C-9776-46FE-A2F2-673EC9EE1BE6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8CB7-E662-4056-BEF5-06A8F5D6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7022-8963-45FC-9DB3-84E7C79BC5A5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AA6D-B686-431B-B322-26B91AFEB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54FC437-398B-48E2-A456-2D84E68D735C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5ED06A-49D7-4A75-A012-FBB27B0EB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8" r:id="rId6"/>
    <p:sldLayoutId id="2147483699" r:id="rId7"/>
    <p:sldLayoutId id="2147483700" r:id="rId8"/>
    <p:sldLayoutId id="2147483701" r:id="rId9"/>
    <p:sldLayoutId id="2147483692" r:id="rId10"/>
    <p:sldLayoutId id="214748370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1219200" y="3716338"/>
            <a:ext cx="6858000" cy="990600"/>
          </a:xfrm>
        </p:spPr>
        <p:txBody>
          <a:bodyPr/>
          <a:lstStyle/>
          <a:p>
            <a:r>
              <a:rPr lang="fr-FR" sz="2400" smtClean="0"/>
              <a:t>Dimensionnement et constitution des plannings journaliers pour un problème de transport hospitalier</a:t>
            </a:r>
            <a:endParaRPr lang="en-US" sz="240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ClrTx/>
              <a:buFont typeface="Wingdings 3"/>
              <a:buNone/>
              <a:defRPr/>
            </a:pPr>
            <a:r>
              <a:rPr lang="fr-FR" sz="1400" u="sng" dirty="0"/>
              <a:t>Virginie André</a:t>
            </a:r>
            <a:r>
              <a:rPr lang="fr-FR" sz="1400" dirty="0"/>
              <a:t>, Nathalie Grangeon, Sylvie Norre, Frédéric </a:t>
            </a:r>
            <a:r>
              <a:rPr lang="fr-FR" sz="1400" dirty="0" smtClean="0"/>
              <a:t>Philippe*</a:t>
            </a:r>
            <a:endParaRPr lang="fr-FR" sz="1400" dirty="0"/>
          </a:p>
          <a:p>
            <a:pPr fontAlgn="auto">
              <a:spcAft>
                <a:spcPts val="0"/>
              </a:spcAft>
              <a:buClrTx/>
              <a:buFont typeface="Wingdings 3"/>
              <a:buNone/>
              <a:defRPr/>
            </a:pPr>
            <a:r>
              <a:rPr lang="fr-FR" sz="1400" dirty="0"/>
              <a:t>LIMOS - Clermont Ferrand - UMR CNRS 6158 France</a:t>
            </a:r>
          </a:p>
          <a:p>
            <a:pPr fontAlgn="auto">
              <a:spcAft>
                <a:spcPts val="0"/>
              </a:spcAft>
              <a:buClrTx/>
              <a:buFont typeface="Wingdings 3"/>
              <a:buNone/>
              <a:defRPr/>
            </a:pPr>
            <a:r>
              <a:rPr lang="fr-FR" sz="1400" dirty="0"/>
              <a:t>*CHU Clermont-Ferrand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90888" y="2627313"/>
            <a:ext cx="25622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GT2L - 14 juin 2011- Paris</a:t>
            </a:r>
            <a:endParaRPr lang="fr-FR" dirty="0">
              <a:latin typeface="+mj-lt"/>
            </a:endParaRPr>
          </a:p>
        </p:txBody>
      </p:sp>
      <p:pic>
        <p:nvPicPr>
          <p:cNvPr id="8" name="Image 7" descr="Logo CHU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113" y="966788"/>
            <a:ext cx="1100137" cy="1089025"/>
          </a:xfrm>
          <a:prstGeom prst="rect">
            <a:avLst/>
          </a:prstGeom>
          <a:ln w="6350">
            <a:solidFill>
              <a:schemeClr val="bg2">
                <a:lumMod val="75000"/>
              </a:schemeClr>
            </a:solidFill>
          </a:ln>
        </p:spPr>
      </p:pic>
      <p:pic>
        <p:nvPicPr>
          <p:cNvPr id="14341" name="Picture 1" descr="F:\logo_lim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1055688"/>
            <a:ext cx="147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F:\logo-cn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035050"/>
            <a:ext cx="1643063" cy="1020763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Présentation du problème</a:t>
            </a:r>
            <a:br>
              <a:rPr lang="fr-FR" smtClean="0"/>
            </a:br>
            <a:r>
              <a:rPr lang="fr-FR" sz="2000" smtClean="0"/>
              <a:t>Hypothèses et contraintes</a:t>
            </a:r>
            <a:endParaRPr lang="en-US" smtClean="0"/>
          </a:p>
        </p:txBody>
      </p:sp>
      <p:sp>
        <p:nvSpPr>
          <p:cNvPr id="2355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89DDDC-9DB7-4915-899B-27936E7CBA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395536" y="1268760"/>
          <a:ext cx="8363272" cy="4950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376"/>
                <a:gridCol w="1944216"/>
                <a:gridCol w="2581944"/>
                <a:gridCol w="576064"/>
                <a:gridCol w="2962672"/>
              </a:tblGrid>
              <a:tr h="302256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Éléments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Hypothèses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400" b="1" dirty="0" smtClean="0"/>
                        <a:t>Contraintes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60">
                <a:tc rowSpan="7"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Ressources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Véhicules</a:t>
                      </a:r>
                      <a:r>
                        <a:rPr lang="fr-FR" sz="1400" baseline="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Nombre limité</a:t>
                      </a:r>
                    </a:p>
                    <a:p>
                      <a:r>
                        <a:rPr lang="fr-FR" sz="1400" dirty="0" smtClean="0"/>
                        <a:t>Capacité</a:t>
                      </a:r>
                      <a:r>
                        <a:rPr lang="fr-FR" sz="1400" baseline="0" dirty="0" smtClean="0"/>
                        <a:t> de 1 contenant</a:t>
                      </a:r>
                    </a:p>
                    <a:p>
                      <a:r>
                        <a:rPr lang="fr-FR" sz="1400" dirty="0" smtClean="0"/>
                        <a:t>Transport de contenants et transport à vide</a:t>
                      </a:r>
                      <a:endParaRPr lang="en-US" sz="1400" dirty="0"/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Respect du</a:t>
                      </a:r>
                      <a:r>
                        <a:rPr lang="fr-FR" sz="1400" baseline="0" dirty="0" smtClean="0"/>
                        <a:t> nombre de ressources disponibles</a:t>
                      </a:r>
                      <a:endParaRPr lang="en-US" sz="1400" dirty="0"/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r>
                        <a:rPr lang="fr-FR" sz="1400" dirty="0" smtClean="0"/>
                        <a:t>Incompatibilités</a:t>
                      </a:r>
                      <a:r>
                        <a:rPr lang="fr-FR" sz="1400" baseline="0" dirty="0" smtClean="0"/>
                        <a:t> entre les véhicules et les contenants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Contenants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Nombre limité</a:t>
                      </a:r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  <a:tr h="5310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Chauffeurs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Nombre limité</a:t>
                      </a:r>
                    </a:p>
                    <a:p>
                      <a:r>
                        <a:rPr lang="fr-FR" sz="1400" dirty="0" smtClean="0"/>
                        <a:t>Autorisés</a:t>
                      </a:r>
                      <a:r>
                        <a:rPr lang="fr-FR" sz="1400" baseline="0" dirty="0" smtClean="0"/>
                        <a:t> à changer de véhicules</a:t>
                      </a:r>
                      <a:endParaRPr lang="fr-FR" sz="14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 Planning</a:t>
                      </a:r>
                      <a:r>
                        <a:rPr lang="fr-FR" sz="1400" baseline="0" dirty="0" smtClean="0"/>
                        <a:t> pour chaque chauffeur divisé en deux tranches horaires</a:t>
                      </a:r>
                      <a:endParaRPr lang="en-US" sz="1400" dirty="0"/>
                    </a:p>
                  </a:txBody>
                  <a:tcPr anchor="ctr"/>
                </a:tc>
              </a:tr>
              <a:tr h="288032"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Lignes de production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fr-FR" sz="1400" dirty="0" smtClean="0"/>
                        <a:t>Nombre limité</a:t>
                      </a:r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fr-FR" sz="1400" dirty="0" smtClean="0"/>
                        <a:t>Plannings</a:t>
                      </a:r>
                      <a:endParaRPr lang="en-US" sz="1400" dirty="0"/>
                    </a:p>
                  </a:txBody>
                  <a:tcPr anchor="ctr"/>
                </a:tc>
              </a:tr>
              <a:tr h="2420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Aires de nettoyages</a:t>
                      </a:r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Quais de chargement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fr-FR" sz="1400" dirty="0" smtClean="0"/>
                        <a:t>Nombre limité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  <a:tr h="3022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Quais de déchargement</a:t>
                      </a:r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256">
                <a:tc rowSpan="2">
                  <a:txBody>
                    <a:bodyPr/>
                    <a:lstStyle/>
                    <a:p>
                      <a:r>
                        <a:rPr lang="fr-FR" sz="1400" b="1" dirty="0" smtClean="0"/>
                        <a:t>Transport 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Activités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Connues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/>
                        <a:t>Contraintes de précédence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835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Étapes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Connues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/>
                        <a:t>Date de début</a:t>
                      </a:r>
                      <a:r>
                        <a:rPr lang="fr-FR" sz="1400" baseline="0" dirty="0" smtClean="0"/>
                        <a:t> au plus tôt de la 1</a:t>
                      </a:r>
                      <a:r>
                        <a:rPr lang="fr-FR" sz="1400" baseline="30000" dirty="0" smtClean="0"/>
                        <a:t>ère</a:t>
                      </a:r>
                      <a:r>
                        <a:rPr lang="fr-FR" sz="1400" baseline="0" dirty="0" smtClean="0"/>
                        <a:t> étape </a:t>
                      </a:r>
                    </a:p>
                    <a:p>
                      <a:r>
                        <a:rPr lang="fr-FR" sz="1400" baseline="0" dirty="0" smtClean="0"/>
                        <a:t>Date de fin  au plus tard de la 4</a:t>
                      </a:r>
                      <a:r>
                        <a:rPr lang="fr-FR" sz="1400" baseline="30000" dirty="0" smtClean="0"/>
                        <a:t>ème</a:t>
                      </a:r>
                      <a:r>
                        <a:rPr lang="fr-FR" sz="1400" baseline="0" dirty="0" smtClean="0"/>
                        <a:t> étape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835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Durées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Matrice des durées de transport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Connue</a:t>
                      </a:r>
                      <a:r>
                        <a:rPr lang="fr-FR" sz="1400" baseline="0" dirty="0" smtClean="0"/>
                        <a:t> et asymétrique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256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Durées des</a:t>
                      </a:r>
                      <a:r>
                        <a:rPr lang="fr-FR" sz="1400" baseline="0" dirty="0" smtClean="0"/>
                        <a:t> étapes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Connues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Présentation du problème</a:t>
            </a:r>
            <a:br>
              <a:rPr lang="fr-FR" smtClean="0"/>
            </a:br>
            <a:r>
              <a:rPr lang="fr-FR" sz="2000" smtClean="0"/>
              <a:t>Objectif de l’étude</a:t>
            </a:r>
            <a:endParaRPr lang="en-US" smtClean="0"/>
          </a:p>
        </p:txBody>
      </p:sp>
      <p:sp>
        <p:nvSpPr>
          <p:cNvPr id="24578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328817-49FD-4869-96C6-47F2E0C207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L’objectif est de :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b="1" dirty="0" smtClean="0"/>
              <a:t>Dimensionner</a:t>
            </a:r>
            <a:r>
              <a:rPr lang="fr-FR" dirty="0" smtClean="0"/>
              <a:t> le nombre de chauffeurs nécessaires,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b="1" dirty="0" smtClean="0"/>
              <a:t>Déterminer</a:t>
            </a:r>
            <a:r>
              <a:rPr lang="fr-FR" dirty="0" smtClean="0"/>
              <a:t> pour chaque chauffeur son planning journalier,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b="1" dirty="0" smtClean="0"/>
              <a:t>Affecter</a:t>
            </a:r>
            <a:r>
              <a:rPr lang="fr-FR" dirty="0" smtClean="0"/>
              <a:t> les activités aux chauffeurs,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b="1" dirty="0" smtClean="0"/>
              <a:t>Ordonnancer</a:t>
            </a:r>
            <a:r>
              <a:rPr lang="fr-FR" dirty="0" smtClean="0"/>
              <a:t> les activités affectées à chaque chauffeur,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de manière à </a:t>
            </a:r>
            <a:r>
              <a:rPr lang="fr-FR" b="1" dirty="0" smtClean="0"/>
              <a:t>minimiser le nombre de chauffeurs</a:t>
            </a:r>
            <a:r>
              <a:rPr lang="fr-FR" dirty="0" smtClean="0"/>
              <a:t> et réaliser l’ensemble des activités de transport tout en respectant les contraintes avec un nombre donné de ressources matérielles.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940425" y="1268413"/>
            <a:ext cx="2879725" cy="49323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Objectifs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Affecter les activités de transport pour chaque tranche horaire,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Ordonnancer </a:t>
            </a:r>
            <a:r>
              <a:rPr lang="fr-FR" dirty="0"/>
              <a:t>c</a:t>
            </a:r>
            <a:r>
              <a:rPr lang="fr-FR" dirty="0"/>
              <a:t>es activités,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Minimiser le nombre d’activité non réalisée, les retards et les heures supplémentaires</a:t>
            </a:r>
          </a:p>
        </p:txBody>
      </p:sp>
      <p:sp>
        <p:nvSpPr>
          <p:cNvPr id="34" name="Flèche droite 33"/>
          <p:cNvSpPr/>
          <p:nvPr/>
        </p:nvSpPr>
        <p:spPr>
          <a:xfrm>
            <a:off x="7019925" y="1196975"/>
            <a:ext cx="2160588" cy="1754188"/>
          </a:xfrm>
          <a:prstGeom prst="rightArrow">
            <a:avLst>
              <a:gd name="adj1" fmla="val 81115"/>
              <a:gd name="adj2" fmla="val 258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0" rIns="180000" bIns="0" anchor="ctr"/>
          <a:lstStyle/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Affectation des activités</a:t>
            </a:r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Ordonnancement des activités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2987675" y="1268413"/>
            <a:ext cx="2879725" cy="4932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Objectifs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Construire NP ensembles de Plannings journaliers pour Nb Chauffeurs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Minimiser l’écart entre la demande et le nombre de chauffeurs disponibles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25" y="1268413"/>
            <a:ext cx="2881313" cy="4932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dirty="0"/>
              <a:t>Données en entrée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700" dirty="0"/>
              <a:t>Chauffeurs en nombre illimité et sans planning,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700" dirty="0"/>
              <a:t>Liste d’activités triée en fonction des dates de début au plus tôt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dirty="0"/>
              <a:t>Objectifs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700" dirty="0"/>
              <a:t>Construire la demande </a:t>
            </a:r>
            <a:r>
              <a:rPr lang="fr-FR" sz="1700" dirty="0" err="1">
                <a:solidFill>
                  <a:schemeClr val="bg1"/>
                </a:solidFill>
              </a:rPr>
              <a:t>NbMax</a:t>
            </a:r>
            <a:r>
              <a:rPr lang="fr-FR" sz="1700" baseline="-25000" dirty="0" err="1">
                <a:solidFill>
                  <a:schemeClr val="bg1"/>
                </a:solidFill>
              </a:rPr>
              <a:t>t</a:t>
            </a:r>
            <a:r>
              <a:rPr lang="fr-FR" sz="1700" dirty="0">
                <a:solidFill>
                  <a:schemeClr val="bg1"/>
                </a:solidFill>
              </a:rPr>
              <a:t>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700" dirty="0"/>
              <a:t>Déterminer le nombre maximum de chauffeurs Nb</a:t>
            </a:r>
          </a:p>
        </p:txBody>
      </p:sp>
      <p:sp>
        <p:nvSpPr>
          <p:cNvPr id="25605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Approche proposée</a:t>
            </a:r>
            <a:br>
              <a:rPr lang="fr-FR" smtClean="0"/>
            </a:br>
            <a:r>
              <a:rPr lang="fr-FR" sz="2000" smtClean="0"/>
              <a:t>Couplage Modèle mathématique-Métaheuristique-Simulation</a:t>
            </a:r>
            <a:endParaRPr lang="en-US" sz="2000" smtClean="0"/>
          </a:p>
        </p:txBody>
      </p:sp>
      <p:sp>
        <p:nvSpPr>
          <p:cNvPr id="2560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2560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F54E0E-5417-4CF1-BF6A-B499C23346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25608" name="ZoneTexte 17"/>
          <p:cNvSpPr txBox="1">
            <a:spLocks noChangeArrowheads="1"/>
          </p:cNvSpPr>
          <p:nvPr/>
        </p:nvSpPr>
        <p:spPr bwMode="auto">
          <a:xfrm>
            <a:off x="34925" y="1268413"/>
            <a:ext cx="92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Phase A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997200" y="1268413"/>
            <a:ext cx="9191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Phase B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5949950" y="1268413"/>
            <a:ext cx="91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Phase C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6" name="Groupe 45"/>
          <p:cNvGrpSpPr>
            <a:grpSpLocks/>
          </p:cNvGrpSpPr>
          <p:nvPr/>
        </p:nvGrpSpPr>
        <p:grpSpPr bwMode="auto">
          <a:xfrm>
            <a:off x="3095625" y="3584575"/>
            <a:ext cx="4429125" cy="1931988"/>
            <a:chOff x="3095823" y="3440701"/>
            <a:chExt cx="4464362" cy="1932514"/>
          </a:xfrm>
        </p:grpSpPr>
        <p:sp>
          <p:nvSpPr>
            <p:cNvPr id="44" name="Demi-tour 43"/>
            <p:cNvSpPr/>
            <p:nvPr/>
          </p:nvSpPr>
          <p:spPr>
            <a:xfrm rot="10800000">
              <a:off x="3095823" y="3440701"/>
              <a:ext cx="4464362" cy="1932514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24" name="ZoneTexte 44"/>
            <p:cNvSpPr txBox="1">
              <a:spLocks noChangeArrowheads="1"/>
            </p:cNvSpPr>
            <p:nvPr/>
          </p:nvSpPr>
          <p:spPr bwMode="auto">
            <a:xfrm>
              <a:off x="4891096" y="4962940"/>
              <a:ext cx="12410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Nb = Nb - 1</a:t>
              </a:r>
              <a:endParaRPr lang="en-US">
                <a:latin typeface="Calibri" pitchFamily="34" charset="0"/>
              </a:endParaRPr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6011863" y="1471613"/>
            <a:ext cx="1331912" cy="1187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Couplage Métaheuristique-Simulation</a:t>
            </a:r>
            <a:endParaRPr lang="en-US" dirty="0"/>
          </a:p>
        </p:txBody>
      </p:sp>
      <p:sp>
        <p:nvSpPr>
          <p:cNvPr id="32" name="Flèche droite 31"/>
          <p:cNvSpPr/>
          <p:nvPr/>
        </p:nvSpPr>
        <p:spPr>
          <a:xfrm>
            <a:off x="4067175" y="1687513"/>
            <a:ext cx="2089150" cy="755650"/>
          </a:xfrm>
          <a:prstGeom prst="rightArrow">
            <a:avLst>
              <a:gd name="adj1" fmla="val 81115"/>
              <a:gd name="adj2" fmla="val 258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0" rIns="180000" bIns="0" anchor="ctr"/>
          <a:lstStyle/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Ensemble de plannings</a:t>
            </a:r>
          </a:p>
        </p:txBody>
      </p:sp>
      <p:sp>
        <p:nvSpPr>
          <p:cNvPr id="25" name="Flèche droite 24"/>
          <p:cNvSpPr/>
          <p:nvPr/>
        </p:nvSpPr>
        <p:spPr>
          <a:xfrm>
            <a:off x="7019925" y="1557338"/>
            <a:ext cx="2160588" cy="1754187"/>
          </a:xfrm>
          <a:prstGeom prst="rightArrow">
            <a:avLst>
              <a:gd name="adj1" fmla="val 81115"/>
              <a:gd name="adj2" fmla="val 258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0" rIns="180000" bIns="0" anchor="ctr"/>
          <a:lstStyle/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Affectation des activités</a:t>
            </a:r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Ordonnancement des activités</a:t>
            </a:r>
            <a:endParaRPr lang="fr-FR" sz="16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6048375" y="1839913"/>
            <a:ext cx="1331913" cy="1187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Couplage Métaheuristique-Simulation</a:t>
            </a:r>
            <a:endParaRPr lang="en-US" dirty="0"/>
          </a:p>
        </p:txBody>
      </p:sp>
      <p:sp>
        <p:nvSpPr>
          <p:cNvPr id="38" name="Flèche droite 37"/>
          <p:cNvSpPr/>
          <p:nvPr/>
        </p:nvSpPr>
        <p:spPr>
          <a:xfrm>
            <a:off x="4067175" y="2073275"/>
            <a:ext cx="2089150" cy="754063"/>
          </a:xfrm>
          <a:prstGeom prst="rightArrow">
            <a:avLst>
              <a:gd name="adj1" fmla="val 81115"/>
              <a:gd name="adj2" fmla="val 258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0" rIns="180000" bIns="0" anchor="ctr"/>
          <a:lstStyle/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Ensemble de plannings</a:t>
            </a:r>
          </a:p>
        </p:txBody>
      </p:sp>
      <p:sp>
        <p:nvSpPr>
          <p:cNvPr id="26" name="Flèche droite 25"/>
          <p:cNvSpPr/>
          <p:nvPr/>
        </p:nvSpPr>
        <p:spPr>
          <a:xfrm>
            <a:off x="7019925" y="1844675"/>
            <a:ext cx="2160588" cy="1754188"/>
          </a:xfrm>
          <a:prstGeom prst="rightArrow">
            <a:avLst>
              <a:gd name="adj1" fmla="val 81115"/>
              <a:gd name="adj2" fmla="val 258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0" rIns="180000" bIns="0" anchor="ctr"/>
          <a:lstStyle/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Affectation des activités</a:t>
            </a:r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Ordonnancement des activités</a:t>
            </a:r>
            <a:endParaRPr lang="fr-FR" sz="1600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6048375" y="2149475"/>
            <a:ext cx="1331913" cy="1187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Couplage Métaheuristique-Simulation</a:t>
            </a:r>
            <a:endParaRPr lang="en-US" dirty="0"/>
          </a:p>
        </p:txBody>
      </p:sp>
      <p:sp>
        <p:nvSpPr>
          <p:cNvPr id="39" name="Flèche droite 38"/>
          <p:cNvSpPr/>
          <p:nvPr/>
        </p:nvSpPr>
        <p:spPr>
          <a:xfrm>
            <a:off x="4067175" y="2457450"/>
            <a:ext cx="2089150" cy="755650"/>
          </a:xfrm>
          <a:prstGeom prst="rightArrow">
            <a:avLst>
              <a:gd name="adj1" fmla="val 81115"/>
              <a:gd name="adj2" fmla="val 258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0" rIns="180000" bIns="0" anchor="ctr"/>
          <a:lstStyle/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Ensemble de plannings</a:t>
            </a:r>
            <a:endParaRPr lang="fr-FR" sz="16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095625" y="1844675"/>
            <a:ext cx="1331913" cy="1187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Modèle </a:t>
            </a:r>
            <a:r>
              <a:rPr lang="fr-FR" dirty="0" err="1"/>
              <a:t>mathéma-tique</a:t>
            </a:r>
            <a:endParaRPr lang="en-US" dirty="0"/>
          </a:p>
        </p:txBody>
      </p:sp>
      <p:sp>
        <p:nvSpPr>
          <p:cNvPr id="15" name="Flèche droite 14"/>
          <p:cNvSpPr/>
          <p:nvPr/>
        </p:nvSpPr>
        <p:spPr>
          <a:xfrm>
            <a:off x="1101725" y="1557338"/>
            <a:ext cx="2160588" cy="1754187"/>
          </a:xfrm>
          <a:prstGeom prst="rightArrow">
            <a:avLst>
              <a:gd name="adj1" fmla="val 81115"/>
              <a:gd name="adj2" fmla="val 258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0" rIns="180000" bIns="0" anchor="ctr"/>
          <a:lstStyle/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Demande en chauffeurs</a:t>
            </a:r>
            <a:endParaRPr lang="en-US" sz="1600" dirty="0"/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Nombre maximum de chauffeurs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93663" y="1839913"/>
            <a:ext cx="1331912" cy="1187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Modèle de 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9" grpId="0" animBg="1"/>
      <p:bldP spid="36" grpId="0"/>
      <p:bldP spid="37" grpId="0"/>
      <p:bldP spid="35" grpId="0" animBg="1"/>
      <p:bldP spid="32" grpId="0" animBg="1"/>
      <p:bldP spid="25" grpId="0" animBg="1"/>
      <p:bldP spid="23" grpId="0" animBg="1"/>
      <p:bldP spid="38" grpId="0" animBg="1"/>
      <p:bldP spid="26" grpId="0" animBg="1"/>
      <p:bldP spid="24" grpId="0" animBg="1"/>
      <p:bldP spid="39" grpId="0" animBg="1"/>
      <p:bldP spid="21" grpId="0" animBg="1"/>
      <p:bldP spid="1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Approche proposée</a:t>
            </a:r>
            <a:r>
              <a:rPr lang="fr-FR" sz="3600" smtClean="0"/>
              <a:t/>
            </a:r>
            <a:br>
              <a:rPr lang="fr-FR" sz="3600" smtClean="0"/>
            </a:br>
            <a:r>
              <a:rPr lang="fr-FR" sz="2000" smtClean="0"/>
              <a:t>Phase A : Simulation</a:t>
            </a:r>
            <a:endParaRPr lang="en-US" sz="1600" smtClean="0"/>
          </a:p>
        </p:txBody>
      </p:sp>
      <p:sp>
        <p:nvSpPr>
          <p:cNvPr id="2662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41DC4A-C928-44B9-959E-9DBE1BF180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1124744"/>
            <a:ext cx="8424936" cy="390748"/>
          </a:xfrm>
          <a:prstGeom prst="rect">
            <a:avLst/>
          </a:prstGeom>
          <a:blipFill rotWithShape="1">
            <a:blip r:embed="rId2"/>
            <a:stretch>
              <a:fillRect t="-6250" b="-2031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grpSp>
        <p:nvGrpSpPr>
          <p:cNvPr id="26629" name="Groupe 36"/>
          <p:cNvGrpSpPr>
            <a:grpSpLocks/>
          </p:cNvGrpSpPr>
          <p:nvPr/>
        </p:nvGrpSpPr>
        <p:grpSpPr bwMode="auto">
          <a:xfrm>
            <a:off x="5580063" y="147638"/>
            <a:ext cx="1063625" cy="747712"/>
            <a:chOff x="6189158" y="44624"/>
            <a:chExt cx="1063629" cy="833271"/>
          </a:xfrm>
        </p:grpSpPr>
        <p:sp>
          <p:nvSpPr>
            <p:cNvPr id="44" name="Flèche droite 43"/>
            <p:cNvSpPr/>
            <p:nvPr/>
          </p:nvSpPr>
          <p:spPr>
            <a:xfrm>
              <a:off x="6525709" y="44624"/>
              <a:ext cx="727078" cy="833271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45" name="Rectangle à coins arrondis 44"/>
            <p:cNvSpPr>
              <a:spLocks noChangeAspect="1"/>
            </p:cNvSpPr>
            <p:nvPr/>
          </p:nvSpPr>
          <p:spPr>
            <a:xfrm>
              <a:off x="6189158" y="232154"/>
              <a:ext cx="457202" cy="45821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A</a:t>
              </a:r>
              <a:endParaRPr lang="en-US" b="1" dirty="0"/>
            </a:p>
          </p:txBody>
        </p:sp>
      </p:grpSp>
      <p:graphicFrame>
        <p:nvGraphicFramePr>
          <p:cNvPr id="47" name="Espace réservé du contenu 46"/>
          <p:cNvGraphicFramePr>
            <a:graphicFrameLocks noGrp="1"/>
          </p:cNvGraphicFramePr>
          <p:nvPr>
            <p:ph sz="quarter" idx="1"/>
          </p:nvPr>
        </p:nvGraphicFramePr>
        <p:xfrm>
          <a:off x="457200" y="1515492"/>
          <a:ext cx="8229600" cy="464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Approche proposée</a:t>
            </a:r>
            <a:br>
              <a:rPr lang="fr-FR" smtClean="0"/>
            </a:br>
            <a:r>
              <a:rPr lang="fr-FR" sz="2000" smtClean="0"/>
              <a:t>Phase A : Simulation</a:t>
            </a:r>
            <a:endParaRPr lang="en-US" sz="2000" smtClean="0"/>
          </a:p>
        </p:txBody>
      </p:sp>
      <p:sp>
        <p:nvSpPr>
          <p:cNvPr id="27650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48FA7E-17D1-4399-9C7E-6F2B4998CE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7" name="Espace réservé du contenu 6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/>
            <a:stretch>
              <a:fillRect l="-1111" t="-988"/>
            </a:stretch>
          </a:blip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8" name="Espace réservé du contenu 5"/>
          <p:cNvGraphicFramePr>
            <a:graphicFrameLocks/>
          </p:cNvGraphicFramePr>
          <p:nvPr/>
        </p:nvGraphicFramePr>
        <p:xfrm>
          <a:off x="426600" y="3356992"/>
          <a:ext cx="8291264" cy="11216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10544"/>
                <a:gridCol w="432048"/>
                <a:gridCol w="648072"/>
                <a:gridCol w="432048"/>
                <a:gridCol w="576064"/>
                <a:gridCol w="432048"/>
                <a:gridCol w="648072"/>
                <a:gridCol w="432048"/>
                <a:gridCol w="576064"/>
                <a:gridCol w="504056"/>
                <a:gridCol w="720080"/>
                <a:gridCol w="504056"/>
                <a:gridCol w="576064"/>
              </a:tblGrid>
              <a:tr h="544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Horaire de la  journée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6h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6h30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7h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7h30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8h</a:t>
                      </a:r>
                      <a:endParaRPr lang="en-US" sz="1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8h30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9h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9h30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10h</a:t>
                      </a:r>
                      <a:endParaRPr lang="en-US" sz="1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10h30</a:t>
                      </a:r>
                      <a:endParaRPr lang="en-US" sz="1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11h</a:t>
                      </a:r>
                      <a:endParaRPr lang="en-US" sz="1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…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9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337" t="-223256" r="-358249" b="-1558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…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337" t="-302174" r="-358249" b="-4565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…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pSp>
        <p:nvGrpSpPr>
          <p:cNvPr id="27654" name="Groupe 48"/>
          <p:cNvGrpSpPr>
            <a:grpSpLocks/>
          </p:cNvGrpSpPr>
          <p:nvPr/>
        </p:nvGrpSpPr>
        <p:grpSpPr bwMode="auto">
          <a:xfrm>
            <a:off x="5580063" y="147638"/>
            <a:ext cx="1063625" cy="747712"/>
            <a:chOff x="6189158" y="44624"/>
            <a:chExt cx="1063629" cy="833271"/>
          </a:xfrm>
        </p:grpSpPr>
        <p:sp>
          <p:nvSpPr>
            <p:cNvPr id="56" name="Flèche droite 55"/>
            <p:cNvSpPr/>
            <p:nvPr/>
          </p:nvSpPr>
          <p:spPr>
            <a:xfrm>
              <a:off x="6525709" y="44624"/>
              <a:ext cx="727078" cy="833271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57" name="Rectangle à coins arrondis 56"/>
            <p:cNvSpPr>
              <a:spLocks noChangeAspect="1"/>
            </p:cNvSpPr>
            <p:nvPr/>
          </p:nvSpPr>
          <p:spPr>
            <a:xfrm>
              <a:off x="6189158" y="232154"/>
              <a:ext cx="457202" cy="45821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A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Approche proposée</a:t>
            </a:r>
            <a:br>
              <a:rPr lang="fr-FR" smtClean="0"/>
            </a:br>
            <a:r>
              <a:rPr lang="fr-FR" sz="2000" smtClean="0"/>
              <a:t>Phase B : Modèle mathématique</a:t>
            </a:r>
            <a:endParaRPr lang="en-US" sz="2000" smtClean="0"/>
          </a:p>
        </p:txBody>
      </p:sp>
      <p:sp>
        <p:nvSpPr>
          <p:cNvPr id="2867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4C2611-30C8-4255-9E68-B42D780819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graphicFrame>
        <p:nvGraphicFramePr>
          <p:cNvPr id="46" name="Espace réservé du contenu 45"/>
          <p:cNvGraphicFramePr>
            <a:graphicFrameLocks noGrp="1"/>
          </p:cNvGraphicFramePr>
          <p:nvPr>
            <p:ph sz="quarter" idx="4294967295"/>
          </p:nvPr>
        </p:nvGraphicFramePr>
        <p:xfrm>
          <a:off x="467544" y="4221088"/>
          <a:ext cx="8280920" cy="14094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6104"/>
                <a:gridCol w="7344816"/>
              </a:tblGrid>
              <a:tr h="280416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Variables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26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649" t="-108333" r="-782468" b="-29375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12874" t="-108333" r="-83" b="-293750"/>
                      </a:stretch>
                    </a:blipFill>
                  </a:tcPr>
                </a:tc>
              </a:tr>
              <a:tr h="2926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649" t="-204082" r="-782468" b="-1877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12874" t="-204082" r="-83" b="-187755"/>
                      </a:stretch>
                    </a:blipFill>
                  </a:tcPr>
                </a:tc>
              </a:tr>
              <a:tr h="5436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649" t="-167416" r="-782468" b="-337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12874" t="-167416" r="-83" b="-3371"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/>
        </p:nvGraphicFramePr>
        <p:xfrm>
          <a:off x="467544" y="2106544"/>
          <a:ext cx="8280920" cy="1682496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7128792"/>
                <a:gridCol w="1152128"/>
              </a:tblGrid>
              <a:tr h="280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Données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Notation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nombre de périodes </a:t>
                      </a:r>
                      <a:r>
                        <a:rPr lang="fr-FR" sz="1600">
                          <a:effectLst/>
                        </a:rPr>
                        <a:t>de </a:t>
                      </a:r>
                      <a:r>
                        <a:rPr lang="fr-FR" sz="1600" smtClean="0">
                          <a:effectLst/>
                        </a:rPr>
                        <a:t>30 </a:t>
                      </a:r>
                      <a:r>
                        <a:rPr lang="fr-FR" sz="1600" dirty="0">
                          <a:effectLst/>
                        </a:rPr>
                        <a:t>minutes de l’horizon de planification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619048" t="-115217" r="-529" b="-439130"/>
                      </a:stretch>
                    </a:blip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nombre de périodes </a:t>
                      </a:r>
                      <a:r>
                        <a:rPr lang="fr-FR" sz="1600">
                          <a:effectLst/>
                        </a:rPr>
                        <a:t>de </a:t>
                      </a:r>
                      <a:r>
                        <a:rPr lang="fr-FR" sz="1600" smtClean="0">
                          <a:effectLst/>
                        </a:rPr>
                        <a:t>30 </a:t>
                      </a:r>
                      <a:r>
                        <a:rPr lang="fr-FR" sz="1600" dirty="0">
                          <a:effectLst/>
                        </a:rPr>
                        <a:t>minutes successives </a:t>
                      </a:r>
                      <a:r>
                        <a:rPr lang="fr-FR" sz="1600" dirty="0" smtClean="0">
                          <a:effectLst/>
                        </a:rPr>
                        <a:t>travaillées (pause repas incluse)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619048" t="-215217" r="-529" b="-339130"/>
                      </a:stretch>
                    </a:blip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ensemble des périodes auxquelles un chauffeur peut commencer son travail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619048" t="-315217" r="-529" b="-239130"/>
                      </a:stretch>
                    </a:blip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ensemble des périodes auxquelles un chauffeur peut prendre sa pause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619048" t="-415217" r="-529" b="-139130"/>
                      </a:stretch>
                    </a:blip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86" t="-515217" r="-16253" b="-391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619048" t="-515217" r="-529" b="-39130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8678" name="ZoneTexte 4"/>
          <p:cNvSpPr txBox="1">
            <a:spLocks noChangeArrowheads="1"/>
          </p:cNvSpPr>
          <p:nvPr/>
        </p:nvSpPr>
        <p:spPr bwMode="auto">
          <a:xfrm>
            <a:off x="468313" y="1268413"/>
            <a:ext cx="5351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Construction de NP ensembles de Plannings journaliers</a:t>
            </a:r>
            <a:endParaRPr lang="en-US">
              <a:latin typeface="Calibri" pitchFamily="34" charset="0"/>
            </a:endParaRPr>
          </a:p>
        </p:txBody>
      </p:sp>
      <p:grpSp>
        <p:nvGrpSpPr>
          <p:cNvPr id="28679" name="Groupe 52"/>
          <p:cNvGrpSpPr>
            <a:grpSpLocks/>
          </p:cNvGrpSpPr>
          <p:nvPr/>
        </p:nvGrpSpPr>
        <p:grpSpPr bwMode="auto">
          <a:xfrm>
            <a:off x="5580063" y="147638"/>
            <a:ext cx="1989137" cy="768350"/>
            <a:chOff x="6189158" y="44624"/>
            <a:chExt cx="1989572" cy="855712"/>
          </a:xfrm>
        </p:grpSpPr>
        <p:sp>
          <p:nvSpPr>
            <p:cNvPr id="57" name="Flèche droite 56"/>
            <p:cNvSpPr/>
            <p:nvPr/>
          </p:nvSpPr>
          <p:spPr>
            <a:xfrm>
              <a:off x="7453084" y="67607"/>
              <a:ext cx="725646" cy="832729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59" name="Rectangle à coins arrondis 58"/>
            <p:cNvSpPr>
              <a:spLocks noChangeAspect="1"/>
            </p:cNvSpPr>
            <p:nvPr/>
          </p:nvSpPr>
          <p:spPr>
            <a:xfrm>
              <a:off x="7108521" y="232032"/>
              <a:ext cx="457300" cy="45791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B</a:t>
              </a:r>
              <a:endParaRPr lang="en-US" b="1" dirty="0"/>
            </a:p>
          </p:txBody>
        </p:sp>
        <p:sp>
          <p:nvSpPr>
            <p:cNvPr id="60" name="Flèche droite 59"/>
            <p:cNvSpPr/>
            <p:nvPr/>
          </p:nvSpPr>
          <p:spPr>
            <a:xfrm>
              <a:off x="6525782" y="44624"/>
              <a:ext cx="727234" cy="832727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61" name="Rectangle à coins arrondis 60"/>
            <p:cNvSpPr>
              <a:spLocks noChangeAspect="1"/>
            </p:cNvSpPr>
            <p:nvPr/>
          </p:nvSpPr>
          <p:spPr>
            <a:xfrm>
              <a:off x="6189158" y="232032"/>
              <a:ext cx="457300" cy="45791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464653"/>
                </a:solidFill>
              </a:rPr>
              <a:t>2. Approche proposée</a:t>
            </a:r>
            <a:br>
              <a:rPr lang="fr-FR" smtClean="0">
                <a:solidFill>
                  <a:srgbClr val="464653"/>
                </a:solidFill>
              </a:rPr>
            </a:br>
            <a:r>
              <a:rPr lang="fr-FR" sz="2000" smtClean="0">
                <a:solidFill>
                  <a:srgbClr val="464653"/>
                </a:solidFill>
              </a:rPr>
              <a:t>Phase B : Modèle mathématique</a:t>
            </a:r>
            <a:endParaRPr lang="en-US" smtClean="0"/>
          </a:p>
        </p:txBody>
      </p:sp>
      <p:sp>
        <p:nvSpPr>
          <p:cNvPr id="29698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DD2F73-CDD6-46FF-A2E5-60F887ABDF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8" name="Espace réservé du contenu 7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/>
            <a:stretch>
              <a:fillRect l="-444" t="-2963"/>
            </a:stretch>
          </a:blip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003800" y="1773238"/>
            <a:ext cx="3659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Minimisation de l’écart à la demande</a:t>
            </a:r>
            <a:endParaRPr lang="en-US">
              <a:latin typeface="Calibri" pitchFamily="34" charset="0"/>
            </a:endParaRPr>
          </a:p>
        </p:txBody>
      </p:sp>
      <p:cxnSp>
        <p:nvCxnSpPr>
          <p:cNvPr id="6" name="Connecteur droit avec flèche 5"/>
          <p:cNvCxnSpPr>
            <a:stCxn id="2" idx="1"/>
          </p:cNvCxnSpPr>
          <p:nvPr/>
        </p:nvCxnSpPr>
        <p:spPr>
          <a:xfrm flipH="1">
            <a:off x="3779838" y="1957388"/>
            <a:ext cx="1223962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colade fermante 8"/>
          <p:cNvSpPr/>
          <p:nvPr/>
        </p:nvSpPr>
        <p:spPr>
          <a:xfrm>
            <a:off x="3924300" y="2820988"/>
            <a:ext cx="142875" cy="720725"/>
          </a:xfrm>
          <a:prstGeom prst="rightBrace">
            <a:avLst>
              <a:gd name="adj1" fmla="val 5856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Accolade fermante 9"/>
          <p:cNvSpPr/>
          <p:nvPr/>
        </p:nvSpPr>
        <p:spPr>
          <a:xfrm>
            <a:off x="4211638" y="4837113"/>
            <a:ext cx="144462" cy="720725"/>
          </a:xfrm>
          <a:prstGeom prst="rightBrace">
            <a:avLst>
              <a:gd name="adj1" fmla="val 5856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014913" y="2894013"/>
            <a:ext cx="364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Chaque chauffeur a un planning et réalise une seule pause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284663" y="3216275"/>
            <a:ext cx="719137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064125" y="5022850"/>
            <a:ext cx="237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Variables binaires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4427538" y="5202238"/>
            <a:ext cx="61277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11188" y="4117975"/>
            <a:ext cx="1081087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Écart à la demande</a:t>
            </a:r>
            <a:endParaRPr lang="en-US">
              <a:latin typeface="Calibri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908175" y="4117975"/>
            <a:ext cx="1168400" cy="6461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Besoin en chauffeurs</a:t>
            </a:r>
            <a:endParaRPr lang="en-US">
              <a:latin typeface="Calibri" pitchFamily="34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324225" y="4117975"/>
            <a:ext cx="2266950" cy="6477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Nombre de chauffeurs disponibles</a:t>
            </a:r>
            <a:endParaRPr lang="en-US">
              <a:latin typeface="Calibri" pitchFamily="34" charset="0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867400" y="4117975"/>
            <a:ext cx="2089150" cy="6461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Nombre de chauffeurs en pause</a:t>
            </a:r>
            <a:endParaRPr lang="en-US">
              <a:latin typeface="Calibri" pitchFamily="34" charset="0"/>
            </a:endParaRPr>
          </a:p>
        </p:txBody>
      </p:sp>
      <p:sp>
        <p:nvSpPr>
          <p:cNvPr id="19" name="ZoneTexte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95568" y="4256221"/>
            <a:ext cx="410690" cy="3693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3052763" y="4256088"/>
            <a:ext cx="25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-</a:t>
            </a:r>
            <a:endParaRPr lang="en-US">
              <a:latin typeface="Calibri" pitchFamily="34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5556250" y="4256088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+</a:t>
            </a:r>
            <a:endParaRPr lang="en-US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1550" y="3686175"/>
            <a:ext cx="287338" cy="2873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12888" y="3613150"/>
            <a:ext cx="955675" cy="360363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13038" y="3578225"/>
            <a:ext cx="2771775" cy="43180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24525" y="3578225"/>
            <a:ext cx="917575" cy="431800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20" name="ZoneTexte 25"/>
          <p:cNvSpPr txBox="1">
            <a:spLocks noChangeArrowheads="1"/>
          </p:cNvSpPr>
          <p:nvPr/>
        </p:nvSpPr>
        <p:spPr bwMode="auto">
          <a:xfrm>
            <a:off x="468313" y="1268413"/>
            <a:ext cx="4092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Construction des NP Plannings journaliers</a:t>
            </a:r>
            <a:endParaRPr lang="en-US">
              <a:latin typeface="Calibri" pitchFamily="34" charset="0"/>
            </a:endParaRPr>
          </a:p>
        </p:txBody>
      </p:sp>
      <p:grpSp>
        <p:nvGrpSpPr>
          <p:cNvPr id="29721" name="Groupe 58"/>
          <p:cNvGrpSpPr>
            <a:grpSpLocks/>
          </p:cNvGrpSpPr>
          <p:nvPr/>
        </p:nvGrpSpPr>
        <p:grpSpPr bwMode="auto">
          <a:xfrm>
            <a:off x="5580063" y="147638"/>
            <a:ext cx="1989137" cy="768350"/>
            <a:chOff x="6189158" y="44624"/>
            <a:chExt cx="1989572" cy="855712"/>
          </a:xfrm>
        </p:grpSpPr>
        <p:sp>
          <p:nvSpPr>
            <p:cNvPr id="63" name="Flèche droite 62"/>
            <p:cNvSpPr/>
            <p:nvPr/>
          </p:nvSpPr>
          <p:spPr>
            <a:xfrm>
              <a:off x="7453084" y="67607"/>
              <a:ext cx="725646" cy="832729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65" name="Rectangle à coins arrondis 64"/>
            <p:cNvSpPr>
              <a:spLocks noChangeAspect="1"/>
            </p:cNvSpPr>
            <p:nvPr/>
          </p:nvSpPr>
          <p:spPr>
            <a:xfrm>
              <a:off x="7108521" y="232032"/>
              <a:ext cx="457300" cy="45791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B</a:t>
              </a:r>
              <a:endParaRPr lang="en-US" b="1" dirty="0"/>
            </a:p>
          </p:txBody>
        </p:sp>
        <p:sp>
          <p:nvSpPr>
            <p:cNvPr id="66" name="Flèche droite 65"/>
            <p:cNvSpPr/>
            <p:nvPr/>
          </p:nvSpPr>
          <p:spPr>
            <a:xfrm>
              <a:off x="6525782" y="44624"/>
              <a:ext cx="727234" cy="832727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67" name="Rectangle à coins arrondis 66"/>
            <p:cNvSpPr>
              <a:spLocks noChangeAspect="1"/>
            </p:cNvSpPr>
            <p:nvPr/>
          </p:nvSpPr>
          <p:spPr>
            <a:xfrm>
              <a:off x="6189158" y="232032"/>
              <a:ext cx="457300" cy="45791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5" grpId="0"/>
      <p:bldP spid="16" grpId="0"/>
      <p:bldP spid="12" grpId="0" animBg="1"/>
      <p:bldP spid="13" grpId="0" animBg="1"/>
      <p:bldP spid="14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Approche proposée</a:t>
            </a:r>
            <a:br>
              <a:rPr lang="fr-FR" smtClean="0"/>
            </a:br>
            <a:r>
              <a:rPr lang="fr-FR" sz="2000" smtClean="0">
                <a:solidFill>
                  <a:srgbClr val="464653"/>
                </a:solidFill>
              </a:rPr>
              <a:t>Phase C : Couplage Métaheuristique-Simulation</a:t>
            </a:r>
            <a:endParaRPr lang="en-US" sz="2000" smtClean="0"/>
          </a:p>
        </p:txBody>
      </p:sp>
      <p:sp>
        <p:nvSpPr>
          <p:cNvPr id="30722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2B9369-ED98-4BE7-897D-951B3A990A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92300" y="2520950"/>
            <a:ext cx="7072313" cy="35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39" name="Rectangle 38"/>
          <p:cNvSpPr/>
          <p:nvPr/>
        </p:nvSpPr>
        <p:spPr>
          <a:xfrm>
            <a:off x="2073275" y="2794000"/>
            <a:ext cx="2222500" cy="16494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>
                <a:solidFill>
                  <a:schemeClr val="tx1"/>
                </a:solidFill>
              </a:rPr>
              <a:t>Recherche locale itérée</a:t>
            </a: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435725" y="2794000"/>
            <a:ext cx="2386013" cy="164941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>
                <a:solidFill>
                  <a:schemeClr val="tx1"/>
                </a:solidFill>
              </a:rPr>
              <a:t>Modèle de simulation</a:t>
            </a:r>
            <a:endParaRPr lang="fr-FR" sz="2400">
              <a:solidFill>
                <a:schemeClr val="tx1"/>
              </a:solidFill>
            </a:endParaRPr>
          </a:p>
        </p:txBody>
      </p:sp>
      <p:cxnSp>
        <p:nvCxnSpPr>
          <p:cNvPr id="41" name="Connecteur en angle 40"/>
          <p:cNvCxnSpPr>
            <a:stCxn id="40" idx="4"/>
            <a:endCxn id="39" idx="2"/>
          </p:cNvCxnSpPr>
          <p:nvPr/>
        </p:nvCxnSpPr>
        <p:spPr>
          <a:xfrm rot="5400000">
            <a:off x="5406231" y="2221707"/>
            <a:ext cx="1587" cy="4445000"/>
          </a:xfrm>
          <a:prstGeom prst="bentConnector3">
            <a:avLst>
              <a:gd name="adj1" fmla="val 70377856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16200000" flipH="1">
            <a:off x="3021807" y="2343944"/>
            <a:ext cx="323850" cy="15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39" idx="3"/>
            <a:endCxn id="40" idx="2"/>
          </p:cNvCxnSpPr>
          <p:nvPr/>
        </p:nvCxnSpPr>
        <p:spPr>
          <a:xfrm>
            <a:off x="4295775" y="3619500"/>
            <a:ext cx="213995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ZoneTexte 20"/>
          <p:cNvSpPr txBox="1">
            <a:spLocks noChangeArrowheads="1"/>
          </p:cNvSpPr>
          <p:nvPr/>
        </p:nvSpPr>
        <p:spPr bwMode="auto">
          <a:xfrm>
            <a:off x="4349750" y="3194050"/>
            <a:ext cx="2085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>
                <a:latin typeface="Calibri" pitchFamily="34" charset="0"/>
                <a:cs typeface="Arial" charset="0"/>
              </a:rPr>
              <a:t>Solution à évaluer</a:t>
            </a:r>
          </a:p>
        </p:txBody>
      </p:sp>
      <p:sp>
        <p:nvSpPr>
          <p:cNvPr id="30731" name="ZoneTexte 22"/>
          <p:cNvSpPr txBox="1">
            <a:spLocks noChangeArrowheads="1"/>
          </p:cNvSpPr>
          <p:nvPr/>
        </p:nvSpPr>
        <p:spPr bwMode="auto">
          <a:xfrm>
            <a:off x="3944938" y="5138738"/>
            <a:ext cx="26781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>
                <a:latin typeface="Calibri" pitchFamily="34" charset="0"/>
                <a:cs typeface="Arial" charset="0"/>
              </a:rPr>
              <a:t>Critères de performances</a:t>
            </a:r>
          </a:p>
        </p:txBody>
      </p:sp>
      <p:sp>
        <p:nvSpPr>
          <p:cNvPr id="30732" name="ZoneTexte 14"/>
          <p:cNvSpPr txBox="1">
            <a:spLocks noChangeArrowheads="1"/>
          </p:cNvSpPr>
          <p:nvPr/>
        </p:nvSpPr>
        <p:spPr bwMode="auto">
          <a:xfrm>
            <a:off x="2589213" y="1360488"/>
            <a:ext cx="1214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>
                <a:latin typeface="Calibri" pitchFamily="34" charset="0"/>
                <a:cs typeface="Arial" charset="0"/>
              </a:rPr>
              <a:t>Solution initiale</a:t>
            </a:r>
          </a:p>
        </p:txBody>
      </p:sp>
      <p:cxnSp>
        <p:nvCxnSpPr>
          <p:cNvPr id="55" name="Connecteur droit avec flèche 54"/>
          <p:cNvCxnSpPr/>
          <p:nvPr/>
        </p:nvCxnSpPr>
        <p:spPr>
          <a:xfrm rot="10800000">
            <a:off x="1316038" y="3619500"/>
            <a:ext cx="57626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4" name="ZoneTexte 30"/>
          <p:cNvSpPr txBox="1">
            <a:spLocks noChangeArrowheads="1"/>
          </p:cNvSpPr>
          <p:nvPr/>
        </p:nvSpPr>
        <p:spPr bwMode="auto">
          <a:xfrm>
            <a:off x="115888" y="3194050"/>
            <a:ext cx="1465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Calibri" pitchFamily="34" charset="0"/>
                <a:cs typeface="Arial" charset="0"/>
              </a:rPr>
              <a:t>Solution obtenue</a:t>
            </a:r>
          </a:p>
        </p:txBody>
      </p:sp>
      <p:grpSp>
        <p:nvGrpSpPr>
          <p:cNvPr id="30735" name="Groupe 4"/>
          <p:cNvGrpSpPr>
            <a:grpSpLocks/>
          </p:cNvGrpSpPr>
          <p:nvPr/>
        </p:nvGrpSpPr>
        <p:grpSpPr bwMode="auto">
          <a:xfrm>
            <a:off x="5580063" y="30163"/>
            <a:ext cx="2919412" cy="1095375"/>
            <a:chOff x="5580112" y="30138"/>
            <a:chExt cx="2919346" cy="1094606"/>
          </a:xfrm>
        </p:grpSpPr>
        <p:sp>
          <p:nvSpPr>
            <p:cNvPr id="64" name="Flèche droite 63"/>
            <p:cNvSpPr/>
            <p:nvPr/>
          </p:nvSpPr>
          <p:spPr>
            <a:xfrm>
              <a:off x="7772399" y="71384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65" name="Rectangle à coins arrondis 64"/>
            <p:cNvSpPr>
              <a:spLocks noChangeAspect="1"/>
            </p:cNvSpPr>
            <p:nvPr/>
          </p:nvSpPr>
          <p:spPr>
            <a:xfrm>
              <a:off x="7435857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66" name="Flèche droite 65"/>
            <p:cNvSpPr/>
            <p:nvPr/>
          </p:nvSpPr>
          <p:spPr>
            <a:xfrm>
              <a:off x="6837384" y="30138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7" name="Flèche droite 26"/>
            <p:cNvSpPr/>
            <p:nvPr/>
          </p:nvSpPr>
          <p:spPr>
            <a:xfrm>
              <a:off x="7772399" y="223677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8" name="Rectangle à coins arrondis 27"/>
            <p:cNvSpPr>
              <a:spLocks noChangeAspect="1"/>
            </p:cNvSpPr>
            <p:nvPr/>
          </p:nvSpPr>
          <p:spPr>
            <a:xfrm>
              <a:off x="7435857" y="431493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9" name="Flèche droite 28"/>
            <p:cNvSpPr/>
            <p:nvPr/>
          </p:nvSpPr>
          <p:spPr>
            <a:xfrm>
              <a:off x="7772399" y="375970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67" name="Flèche droite 66"/>
            <p:cNvSpPr/>
            <p:nvPr/>
          </p:nvSpPr>
          <p:spPr>
            <a:xfrm>
              <a:off x="6843733" y="166567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0" name="Rectangle à coins arrondis 29"/>
            <p:cNvSpPr>
              <a:spLocks noChangeAspect="1"/>
            </p:cNvSpPr>
            <p:nvPr/>
          </p:nvSpPr>
          <p:spPr>
            <a:xfrm>
              <a:off x="7435857" y="548886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68" name="Flèche droite 67"/>
            <p:cNvSpPr/>
            <p:nvPr/>
          </p:nvSpPr>
          <p:spPr>
            <a:xfrm>
              <a:off x="6843733" y="304582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69" name="Rectangle à coins arrondis 68"/>
            <p:cNvSpPr>
              <a:spLocks noChangeAspect="1"/>
            </p:cNvSpPr>
            <p:nvPr/>
          </p:nvSpPr>
          <p:spPr>
            <a:xfrm>
              <a:off x="6499253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B</a:t>
              </a:r>
              <a:endParaRPr lang="en-US" dirty="0"/>
            </a:p>
          </p:txBody>
        </p:sp>
        <p:sp>
          <p:nvSpPr>
            <p:cNvPr id="70" name="Flèche droite 69"/>
            <p:cNvSpPr/>
            <p:nvPr/>
          </p:nvSpPr>
          <p:spPr>
            <a:xfrm>
              <a:off x="5916654" y="147531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71" name="Rectangle à coins arrondis 70"/>
            <p:cNvSpPr>
              <a:spLocks noChangeAspect="1"/>
            </p:cNvSpPr>
            <p:nvPr/>
          </p:nvSpPr>
          <p:spPr>
            <a:xfrm>
              <a:off x="5580112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Approche proposée</a:t>
            </a:r>
            <a:br>
              <a:rPr lang="fr-FR" smtClean="0"/>
            </a:br>
            <a:r>
              <a:rPr lang="fr-FR" sz="2000" smtClean="0">
                <a:solidFill>
                  <a:srgbClr val="464653"/>
                </a:solidFill>
              </a:rPr>
              <a:t>Phase C : Couplage Métaheuristique-Simulation</a:t>
            </a:r>
            <a:endParaRPr lang="fr-FR" sz="2000" i="1" smtClean="0"/>
          </a:p>
        </p:txBody>
      </p:sp>
      <p:sp>
        <p:nvSpPr>
          <p:cNvPr id="31746" name="Espace réservé du numéro de diapositive 7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142C5E-5B11-456F-B1BC-9DBF8F6CA4D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  <p:sp>
        <p:nvSpPr>
          <p:cNvPr id="31747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fr-FR" smtClean="0"/>
              <a:t>Données en entrée (1/2)</a:t>
            </a:r>
          </a:p>
          <a:p>
            <a:pPr lvl="1">
              <a:buFont typeface="Wingdings 3" pitchFamily="18" charset="2"/>
              <a:buNone/>
            </a:pPr>
            <a:endParaRPr lang="fr-FR" i="1" smtClean="0"/>
          </a:p>
          <a:p>
            <a:pPr lvl="1">
              <a:buFont typeface="Wingdings 3" pitchFamily="18" charset="2"/>
              <a:buNone/>
            </a:pPr>
            <a:endParaRPr lang="fr-FR" i="1" smtClean="0"/>
          </a:p>
          <a:p>
            <a:pPr lvl="1">
              <a:buFont typeface="Wingdings 3" pitchFamily="18" charset="2"/>
              <a:buNone/>
            </a:pPr>
            <a:endParaRPr lang="fr-FR" i="1" smtClean="0"/>
          </a:p>
          <a:p>
            <a:pPr lvl="1">
              <a:buFont typeface="Wingdings 3" pitchFamily="18" charset="2"/>
              <a:buNone/>
            </a:pPr>
            <a:endParaRPr lang="fr-FR" i="1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57188" y="2000250"/>
          <a:ext cx="8286750" cy="3856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98"/>
                <a:gridCol w="1071570"/>
                <a:gridCol w="857256"/>
                <a:gridCol w="1214446"/>
                <a:gridCol w="857256"/>
                <a:gridCol w="1085786"/>
                <a:gridCol w="914478"/>
                <a:gridCol w="1357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Numéro</a:t>
                      </a:r>
                      <a:endParaRPr lang="fr-FR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Activités</a:t>
                      </a:r>
                      <a:endParaRPr lang="fr-FR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Origine</a:t>
                      </a:r>
                      <a:endParaRPr lang="fr-FR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Destination</a:t>
                      </a:r>
                      <a:endParaRPr lang="fr-FR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Date au plus tôt</a:t>
                      </a:r>
                      <a:endParaRPr lang="fr-FR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Type de camion</a:t>
                      </a:r>
                      <a:endParaRPr lang="fr-FR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Date souhaitée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Prédécesseur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TCP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Blanch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NHE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6:30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Ca_Norm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14:30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50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TCS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NHE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UCP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13:00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Ca_Frigo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25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51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TCS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UCP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13:00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Ca_Iso_gd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26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52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TCS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UCP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13:00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Ca_Iso_gd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27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53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TCS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NHE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UCP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13:00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Ca_Frigo</a:t>
                      </a:r>
                      <a:endParaRPr lang="fr-FR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28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54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TCS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UCP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13:00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Ca_Iso_gd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29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TCS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Clém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Blanch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13:30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Ca_Norm</a:t>
                      </a:r>
                      <a:endParaRPr lang="fr-FR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….</a:t>
                      </a:r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849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grpSp>
        <p:nvGrpSpPr>
          <p:cNvPr id="31850" name="Groupe 28"/>
          <p:cNvGrpSpPr>
            <a:grpSpLocks/>
          </p:cNvGrpSpPr>
          <p:nvPr/>
        </p:nvGrpSpPr>
        <p:grpSpPr bwMode="auto">
          <a:xfrm>
            <a:off x="5580063" y="30163"/>
            <a:ext cx="2919412" cy="1095375"/>
            <a:chOff x="5580112" y="30138"/>
            <a:chExt cx="2919346" cy="1094606"/>
          </a:xfrm>
        </p:grpSpPr>
        <p:sp>
          <p:nvSpPr>
            <p:cNvPr id="30" name="Flèche droite 29"/>
            <p:cNvSpPr/>
            <p:nvPr/>
          </p:nvSpPr>
          <p:spPr>
            <a:xfrm>
              <a:off x="7772399" y="71384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1" name="Rectangle à coins arrondis 30"/>
            <p:cNvSpPr>
              <a:spLocks noChangeAspect="1"/>
            </p:cNvSpPr>
            <p:nvPr/>
          </p:nvSpPr>
          <p:spPr>
            <a:xfrm>
              <a:off x="7435857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32" name="Flèche droite 31"/>
            <p:cNvSpPr/>
            <p:nvPr/>
          </p:nvSpPr>
          <p:spPr>
            <a:xfrm>
              <a:off x="6837384" y="30138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3" name="Flèche droite 32"/>
            <p:cNvSpPr/>
            <p:nvPr/>
          </p:nvSpPr>
          <p:spPr>
            <a:xfrm>
              <a:off x="7772399" y="223677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4" name="Rectangle à coins arrondis 33"/>
            <p:cNvSpPr>
              <a:spLocks noChangeAspect="1"/>
            </p:cNvSpPr>
            <p:nvPr/>
          </p:nvSpPr>
          <p:spPr>
            <a:xfrm>
              <a:off x="7435857" y="431493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35" name="Flèche droite 34"/>
            <p:cNvSpPr/>
            <p:nvPr/>
          </p:nvSpPr>
          <p:spPr>
            <a:xfrm>
              <a:off x="7772399" y="375970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6" name="Flèche droite 35"/>
            <p:cNvSpPr/>
            <p:nvPr/>
          </p:nvSpPr>
          <p:spPr>
            <a:xfrm>
              <a:off x="6843733" y="166567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7" name="Rectangle à coins arrondis 36"/>
            <p:cNvSpPr>
              <a:spLocks noChangeAspect="1"/>
            </p:cNvSpPr>
            <p:nvPr/>
          </p:nvSpPr>
          <p:spPr>
            <a:xfrm>
              <a:off x="7435857" y="548886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38" name="Flèche droite 37"/>
            <p:cNvSpPr/>
            <p:nvPr/>
          </p:nvSpPr>
          <p:spPr>
            <a:xfrm>
              <a:off x="6843733" y="304582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9" name="Rectangle à coins arrondis 38"/>
            <p:cNvSpPr>
              <a:spLocks noChangeAspect="1"/>
            </p:cNvSpPr>
            <p:nvPr/>
          </p:nvSpPr>
          <p:spPr>
            <a:xfrm>
              <a:off x="6499253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B</a:t>
              </a:r>
              <a:endParaRPr lang="en-US" dirty="0"/>
            </a:p>
          </p:txBody>
        </p:sp>
        <p:sp>
          <p:nvSpPr>
            <p:cNvPr id="40" name="Flèche droite 39"/>
            <p:cNvSpPr/>
            <p:nvPr/>
          </p:nvSpPr>
          <p:spPr>
            <a:xfrm>
              <a:off x="5916654" y="147531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41" name="Rectangle à coins arrondis 40"/>
            <p:cNvSpPr>
              <a:spLocks noChangeAspect="1"/>
            </p:cNvSpPr>
            <p:nvPr/>
          </p:nvSpPr>
          <p:spPr>
            <a:xfrm>
              <a:off x="5580112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Approche proposée</a:t>
            </a:r>
            <a:br>
              <a:rPr lang="fr-FR" smtClean="0"/>
            </a:br>
            <a:r>
              <a:rPr lang="fr-FR" sz="2000" smtClean="0">
                <a:solidFill>
                  <a:srgbClr val="464653"/>
                </a:solidFill>
              </a:rPr>
              <a:t>Phase C : Couplage Métaheuristique-Simulation</a:t>
            </a:r>
            <a:endParaRPr lang="fr-FR" sz="2200" i="1" smtClean="0"/>
          </a:p>
        </p:txBody>
      </p:sp>
      <p:sp>
        <p:nvSpPr>
          <p:cNvPr id="32770" name="Espace réservé du numéro de diapositive 7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CDC7A6-1007-4C39-BC60-F7E1AA913E3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Données en entrée (2/2)</a:t>
            </a:r>
          </a:p>
          <a:p>
            <a:pPr marL="0" lvl="1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Planning des chauffeurs</a:t>
            </a:r>
          </a:p>
          <a:p>
            <a:pPr marL="0" lvl="1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fr-FR" sz="1000" dirty="0" smtClean="0"/>
          </a:p>
          <a:p>
            <a:pPr marL="548640" lvl="1" indent="-274320" fontAlgn="auto">
              <a:spcAft>
                <a:spcPts val="0"/>
              </a:spcAft>
              <a:buFont typeface="Wingdings 3"/>
              <a:buNone/>
              <a:defRPr/>
            </a:pPr>
            <a:endParaRPr lang="fr-FR" dirty="0" smtClean="0"/>
          </a:p>
          <a:p>
            <a:pPr marL="548640" lvl="1" indent="-274320" fontAlgn="auto">
              <a:spcAft>
                <a:spcPts val="0"/>
              </a:spcAft>
              <a:buFont typeface="Wingdings 3"/>
              <a:buNone/>
              <a:defRPr/>
            </a:pPr>
            <a:endParaRPr lang="fr-FR" sz="1800" dirty="0" smtClean="0"/>
          </a:p>
          <a:p>
            <a:pPr marL="548640" lvl="1" indent="-274320" fontAlgn="auto">
              <a:spcAft>
                <a:spcPts val="0"/>
              </a:spcAft>
              <a:buFont typeface="Wingdings 3"/>
              <a:buNone/>
              <a:defRPr/>
            </a:pPr>
            <a:endParaRPr lang="fr-FR" dirty="0" smtClean="0"/>
          </a:p>
          <a:p>
            <a:pPr marL="0" lvl="1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Affectation des activités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None/>
              <a:defRPr/>
            </a:pPr>
            <a:endParaRPr lang="fr-FR" i="1" dirty="0" smtClean="0"/>
          </a:p>
          <a:p>
            <a:pPr marL="548640" lvl="1" indent="-274320" fontAlgn="auto">
              <a:spcAft>
                <a:spcPts val="0"/>
              </a:spcAft>
              <a:buFont typeface="Wingdings 3"/>
              <a:buNone/>
              <a:defRPr/>
            </a:pPr>
            <a:endParaRPr lang="fr-FR" i="1" dirty="0" smtClean="0"/>
          </a:p>
          <a:p>
            <a:pPr marL="548640" lvl="1" indent="-274320" fontAlgn="auto">
              <a:spcAft>
                <a:spcPts val="0"/>
              </a:spcAft>
              <a:buFont typeface="Wingdings 3"/>
              <a:buNone/>
              <a:defRPr/>
            </a:pPr>
            <a:endParaRPr lang="fr-FR" i="1" dirty="0" smtClean="0"/>
          </a:p>
          <a:p>
            <a:pPr marL="548640" lvl="1" indent="-274320" fontAlgn="auto">
              <a:spcAft>
                <a:spcPts val="0"/>
              </a:spcAft>
              <a:buFont typeface="Wingdings 3"/>
              <a:buNone/>
              <a:defRPr/>
            </a:pPr>
            <a:endParaRPr lang="fr-FR" i="1" dirty="0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240088" y="2060575"/>
          <a:ext cx="2663825" cy="1112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/>
                <a:gridCol w="13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</a:t>
                      </a:r>
                      <a:endParaRPr lang="fr-FR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6:00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12:00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11:30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14:00</a:t>
                      </a:r>
                      <a:endParaRPr lang="fr-FR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214688" y="3751263"/>
          <a:ext cx="2663825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1913"/>
                <a:gridCol w="13319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52</a:t>
                      </a:r>
                      <a:endParaRPr lang="fr-FR" sz="20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49</a:t>
                      </a:r>
                      <a:endParaRPr lang="fr-FR" sz="2000" dirty="0"/>
                    </a:p>
                  </a:txBody>
                  <a:tcPr marL="91434" marR="91434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smtClean="0"/>
                        <a:t>50</a:t>
                      </a:r>
                      <a:endParaRPr lang="fr-FR" sz="20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55</a:t>
                      </a:r>
                      <a:endParaRPr lang="fr-FR" sz="2000" dirty="0"/>
                    </a:p>
                  </a:txBody>
                  <a:tcPr marL="91434" marR="91434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53</a:t>
                      </a:r>
                      <a:endParaRPr lang="fr-FR" sz="20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 marL="91434" marR="91434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51</a:t>
                      </a:r>
                      <a:endParaRPr lang="fr-FR" sz="20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marL="91434" marR="91434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54</a:t>
                      </a:r>
                      <a:endParaRPr lang="fr-FR" sz="2000" dirty="0"/>
                    </a:p>
                  </a:txBody>
                  <a:tcPr marL="91434" marR="91434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marL="91434" marR="91434" anchor="ctr"/>
                </a:tc>
              </a:tr>
            </a:tbl>
          </a:graphicData>
        </a:graphic>
      </p:graphicFrame>
      <p:sp>
        <p:nvSpPr>
          <p:cNvPr id="32806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grpSp>
        <p:nvGrpSpPr>
          <p:cNvPr id="32807" name="Groupe 16"/>
          <p:cNvGrpSpPr>
            <a:grpSpLocks/>
          </p:cNvGrpSpPr>
          <p:nvPr/>
        </p:nvGrpSpPr>
        <p:grpSpPr bwMode="auto">
          <a:xfrm>
            <a:off x="5580063" y="30163"/>
            <a:ext cx="2919412" cy="1095375"/>
            <a:chOff x="5580112" y="30138"/>
            <a:chExt cx="2919346" cy="1094606"/>
          </a:xfrm>
        </p:grpSpPr>
        <p:sp>
          <p:nvSpPr>
            <p:cNvPr id="18" name="Flèche droite 17"/>
            <p:cNvSpPr/>
            <p:nvPr/>
          </p:nvSpPr>
          <p:spPr>
            <a:xfrm>
              <a:off x="7772399" y="71384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19" name="Rectangle à coins arrondis 18"/>
            <p:cNvSpPr>
              <a:spLocks noChangeAspect="1"/>
            </p:cNvSpPr>
            <p:nvPr/>
          </p:nvSpPr>
          <p:spPr>
            <a:xfrm>
              <a:off x="7435857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0" name="Flèche droite 19"/>
            <p:cNvSpPr/>
            <p:nvPr/>
          </p:nvSpPr>
          <p:spPr>
            <a:xfrm>
              <a:off x="6837384" y="30138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1" name="Flèche droite 20"/>
            <p:cNvSpPr/>
            <p:nvPr/>
          </p:nvSpPr>
          <p:spPr>
            <a:xfrm>
              <a:off x="7772399" y="223677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2" name="Rectangle à coins arrondis 21"/>
            <p:cNvSpPr>
              <a:spLocks noChangeAspect="1"/>
            </p:cNvSpPr>
            <p:nvPr/>
          </p:nvSpPr>
          <p:spPr>
            <a:xfrm>
              <a:off x="7435857" y="431493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7772399" y="375970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6843733" y="166567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5" name="Rectangle à coins arrondis 24"/>
            <p:cNvSpPr>
              <a:spLocks noChangeAspect="1"/>
            </p:cNvSpPr>
            <p:nvPr/>
          </p:nvSpPr>
          <p:spPr>
            <a:xfrm>
              <a:off x="7435857" y="548886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6843733" y="304582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7" name="Rectangle à coins arrondis 26"/>
            <p:cNvSpPr>
              <a:spLocks noChangeAspect="1"/>
            </p:cNvSpPr>
            <p:nvPr/>
          </p:nvSpPr>
          <p:spPr>
            <a:xfrm>
              <a:off x="6499253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B</a:t>
              </a:r>
              <a:endParaRPr lang="en-US" dirty="0"/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5916654" y="147531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9" name="Rectangle à coins arrondis 28"/>
            <p:cNvSpPr>
              <a:spLocks noChangeAspect="1"/>
            </p:cNvSpPr>
            <p:nvPr/>
          </p:nvSpPr>
          <p:spPr>
            <a:xfrm>
              <a:off x="5580112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Présentation du problème</a:t>
            </a:r>
            <a:br>
              <a:rPr lang="fr-FR" smtClean="0"/>
            </a:br>
            <a:r>
              <a:rPr lang="fr-FR" sz="2000" smtClean="0"/>
              <a:t>Contexte</a:t>
            </a:r>
            <a:endParaRPr lang="en-US" smtClean="0"/>
          </a:p>
        </p:txBody>
      </p:sp>
      <p:sp>
        <p:nvSpPr>
          <p:cNvPr id="15362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186036-E797-401C-B9BE-0E3892F68B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/>
              <a:t>Centre Hospitalier Régional Universitaire de Clermont-Ferrand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/>
              <a:t>3 Sites de production :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/>
              <a:t>Blanchisserie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/>
              <a:t>Pharmacie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Restauration</a:t>
            </a:r>
            <a:endParaRPr lang="fr-FR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smtClean="0"/>
              <a:t>10 </a:t>
            </a:r>
            <a:r>
              <a:rPr lang="fr-FR" dirty="0"/>
              <a:t>Sites de consommation :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/>
              <a:t>Hôpitaux internes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/>
              <a:t>Hôpitaux externes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1 Dépôt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fr-FR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b="1" dirty="0" smtClean="0"/>
              <a:t>Objectif</a:t>
            </a:r>
            <a:r>
              <a:rPr lang="fr-FR" dirty="0" smtClean="0"/>
              <a:t> : organiser les transports de produits entre ces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Approche proposée</a:t>
            </a:r>
            <a:br>
              <a:rPr lang="fr-FR" smtClean="0"/>
            </a:br>
            <a:r>
              <a:rPr lang="fr-FR" sz="2000" smtClean="0">
                <a:solidFill>
                  <a:srgbClr val="464653"/>
                </a:solidFill>
              </a:rPr>
              <a:t>Phase C : Couplage Métaheuristique-Simulation</a:t>
            </a:r>
            <a:endParaRPr lang="fr-FR" sz="2000" i="1" smtClean="0"/>
          </a:p>
        </p:txBody>
      </p:sp>
      <p:sp>
        <p:nvSpPr>
          <p:cNvPr id="33794" name="Espace réservé du numéro de diapositive 7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AF03FD-8187-4EBB-B840-F47B768BADA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/>
          </a:p>
        </p:txBody>
      </p:sp>
      <p:sp>
        <p:nvSpPr>
          <p:cNvPr id="31748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r-FR" dirty="0" smtClean="0"/>
              <a:t>Données en sortie</a:t>
            </a:r>
          </a:p>
          <a:p>
            <a:pPr marL="274320" lvl="1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Pour chaque </a:t>
            </a:r>
            <a:r>
              <a:rPr lang="fr-FR" b="1" dirty="0" smtClean="0"/>
              <a:t>activité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pPr marL="560070" lvl="1" indent="-28575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La date de début et de fin de chaque étape,</a:t>
            </a:r>
          </a:p>
          <a:p>
            <a:pPr marL="560070" lvl="1" indent="-28575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Les numéros du contenant et du camion,</a:t>
            </a:r>
          </a:p>
          <a:p>
            <a:pPr marL="560070" lvl="1" indent="-28575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Les numéros du quai de chargement et de déchargement,</a:t>
            </a:r>
          </a:p>
          <a:p>
            <a:pPr marL="560070" lvl="1" indent="-28575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Le numéro de la ligne de production ou de l’aire de nettoyage,</a:t>
            </a:r>
          </a:p>
          <a:p>
            <a:pPr marL="560070" lvl="1" indent="-28575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/>
              <a:t>Le retard de chaque </a:t>
            </a:r>
            <a:r>
              <a:rPr lang="fr-FR" dirty="0" smtClean="0"/>
              <a:t>activité,</a:t>
            </a:r>
          </a:p>
          <a:p>
            <a:pPr marL="560070" lvl="1" indent="-285750" fontAlgn="auto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  <a:p>
            <a:pPr marL="274320" lvl="1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Pour chaque </a:t>
            </a:r>
            <a:r>
              <a:rPr lang="fr-FR" b="1" dirty="0" smtClean="0"/>
              <a:t>chauffeur</a:t>
            </a:r>
            <a:r>
              <a:rPr lang="fr-FR" dirty="0" smtClean="0"/>
              <a:t> :</a:t>
            </a:r>
          </a:p>
          <a:p>
            <a:pPr marL="560070" lvl="1" indent="-28575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Le taux d’occupation de chaque chauffeur,</a:t>
            </a:r>
          </a:p>
          <a:p>
            <a:pPr marL="560070" lvl="1" indent="-28575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Le nombre d’heures supplémentaires pour chaque chauffeur,</a:t>
            </a:r>
          </a:p>
          <a:p>
            <a:pPr marL="560070" lvl="1" indent="-28575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Le nombre d’activités non réalisées</a:t>
            </a:r>
            <a:r>
              <a:rPr lang="fr-FR" dirty="0"/>
              <a:t>.</a:t>
            </a:r>
            <a:endParaRPr lang="fr-FR" dirty="0" smtClean="0"/>
          </a:p>
          <a:p>
            <a:pPr marL="548640" lvl="1" indent="-27432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fr-FR" i="1" dirty="0" smtClean="0"/>
          </a:p>
          <a:p>
            <a:pPr marL="548640" lvl="1" indent="-27432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fr-FR" i="1" dirty="0" smtClean="0"/>
          </a:p>
          <a:p>
            <a:pPr marL="548640" lvl="1" indent="-27432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fr-FR" i="1" dirty="0" smtClean="0"/>
          </a:p>
        </p:txBody>
      </p:sp>
      <p:sp>
        <p:nvSpPr>
          <p:cNvPr id="33796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grpSp>
        <p:nvGrpSpPr>
          <p:cNvPr id="33797" name="Groupe 14"/>
          <p:cNvGrpSpPr>
            <a:grpSpLocks/>
          </p:cNvGrpSpPr>
          <p:nvPr/>
        </p:nvGrpSpPr>
        <p:grpSpPr bwMode="auto">
          <a:xfrm>
            <a:off x="5580063" y="30163"/>
            <a:ext cx="2919412" cy="1095375"/>
            <a:chOff x="5580112" y="30138"/>
            <a:chExt cx="2919346" cy="1094606"/>
          </a:xfrm>
        </p:grpSpPr>
        <p:sp>
          <p:nvSpPr>
            <p:cNvPr id="16" name="Flèche droite 15"/>
            <p:cNvSpPr/>
            <p:nvPr/>
          </p:nvSpPr>
          <p:spPr>
            <a:xfrm>
              <a:off x="7772399" y="71384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17" name="Rectangle à coins arrondis 16"/>
            <p:cNvSpPr>
              <a:spLocks noChangeAspect="1"/>
            </p:cNvSpPr>
            <p:nvPr/>
          </p:nvSpPr>
          <p:spPr>
            <a:xfrm>
              <a:off x="7435857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18" name="Flèche droite 17"/>
            <p:cNvSpPr/>
            <p:nvPr/>
          </p:nvSpPr>
          <p:spPr>
            <a:xfrm>
              <a:off x="6837384" y="30138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7772399" y="223677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0" name="Rectangle à coins arrondis 19"/>
            <p:cNvSpPr>
              <a:spLocks noChangeAspect="1"/>
            </p:cNvSpPr>
            <p:nvPr/>
          </p:nvSpPr>
          <p:spPr>
            <a:xfrm>
              <a:off x="7435857" y="431493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1" name="Flèche droite 20"/>
            <p:cNvSpPr/>
            <p:nvPr/>
          </p:nvSpPr>
          <p:spPr>
            <a:xfrm>
              <a:off x="7772399" y="375970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6843733" y="166567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3" name="Rectangle à coins arrondis 22"/>
            <p:cNvSpPr>
              <a:spLocks noChangeAspect="1"/>
            </p:cNvSpPr>
            <p:nvPr/>
          </p:nvSpPr>
          <p:spPr>
            <a:xfrm>
              <a:off x="7435857" y="548886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6843733" y="304582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5" name="Rectangle à coins arrondis 24"/>
            <p:cNvSpPr>
              <a:spLocks noChangeAspect="1"/>
            </p:cNvSpPr>
            <p:nvPr/>
          </p:nvSpPr>
          <p:spPr>
            <a:xfrm>
              <a:off x="6499253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B</a:t>
              </a:r>
              <a:endParaRPr lang="en-US" dirty="0"/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5916654" y="147531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7" name="Rectangle à coins arrondis 26"/>
            <p:cNvSpPr>
              <a:spLocks noChangeAspect="1"/>
            </p:cNvSpPr>
            <p:nvPr/>
          </p:nvSpPr>
          <p:spPr>
            <a:xfrm>
              <a:off x="5580112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Approche proposée</a:t>
            </a:r>
            <a:br>
              <a:rPr lang="fr-FR" smtClean="0"/>
            </a:br>
            <a:r>
              <a:rPr lang="fr-FR" sz="2000" smtClean="0">
                <a:solidFill>
                  <a:srgbClr val="464653"/>
                </a:solidFill>
              </a:rPr>
              <a:t>Phase C : Couplage Métaheuristique-Simulation</a:t>
            </a:r>
            <a:endParaRPr lang="fr-FR" sz="2200" i="1" smtClean="0"/>
          </a:p>
        </p:txBody>
      </p:sp>
      <p:sp>
        <p:nvSpPr>
          <p:cNvPr id="34818" name="Espace réservé du numéro de diapositive 7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1D7F80-B94C-40B9-9BCD-9FAF3761531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/>
          </a:p>
        </p:txBody>
      </p:sp>
      <p:sp>
        <p:nvSpPr>
          <p:cNvPr id="32772" name="Espace réservé du contenu 8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/>
            <a:stretch>
              <a:fillRect l="-1111" t="-988"/>
            </a:stretch>
          </a:blip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39750" y="4149725"/>
          <a:ext cx="8135938" cy="369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fornian FB" pitchFamily="18" charset="0"/>
                          <a:ea typeface="+mn-ea"/>
                          <a:cs typeface="+mn-cs"/>
                          <a:sym typeface="Symbol"/>
                        </a:rPr>
                        <a:t></a:t>
                      </a:r>
                      <a:r>
                        <a:rPr kumimoji="0" lang="fr-FR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fornian FB" pitchFamily="18" charset="0"/>
                          <a:ea typeface="+mn-ea"/>
                          <a:cs typeface="+mn-cs"/>
                          <a:sym typeface="Symbol"/>
                        </a:rPr>
                        <a:t>1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fornian FB" pitchFamily="18" charset="0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14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15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12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3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16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11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17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9750" y="4702175"/>
          <a:ext cx="5080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fornian FB" pitchFamily="18" charset="0"/>
                          <a:ea typeface="+mn-ea"/>
                          <a:cs typeface="+mn-cs"/>
                          <a:sym typeface="Symbol"/>
                        </a:rPr>
                        <a:t></a:t>
                      </a:r>
                      <a:r>
                        <a:rPr kumimoji="0" lang="fr-FR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fornian FB" pitchFamily="18" charset="0"/>
                          <a:ea typeface="+mn-ea"/>
                          <a:cs typeface="+mn-cs"/>
                          <a:sym typeface="Symbol"/>
                        </a:rPr>
                        <a:t>2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fornian FB" pitchFamily="18" charset="0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19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7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9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4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54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graphicFrame>
        <p:nvGraphicFramePr>
          <p:cNvPr id="44" name="Tableau 43"/>
          <p:cNvGraphicFramePr>
            <a:graphicFrameLocks noGrp="1"/>
          </p:cNvGraphicFramePr>
          <p:nvPr/>
        </p:nvGraphicFramePr>
        <p:xfrm>
          <a:off x="539750" y="5256213"/>
          <a:ext cx="4064000" cy="369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fornian FB" pitchFamily="18" charset="0"/>
                          <a:ea typeface="+mn-ea"/>
                          <a:cs typeface="+mn-cs"/>
                          <a:sym typeface="Symbol"/>
                        </a:rPr>
                        <a:t></a:t>
                      </a:r>
                      <a:r>
                        <a:rPr kumimoji="0" lang="fr-FR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fornian FB" pitchFamily="18" charset="0"/>
                          <a:ea typeface="+mn-ea"/>
                          <a:cs typeface="+mn-cs"/>
                          <a:sym typeface="Symbol"/>
                        </a:rPr>
                        <a:t>3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fornian FB" pitchFamily="18" charset="0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8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6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/>
        </p:nvGraphicFramePr>
        <p:xfrm>
          <a:off x="539750" y="5808663"/>
          <a:ext cx="7091363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143"/>
                <a:gridCol w="1013143"/>
                <a:gridCol w="1013143"/>
                <a:gridCol w="1013143"/>
                <a:gridCol w="1013143"/>
                <a:gridCol w="1013143"/>
                <a:gridCol w="101314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fornian FB" pitchFamily="18" charset="0"/>
                          <a:ea typeface="+mn-ea"/>
                          <a:cs typeface="+mn-cs"/>
                          <a:sym typeface="Symbol"/>
                        </a:rPr>
                        <a:t></a:t>
                      </a:r>
                      <a:r>
                        <a:rPr kumimoji="0" lang="fr-FR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fornian FB" pitchFamily="18" charset="0"/>
                          <a:ea typeface="+mn-ea"/>
                          <a:cs typeface="+mn-cs"/>
                          <a:sym typeface="Symbol"/>
                        </a:rPr>
                        <a:t>4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10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5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20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13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18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2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4885" name="Groupe 19"/>
          <p:cNvGrpSpPr>
            <a:grpSpLocks/>
          </p:cNvGrpSpPr>
          <p:nvPr/>
        </p:nvGrpSpPr>
        <p:grpSpPr bwMode="auto">
          <a:xfrm>
            <a:off x="5580063" y="30163"/>
            <a:ext cx="2919412" cy="1095375"/>
            <a:chOff x="5580112" y="30138"/>
            <a:chExt cx="2919346" cy="1094606"/>
          </a:xfrm>
        </p:grpSpPr>
        <p:sp>
          <p:nvSpPr>
            <p:cNvPr id="21" name="Flèche droite 20"/>
            <p:cNvSpPr/>
            <p:nvPr/>
          </p:nvSpPr>
          <p:spPr>
            <a:xfrm>
              <a:off x="7772399" y="71384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2" name="Rectangle à coins arrondis 21"/>
            <p:cNvSpPr>
              <a:spLocks noChangeAspect="1"/>
            </p:cNvSpPr>
            <p:nvPr/>
          </p:nvSpPr>
          <p:spPr>
            <a:xfrm>
              <a:off x="7435857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6837384" y="30138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7772399" y="223677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5" name="Rectangle à coins arrondis 24"/>
            <p:cNvSpPr>
              <a:spLocks noChangeAspect="1"/>
            </p:cNvSpPr>
            <p:nvPr/>
          </p:nvSpPr>
          <p:spPr>
            <a:xfrm>
              <a:off x="7435857" y="431493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7772399" y="375970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7" name="Flèche droite 26"/>
            <p:cNvSpPr/>
            <p:nvPr/>
          </p:nvSpPr>
          <p:spPr>
            <a:xfrm>
              <a:off x="6843733" y="166567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8" name="Rectangle à coins arrondis 27"/>
            <p:cNvSpPr>
              <a:spLocks noChangeAspect="1"/>
            </p:cNvSpPr>
            <p:nvPr/>
          </p:nvSpPr>
          <p:spPr>
            <a:xfrm>
              <a:off x="7435857" y="548886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9" name="Flèche droite 28"/>
            <p:cNvSpPr/>
            <p:nvPr/>
          </p:nvSpPr>
          <p:spPr>
            <a:xfrm>
              <a:off x="6843733" y="304582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0" name="Rectangle à coins arrondis 29"/>
            <p:cNvSpPr>
              <a:spLocks noChangeAspect="1"/>
            </p:cNvSpPr>
            <p:nvPr/>
          </p:nvSpPr>
          <p:spPr>
            <a:xfrm>
              <a:off x="6499253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B</a:t>
              </a:r>
              <a:endParaRPr lang="en-US" dirty="0"/>
            </a:p>
          </p:txBody>
        </p:sp>
        <p:sp>
          <p:nvSpPr>
            <p:cNvPr id="31" name="Flèche droite 30"/>
            <p:cNvSpPr/>
            <p:nvPr/>
          </p:nvSpPr>
          <p:spPr>
            <a:xfrm>
              <a:off x="5916654" y="147531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2" name="Rectangle à coins arrondis 31"/>
            <p:cNvSpPr>
              <a:spLocks noChangeAspect="1"/>
            </p:cNvSpPr>
            <p:nvPr/>
          </p:nvSpPr>
          <p:spPr>
            <a:xfrm>
              <a:off x="5580112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blipFill rotWithShape="1">
            <a:blip r:embed="rId2"/>
            <a:stretch>
              <a:fillRect l="-444" t="-864"/>
            </a:stretch>
          </a:blip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5842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Approche proposée</a:t>
            </a:r>
            <a:br>
              <a:rPr lang="fr-FR" smtClean="0"/>
            </a:br>
            <a:r>
              <a:rPr lang="fr-FR" sz="2000" smtClean="0">
                <a:solidFill>
                  <a:srgbClr val="464653"/>
                </a:solidFill>
              </a:rPr>
              <a:t>Phase C : Couplage Métaheuristique-Simulation</a:t>
            </a:r>
            <a:endParaRPr lang="fr-FR" sz="2000" i="1" smtClean="0"/>
          </a:p>
        </p:txBody>
      </p:sp>
      <p:sp>
        <p:nvSpPr>
          <p:cNvPr id="35843" name="Espace réservé du numéro de diapositive 7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F9C02C-06D2-4499-9879-6572206F579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957513" y="2352675"/>
            <a:ext cx="5715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923925" y="2347913"/>
            <a:ext cx="571500" cy="5715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898525" y="2997200"/>
            <a:ext cx="571500" cy="5715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847" name="ZoneTexte 26"/>
          <p:cNvSpPr txBox="1">
            <a:spLocks noChangeArrowheads="1"/>
          </p:cNvSpPr>
          <p:nvPr/>
        </p:nvSpPr>
        <p:spPr bwMode="auto">
          <a:xfrm>
            <a:off x="107950" y="2800350"/>
            <a:ext cx="32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  <a:sym typeface="Symbol" pitchFamily="18" charset="2"/>
              </a:rPr>
              <a:t></a:t>
            </a:r>
            <a:endParaRPr lang="fr-FR">
              <a:latin typeface="Gill Sans MT" pitchFamily="34" charset="0"/>
            </a:endParaRPr>
          </a:p>
        </p:txBody>
      </p:sp>
      <p:sp>
        <p:nvSpPr>
          <p:cNvPr id="28" name="Accolade ouvrante 27"/>
          <p:cNvSpPr/>
          <p:nvPr/>
        </p:nvSpPr>
        <p:spPr>
          <a:xfrm>
            <a:off x="519113" y="2376488"/>
            <a:ext cx="142875" cy="1187450"/>
          </a:xfrm>
          <a:prstGeom prst="leftBrace">
            <a:avLst>
              <a:gd name="adj1" fmla="val 8332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849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685495" y="3091692"/>
          <a:ext cx="4064000" cy="387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</a:tblGrid>
              <a:tr h="387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t="-6250" r="-300000" b="-2031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8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6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au 34"/>
          <p:cNvGraphicFramePr>
            <a:graphicFrameLocks noGrp="1"/>
          </p:cNvGraphicFramePr>
          <p:nvPr/>
        </p:nvGraphicFramePr>
        <p:xfrm>
          <a:off x="683568" y="2457217"/>
          <a:ext cx="8136904" cy="387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387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4"/>
                      <a:stretch>
                        <a:fillRect t="-6250" r="-699401" b="-2031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14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15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12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3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16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11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17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Ellipse 35"/>
          <p:cNvSpPr/>
          <p:nvPr/>
        </p:nvSpPr>
        <p:spPr>
          <a:xfrm>
            <a:off x="3028950" y="4733925"/>
            <a:ext cx="5715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995363" y="4729163"/>
            <a:ext cx="571500" cy="5715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969963" y="5378450"/>
            <a:ext cx="571500" cy="5715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855" name="ZoneTexte 26"/>
          <p:cNvSpPr txBox="1">
            <a:spLocks noChangeArrowheads="1"/>
          </p:cNvSpPr>
          <p:nvPr/>
        </p:nvSpPr>
        <p:spPr bwMode="auto">
          <a:xfrm>
            <a:off x="179388" y="5181600"/>
            <a:ext cx="32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  <a:sym typeface="Symbol" pitchFamily="18" charset="2"/>
              </a:rPr>
              <a:t></a:t>
            </a:r>
            <a:endParaRPr lang="fr-FR">
              <a:latin typeface="Gill Sans MT" pitchFamily="34" charset="0"/>
            </a:endParaRPr>
          </a:p>
        </p:txBody>
      </p:sp>
      <p:sp>
        <p:nvSpPr>
          <p:cNvPr id="40" name="Accolade ouvrante 39"/>
          <p:cNvSpPr/>
          <p:nvPr/>
        </p:nvSpPr>
        <p:spPr>
          <a:xfrm>
            <a:off x="590550" y="4757738"/>
            <a:ext cx="142875" cy="1187450"/>
          </a:xfrm>
          <a:prstGeom prst="leftBrace">
            <a:avLst>
              <a:gd name="adj1" fmla="val 8332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/>
        </p:nvGraphicFramePr>
        <p:xfrm>
          <a:off x="757501" y="5472520"/>
          <a:ext cx="5076000" cy="387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/>
                <a:gridCol w="1015200"/>
                <a:gridCol w="1015200"/>
                <a:gridCol w="1015200"/>
                <a:gridCol w="1015200"/>
              </a:tblGrid>
              <a:tr h="387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5"/>
                      <a:stretch>
                        <a:fillRect t="-6349" r="-398802" b="-2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8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6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/>
        </p:nvGraphicFramePr>
        <p:xfrm>
          <a:off x="745644" y="4841342"/>
          <a:ext cx="8136904" cy="387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387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6"/>
                      <a:stretch>
                        <a:fillRect t="-6250" r="-700000" b="-2031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14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15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12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3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16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11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17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>
            <a:off x="3600450" y="5181600"/>
            <a:ext cx="539750" cy="3698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au 47"/>
          <p:cNvGraphicFramePr>
            <a:graphicFrameLocks noGrp="1"/>
          </p:cNvGraphicFramePr>
          <p:nvPr/>
        </p:nvGraphicFramePr>
        <p:xfrm>
          <a:off x="3779838" y="5472113"/>
          <a:ext cx="1016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15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5862" name="Groupe 48"/>
          <p:cNvGrpSpPr>
            <a:grpSpLocks/>
          </p:cNvGrpSpPr>
          <p:nvPr/>
        </p:nvGrpSpPr>
        <p:grpSpPr bwMode="auto">
          <a:xfrm>
            <a:off x="5580063" y="30163"/>
            <a:ext cx="2919412" cy="1095375"/>
            <a:chOff x="5580112" y="30138"/>
            <a:chExt cx="2919346" cy="1094606"/>
          </a:xfrm>
        </p:grpSpPr>
        <p:sp>
          <p:nvSpPr>
            <p:cNvPr id="50" name="Flèche droite 49"/>
            <p:cNvSpPr/>
            <p:nvPr/>
          </p:nvSpPr>
          <p:spPr>
            <a:xfrm>
              <a:off x="7772399" y="71384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51" name="Rectangle à coins arrondis 50"/>
            <p:cNvSpPr>
              <a:spLocks noChangeAspect="1"/>
            </p:cNvSpPr>
            <p:nvPr/>
          </p:nvSpPr>
          <p:spPr>
            <a:xfrm>
              <a:off x="7435857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52" name="Flèche droite 51"/>
            <p:cNvSpPr/>
            <p:nvPr/>
          </p:nvSpPr>
          <p:spPr>
            <a:xfrm>
              <a:off x="6837384" y="30138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53" name="Flèche droite 52"/>
            <p:cNvSpPr/>
            <p:nvPr/>
          </p:nvSpPr>
          <p:spPr>
            <a:xfrm>
              <a:off x="7772399" y="223677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63" name="Rectangle à coins arrondis 62"/>
            <p:cNvSpPr>
              <a:spLocks noChangeAspect="1"/>
            </p:cNvSpPr>
            <p:nvPr/>
          </p:nvSpPr>
          <p:spPr>
            <a:xfrm>
              <a:off x="7435857" y="431493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64" name="Flèche droite 63"/>
            <p:cNvSpPr/>
            <p:nvPr/>
          </p:nvSpPr>
          <p:spPr>
            <a:xfrm>
              <a:off x="7772399" y="375970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65" name="Flèche droite 64"/>
            <p:cNvSpPr/>
            <p:nvPr/>
          </p:nvSpPr>
          <p:spPr>
            <a:xfrm>
              <a:off x="6843733" y="166567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66" name="Rectangle à coins arrondis 65"/>
            <p:cNvSpPr>
              <a:spLocks noChangeAspect="1"/>
            </p:cNvSpPr>
            <p:nvPr/>
          </p:nvSpPr>
          <p:spPr>
            <a:xfrm>
              <a:off x="7435857" y="548886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67" name="Flèche droite 66"/>
            <p:cNvSpPr/>
            <p:nvPr/>
          </p:nvSpPr>
          <p:spPr>
            <a:xfrm>
              <a:off x="6843733" y="304582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68" name="Rectangle à coins arrondis 67"/>
            <p:cNvSpPr>
              <a:spLocks noChangeAspect="1"/>
            </p:cNvSpPr>
            <p:nvPr/>
          </p:nvSpPr>
          <p:spPr>
            <a:xfrm>
              <a:off x="6499253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B</a:t>
              </a:r>
              <a:endParaRPr lang="en-US" dirty="0"/>
            </a:p>
          </p:txBody>
        </p:sp>
        <p:sp>
          <p:nvSpPr>
            <p:cNvPr id="69" name="Flèche droite 68"/>
            <p:cNvSpPr/>
            <p:nvPr/>
          </p:nvSpPr>
          <p:spPr>
            <a:xfrm>
              <a:off x="5916654" y="147531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70" name="Rectangle à coins arrondis 69"/>
            <p:cNvSpPr>
              <a:spLocks noChangeAspect="1"/>
            </p:cNvSpPr>
            <p:nvPr/>
          </p:nvSpPr>
          <p:spPr>
            <a:xfrm>
              <a:off x="5580112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  <p:graphicFrame>
        <p:nvGraphicFramePr>
          <p:cNvPr id="71" name="Tableau 70"/>
          <p:cNvGraphicFramePr>
            <a:graphicFrameLocks noGrp="1"/>
          </p:cNvGraphicFramePr>
          <p:nvPr/>
        </p:nvGraphicFramePr>
        <p:xfrm>
          <a:off x="3132138" y="4857750"/>
          <a:ext cx="431800" cy="366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/>
        </p:nvGraphicFramePr>
        <p:xfrm>
          <a:off x="755650" y="4856163"/>
          <a:ext cx="8137525" cy="369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14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12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3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16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11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fornian FB" pitchFamily="18" charset="0"/>
                        </a:rPr>
                        <a:t>17</a:t>
                      </a:r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fornian FB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6" name="Connecteur droit avec flèche 45"/>
          <p:cNvCxnSpPr/>
          <p:nvPr/>
        </p:nvCxnSpPr>
        <p:spPr>
          <a:xfrm flipH="1">
            <a:off x="7913688" y="5013325"/>
            <a:ext cx="83026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464653"/>
                </a:solidFill>
              </a:rPr>
              <a:t>2. Approche proposée</a:t>
            </a:r>
            <a:br>
              <a:rPr lang="fr-FR" smtClean="0">
                <a:solidFill>
                  <a:srgbClr val="464653"/>
                </a:solidFill>
              </a:rPr>
            </a:br>
            <a:r>
              <a:rPr lang="fr-FR" sz="2000" smtClean="0">
                <a:solidFill>
                  <a:srgbClr val="464653"/>
                </a:solidFill>
              </a:rPr>
              <a:t>Phase C : Couplage Métaheuristique-Simulation</a:t>
            </a:r>
            <a:endParaRPr lang="en-US" sz="2000" smtClean="0"/>
          </a:p>
        </p:txBody>
      </p:sp>
      <p:sp>
        <p:nvSpPr>
          <p:cNvPr id="3686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913883-75E4-46E6-9F96-EAFF15BB4E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36868" name="ZoneTexte 27"/>
          <p:cNvSpPr txBox="1">
            <a:spLocks noChangeArrowheads="1"/>
          </p:cNvSpPr>
          <p:nvPr/>
        </p:nvSpPr>
        <p:spPr bwMode="auto">
          <a:xfrm>
            <a:off x="611188" y="5457825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libri" pitchFamily="34" charset="0"/>
                <a:cs typeface="Arial" charset="0"/>
              </a:rPr>
              <a:t>Avec  </a:t>
            </a:r>
            <a:r>
              <a:rPr lang="fr-FR" sz="2000">
                <a:latin typeface="Calibri" pitchFamily="34" charset="0"/>
                <a:cs typeface="Arial" charset="0"/>
                <a:sym typeface="Symbol" pitchFamily="18" charset="2"/>
              </a:rPr>
              <a:t></a:t>
            </a:r>
            <a:r>
              <a:rPr lang="fr-FR" sz="2000" baseline="-25000">
                <a:latin typeface="Calibri" pitchFamily="34" charset="0"/>
                <a:cs typeface="Arial" charset="0"/>
              </a:rPr>
              <a:t>1</a:t>
            </a:r>
            <a:r>
              <a:rPr lang="fr-FR" sz="2000">
                <a:latin typeface="Calibri" pitchFamily="34" charset="0"/>
                <a:cs typeface="Arial" charset="0"/>
              </a:rPr>
              <a:t> et </a:t>
            </a:r>
            <a:r>
              <a:rPr lang="fr-FR" sz="2000">
                <a:latin typeface="Calibri" pitchFamily="34" charset="0"/>
                <a:cs typeface="Arial" charset="0"/>
                <a:sym typeface="Symbol" pitchFamily="18" charset="2"/>
              </a:rPr>
              <a:t></a:t>
            </a:r>
            <a:r>
              <a:rPr lang="fr-FR" sz="2000" baseline="-25000">
                <a:latin typeface="Calibri" pitchFamily="34" charset="0"/>
                <a:cs typeface="Arial" charset="0"/>
              </a:rPr>
              <a:t>2</a:t>
            </a:r>
            <a:r>
              <a:rPr lang="fr-FR" sz="2000">
                <a:latin typeface="Calibri" pitchFamily="34" charset="0"/>
                <a:cs typeface="Arial" charset="0"/>
              </a:rPr>
              <a:t> choisis en fonction de l’importance accordée aux coefficients  </a:t>
            </a:r>
            <a:r>
              <a:rPr lang="fr-FR" sz="2000" i="1">
                <a:latin typeface="Calibri" pitchFamily="34" charset="0"/>
                <a:cs typeface="Arial" charset="0"/>
              </a:rPr>
              <a:t>H2(</a:t>
            </a:r>
            <a:r>
              <a:rPr lang="fr-FR" sz="2000" i="1">
                <a:latin typeface="Calibri" pitchFamily="34" charset="0"/>
                <a:cs typeface="Arial" charset="0"/>
                <a:sym typeface="Symbol" pitchFamily="18" charset="2"/>
              </a:rPr>
              <a:t></a:t>
            </a:r>
            <a:r>
              <a:rPr lang="fr-FR" sz="2000" i="1">
                <a:latin typeface="Calibri" pitchFamily="34" charset="0"/>
                <a:cs typeface="Arial" charset="0"/>
              </a:rPr>
              <a:t>)</a:t>
            </a:r>
            <a:r>
              <a:rPr lang="fr-FR" sz="2000">
                <a:latin typeface="Calibri" pitchFamily="34" charset="0"/>
                <a:cs typeface="Arial" charset="0"/>
              </a:rPr>
              <a:t> et </a:t>
            </a:r>
            <a:r>
              <a:rPr lang="fr-FR" sz="2000" i="1">
                <a:latin typeface="Calibri" pitchFamily="34" charset="0"/>
                <a:cs typeface="Arial" charset="0"/>
              </a:rPr>
              <a:t>H3(</a:t>
            </a:r>
            <a:r>
              <a:rPr lang="fr-FR" sz="2000" i="1">
                <a:latin typeface="Calibri" pitchFamily="34" charset="0"/>
                <a:cs typeface="Arial" charset="0"/>
                <a:sym typeface="Symbol" pitchFamily="18" charset="2"/>
              </a:rPr>
              <a:t></a:t>
            </a:r>
            <a:r>
              <a:rPr lang="fr-FR" sz="2000" i="1">
                <a:latin typeface="Calibri" pitchFamily="34" charset="0"/>
                <a:cs typeface="Arial" charset="0"/>
              </a:rPr>
              <a:t>)</a:t>
            </a:r>
            <a:r>
              <a:rPr lang="fr-FR" sz="200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2" name="Espace réservé du contenu 1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3"/>
            <a:stretch>
              <a:fillRect l="-1111" t="-988" r="-1259"/>
            </a:stretch>
          </a:blip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6870" name="Groupe 15"/>
          <p:cNvGrpSpPr>
            <a:grpSpLocks/>
          </p:cNvGrpSpPr>
          <p:nvPr/>
        </p:nvGrpSpPr>
        <p:grpSpPr bwMode="auto">
          <a:xfrm>
            <a:off x="5580063" y="30163"/>
            <a:ext cx="2919412" cy="1095375"/>
            <a:chOff x="5580112" y="30138"/>
            <a:chExt cx="2919346" cy="1094606"/>
          </a:xfrm>
        </p:grpSpPr>
        <p:sp>
          <p:nvSpPr>
            <p:cNvPr id="17" name="Flèche droite 16"/>
            <p:cNvSpPr/>
            <p:nvPr/>
          </p:nvSpPr>
          <p:spPr>
            <a:xfrm>
              <a:off x="7772399" y="71384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18" name="Rectangle à coins arrondis 17"/>
            <p:cNvSpPr>
              <a:spLocks noChangeAspect="1"/>
            </p:cNvSpPr>
            <p:nvPr/>
          </p:nvSpPr>
          <p:spPr>
            <a:xfrm>
              <a:off x="7435857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6837384" y="30138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0" name="Flèche droite 19"/>
            <p:cNvSpPr/>
            <p:nvPr/>
          </p:nvSpPr>
          <p:spPr>
            <a:xfrm>
              <a:off x="7772399" y="223677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1" name="Rectangle à coins arrondis 20"/>
            <p:cNvSpPr>
              <a:spLocks noChangeAspect="1"/>
            </p:cNvSpPr>
            <p:nvPr/>
          </p:nvSpPr>
          <p:spPr>
            <a:xfrm>
              <a:off x="7435857" y="431493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7772399" y="375970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6843733" y="166567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4" name="Rectangle à coins arrondis 23"/>
            <p:cNvSpPr>
              <a:spLocks noChangeAspect="1"/>
            </p:cNvSpPr>
            <p:nvPr/>
          </p:nvSpPr>
          <p:spPr>
            <a:xfrm>
              <a:off x="7435857" y="548886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5" name="Flèche droite 24"/>
            <p:cNvSpPr/>
            <p:nvPr/>
          </p:nvSpPr>
          <p:spPr>
            <a:xfrm>
              <a:off x="6843733" y="304582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6" name="Rectangle à coins arrondis 25"/>
            <p:cNvSpPr>
              <a:spLocks noChangeAspect="1"/>
            </p:cNvSpPr>
            <p:nvPr/>
          </p:nvSpPr>
          <p:spPr>
            <a:xfrm>
              <a:off x="6499253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B</a:t>
              </a:r>
              <a:endParaRPr lang="en-US" dirty="0"/>
            </a:p>
          </p:txBody>
        </p:sp>
        <p:sp>
          <p:nvSpPr>
            <p:cNvPr id="27" name="Flèche droite 26"/>
            <p:cNvSpPr/>
            <p:nvPr/>
          </p:nvSpPr>
          <p:spPr>
            <a:xfrm>
              <a:off x="5916654" y="147531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8" name="Rectangle à coins arrondis 27"/>
            <p:cNvSpPr>
              <a:spLocks noChangeAspect="1"/>
            </p:cNvSpPr>
            <p:nvPr/>
          </p:nvSpPr>
          <p:spPr>
            <a:xfrm>
              <a:off x="5580112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fr-FR" smtClean="0"/>
              <a:t>Si des solutions admissibles sont obtenues pour un effectif donné, alors,</a:t>
            </a:r>
          </a:p>
          <a:p>
            <a:pPr lvl="1"/>
            <a:r>
              <a:rPr lang="fr-FR" smtClean="0"/>
              <a:t>Le nombre de chauffeurs Nb est diminué,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r>
              <a:rPr lang="fr-FR" smtClean="0"/>
              <a:t>Sinon, </a:t>
            </a:r>
          </a:p>
          <a:p>
            <a:pPr lvl="1"/>
            <a:r>
              <a:rPr lang="fr-FR" smtClean="0"/>
              <a:t>Le processus de résolution est interrompu.</a:t>
            </a:r>
          </a:p>
        </p:txBody>
      </p:sp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464653"/>
                </a:solidFill>
              </a:rPr>
              <a:t>2. Approche proposée</a:t>
            </a:r>
            <a:br>
              <a:rPr lang="fr-FR" smtClean="0">
                <a:solidFill>
                  <a:srgbClr val="464653"/>
                </a:solidFill>
              </a:rPr>
            </a:br>
            <a:r>
              <a:rPr lang="fr-FR" sz="2000" smtClean="0">
                <a:solidFill>
                  <a:srgbClr val="464653"/>
                </a:solidFill>
              </a:rPr>
              <a:t>Processus itératif</a:t>
            </a:r>
            <a:endParaRPr lang="en-US" sz="2000" smtClean="0"/>
          </a:p>
        </p:txBody>
      </p:sp>
      <p:sp>
        <p:nvSpPr>
          <p:cNvPr id="38915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4D861F-3714-4E68-9A44-9368D1ADDD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35" name="Demi-tour 34"/>
          <p:cNvSpPr/>
          <p:nvPr/>
        </p:nvSpPr>
        <p:spPr>
          <a:xfrm rot="10800000">
            <a:off x="3995738" y="3989388"/>
            <a:ext cx="2016125" cy="8794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0" rIns="180000" bIns="0" anchor="ctr"/>
          <a:lstStyle/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/>
          </a:p>
        </p:txBody>
      </p:sp>
      <p:grpSp>
        <p:nvGrpSpPr>
          <p:cNvPr id="38918" name="Groupe 25"/>
          <p:cNvGrpSpPr>
            <a:grpSpLocks/>
          </p:cNvGrpSpPr>
          <p:nvPr/>
        </p:nvGrpSpPr>
        <p:grpSpPr bwMode="auto">
          <a:xfrm>
            <a:off x="5580063" y="30163"/>
            <a:ext cx="2919412" cy="1095375"/>
            <a:chOff x="5580112" y="30138"/>
            <a:chExt cx="2919346" cy="1094606"/>
          </a:xfrm>
        </p:grpSpPr>
        <p:sp>
          <p:nvSpPr>
            <p:cNvPr id="27" name="Flèche droite 26"/>
            <p:cNvSpPr/>
            <p:nvPr/>
          </p:nvSpPr>
          <p:spPr>
            <a:xfrm>
              <a:off x="7772399" y="71384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8" name="Rectangle à coins arrondis 27"/>
            <p:cNvSpPr>
              <a:spLocks noChangeAspect="1"/>
            </p:cNvSpPr>
            <p:nvPr/>
          </p:nvSpPr>
          <p:spPr>
            <a:xfrm>
              <a:off x="7435857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9" name="Flèche droite 28"/>
            <p:cNvSpPr/>
            <p:nvPr/>
          </p:nvSpPr>
          <p:spPr>
            <a:xfrm>
              <a:off x="6837384" y="30138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0" name="Flèche droite 29"/>
            <p:cNvSpPr/>
            <p:nvPr/>
          </p:nvSpPr>
          <p:spPr>
            <a:xfrm>
              <a:off x="7772399" y="223677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1" name="Rectangle à coins arrondis 30"/>
            <p:cNvSpPr>
              <a:spLocks noChangeAspect="1"/>
            </p:cNvSpPr>
            <p:nvPr/>
          </p:nvSpPr>
          <p:spPr>
            <a:xfrm>
              <a:off x="7435857" y="431493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32" name="Flèche droite 31"/>
            <p:cNvSpPr/>
            <p:nvPr/>
          </p:nvSpPr>
          <p:spPr>
            <a:xfrm>
              <a:off x="7772399" y="375970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3" name="Flèche droite 32"/>
            <p:cNvSpPr/>
            <p:nvPr/>
          </p:nvSpPr>
          <p:spPr>
            <a:xfrm>
              <a:off x="6843733" y="166567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6" name="Rectangle à coins arrondis 35"/>
            <p:cNvSpPr>
              <a:spLocks noChangeAspect="1"/>
            </p:cNvSpPr>
            <p:nvPr/>
          </p:nvSpPr>
          <p:spPr>
            <a:xfrm>
              <a:off x="7435857" y="548886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37" name="Flèche droite 36"/>
            <p:cNvSpPr/>
            <p:nvPr/>
          </p:nvSpPr>
          <p:spPr>
            <a:xfrm>
              <a:off x="6843733" y="304582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8" name="Rectangle à coins arrondis 37"/>
            <p:cNvSpPr>
              <a:spLocks noChangeAspect="1"/>
            </p:cNvSpPr>
            <p:nvPr/>
          </p:nvSpPr>
          <p:spPr>
            <a:xfrm>
              <a:off x="6499253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B</a:t>
              </a:r>
              <a:endParaRPr lang="en-US" dirty="0"/>
            </a:p>
          </p:txBody>
        </p:sp>
        <p:sp>
          <p:nvSpPr>
            <p:cNvPr id="39" name="Flèche droite 38"/>
            <p:cNvSpPr/>
            <p:nvPr/>
          </p:nvSpPr>
          <p:spPr>
            <a:xfrm>
              <a:off x="5916654" y="147531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40" name="Rectangle à coins arrondis 39"/>
            <p:cNvSpPr>
              <a:spLocks noChangeAspect="1"/>
            </p:cNvSpPr>
            <p:nvPr/>
          </p:nvSpPr>
          <p:spPr>
            <a:xfrm>
              <a:off x="5580112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  <p:grpSp>
        <p:nvGrpSpPr>
          <p:cNvPr id="38919" name="Groupe 40"/>
          <p:cNvGrpSpPr>
            <a:grpSpLocks noChangeAspect="1"/>
          </p:cNvGrpSpPr>
          <p:nvPr/>
        </p:nvGrpSpPr>
        <p:grpSpPr bwMode="auto">
          <a:xfrm>
            <a:off x="2484438" y="2405063"/>
            <a:ext cx="4427537" cy="1660525"/>
            <a:chOff x="5580112" y="30138"/>
            <a:chExt cx="2919346" cy="1094606"/>
          </a:xfrm>
        </p:grpSpPr>
        <p:sp>
          <p:nvSpPr>
            <p:cNvPr id="42" name="Flèche droite 41"/>
            <p:cNvSpPr/>
            <p:nvPr/>
          </p:nvSpPr>
          <p:spPr>
            <a:xfrm>
              <a:off x="7773023" y="70950"/>
              <a:ext cx="726435" cy="749271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43" name="Rectangle à coins arrondis 42"/>
            <p:cNvSpPr>
              <a:spLocks noChangeAspect="1"/>
            </p:cNvSpPr>
            <p:nvPr/>
          </p:nvSpPr>
          <p:spPr>
            <a:xfrm>
              <a:off x="7435974" y="315824"/>
              <a:ext cx="457424" cy="41126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44" name="Flèche droite 43"/>
            <p:cNvSpPr/>
            <p:nvPr/>
          </p:nvSpPr>
          <p:spPr>
            <a:xfrm>
              <a:off x="6836195" y="30138"/>
              <a:ext cx="726435" cy="748225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45" name="Flèche droite 44"/>
            <p:cNvSpPr/>
            <p:nvPr/>
          </p:nvSpPr>
          <p:spPr>
            <a:xfrm>
              <a:off x="7773023" y="223734"/>
              <a:ext cx="726435" cy="748225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46" name="Rectangle à coins arrondis 45"/>
            <p:cNvSpPr>
              <a:spLocks noChangeAspect="1"/>
            </p:cNvSpPr>
            <p:nvPr/>
          </p:nvSpPr>
          <p:spPr>
            <a:xfrm>
              <a:off x="7435974" y="431982"/>
              <a:ext cx="457424" cy="41126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47" name="Flèche droite 46"/>
            <p:cNvSpPr/>
            <p:nvPr/>
          </p:nvSpPr>
          <p:spPr>
            <a:xfrm>
              <a:off x="7773023" y="376519"/>
              <a:ext cx="726435" cy="748225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48" name="Flèche droite 47"/>
            <p:cNvSpPr/>
            <p:nvPr/>
          </p:nvSpPr>
          <p:spPr>
            <a:xfrm>
              <a:off x="6843522" y="167225"/>
              <a:ext cx="726435" cy="748225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49" name="Rectangle à coins arrondis 48"/>
            <p:cNvSpPr>
              <a:spLocks noChangeAspect="1"/>
            </p:cNvSpPr>
            <p:nvPr/>
          </p:nvSpPr>
          <p:spPr>
            <a:xfrm>
              <a:off x="7435974" y="549186"/>
              <a:ext cx="457424" cy="4102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50" name="Flèche droite 49"/>
            <p:cNvSpPr/>
            <p:nvPr/>
          </p:nvSpPr>
          <p:spPr>
            <a:xfrm>
              <a:off x="6843522" y="304313"/>
              <a:ext cx="726435" cy="748225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51" name="Rectangle à coins arrondis 50"/>
            <p:cNvSpPr>
              <a:spLocks noChangeAspect="1"/>
            </p:cNvSpPr>
            <p:nvPr/>
          </p:nvSpPr>
          <p:spPr>
            <a:xfrm>
              <a:off x="6499146" y="315824"/>
              <a:ext cx="457423" cy="41126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B</a:t>
              </a:r>
              <a:endParaRPr lang="en-US" dirty="0"/>
            </a:p>
          </p:txBody>
        </p:sp>
        <p:sp>
          <p:nvSpPr>
            <p:cNvPr id="52" name="Flèche droite 51"/>
            <p:cNvSpPr/>
            <p:nvPr/>
          </p:nvSpPr>
          <p:spPr>
            <a:xfrm>
              <a:off x="5917161" y="147342"/>
              <a:ext cx="726435" cy="748225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53" name="Rectangle à coins arrondis 52"/>
            <p:cNvSpPr>
              <a:spLocks noChangeAspect="1"/>
            </p:cNvSpPr>
            <p:nvPr/>
          </p:nvSpPr>
          <p:spPr>
            <a:xfrm>
              <a:off x="5580112" y="315824"/>
              <a:ext cx="457423" cy="41126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Activités de transports :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22 transports de repas,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37 transports de linge,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2 transports de médicaments.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fr-FR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Résultats :</a:t>
            </a:r>
            <a:endParaRPr lang="fr-FR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Nombre de chauffeurs maximum : 10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Demande de chauffeurs sur la journée</a:t>
            </a:r>
            <a:endParaRPr lang="en-US" dirty="0"/>
          </a:p>
        </p:txBody>
      </p:sp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Résultats</a:t>
            </a:r>
            <a:br>
              <a:rPr lang="fr-FR" smtClean="0"/>
            </a:br>
            <a:r>
              <a:rPr lang="fr-FR" sz="2000" smtClean="0"/>
              <a:t>Etude réalisée avec 61 activités de transport</a:t>
            </a:r>
            <a:endParaRPr lang="en-US" smtClean="0"/>
          </a:p>
        </p:txBody>
      </p:sp>
      <p:sp>
        <p:nvSpPr>
          <p:cNvPr id="40963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B01F29-A3BB-4717-9265-5D91EC8AE7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graphicFrame>
        <p:nvGraphicFramePr>
          <p:cNvPr id="12" name="Espace réservé du contenu 5"/>
          <p:cNvGraphicFramePr>
            <a:graphicFrameLocks/>
          </p:cNvGraphicFramePr>
          <p:nvPr/>
        </p:nvGraphicFramePr>
        <p:xfrm>
          <a:off x="426600" y="4869160"/>
          <a:ext cx="8291264" cy="11216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10544"/>
                <a:gridCol w="432048"/>
                <a:gridCol w="648072"/>
                <a:gridCol w="432048"/>
                <a:gridCol w="576064"/>
                <a:gridCol w="432048"/>
                <a:gridCol w="648072"/>
                <a:gridCol w="432048"/>
                <a:gridCol w="576064"/>
                <a:gridCol w="504056"/>
                <a:gridCol w="720080"/>
                <a:gridCol w="504056"/>
                <a:gridCol w="576064"/>
              </a:tblGrid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Horaire de la  journée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6h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effectLst/>
                        </a:rPr>
                        <a:t>6h30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7h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effectLst/>
                        </a:rPr>
                        <a:t>7h30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8h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…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13h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13h30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14h30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15h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337" t="-215217" r="-358249" b="-14565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…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…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337" t="-315217" r="-358249" b="-4565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…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…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pSp>
        <p:nvGrpSpPr>
          <p:cNvPr id="40966" name="Groupe 12"/>
          <p:cNvGrpSpPr>
            <a:grpSpLocks/>
          </p:cNvGrpSpPr>
          <p:nvPr/>
        </p:nvGrpSpPr>
        <p:grpSpPr bwMode="auto">
          <a:xfrm>
            <a:off x="5580063" y="147638"/>
            <a:ext cx="1063625" cy="747712"/>
            <a:chOff x="6189158" y="44624"/>
            <a:chExt cx="1063629" cy="833271"/>
          </a:xfrm>
        </p:grpSpPr>
        <p:sp>
          <p:nvSpPr>
            <p:cNvPr id="20" name="Flèche droite 19"/>
            <p:cNvSpPr/>
            <p:nvPr/>
          </p:nvSpPr>
          <p:spPr>
            <a:xfrm>
              <a:off x="6525709" y="44624"/>
              <a:ext cx="727078" cy="833271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1" name="Rectangle à coins arrondis 20"/>
            <p:cNvSpPr>
              <a:spLocks noChangeAspect="1"/>
            </p:cNvSpPr>
            <p:nvPr/>
          </p:nvSpPr>
          <p:spPr>
            <a:xfrm>
              <a:off x="6189158" y="232154"/>
              <a:ext cx="457202" cy="45821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A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Résultats</a:t>
            </a:r>
            <a:br>
              <a:rPr lang="fr-FR" smtClean="0"/>
            </a:br>
            <a:r>
              <a:rPr lang="fr-FR" sz="2000" smtClean="0"/>
              <a:t>Etude réalisée avec 61 activités de transport</a:t>
            </a:r>
            <a:endParaRPr lang="en-US" smtClean="0"/>
          </a:p>
        </p:txBody>
      </p:sp>
      <p:sp>
        <p:nvSpPr>
          <p:cNvPr id="4198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9FE4AC-9536-4879-9BF8-9A99288B6B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4294967295"/>
          </p:nvPr>
        </p:nvGraphicFramePr>
        <p:xfrm>
          <a:off x="250825" y="1557338"/>
          <a:ext cx="8497888" cy="44751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</a:tblGrid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06:00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06:30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07:00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07:30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08:00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08:30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09:00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09:30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10:00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10:30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11:00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11:30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smtClean="0"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42214" name="Groupe 18"/>
          <p:cNvGrpSpPr>
            <a:grpSpLocks/>
          </p:cNvGrpSpPr>
          <p:nvPr/>
        </p:nvGrpSpPr>
        <p:grpSpPr bwMode="auto">
          <a:xfrm>
            <a:off x="5580063" y="30163"/>
            <a:ext cx="1989137" cy="1022350"/>
            <a:chOff x="6189158" y="-85335"/>
            <a:chExt cx="1989572" cy="1138071"/>
          </a:xfrm>
        </p:grpSpPr>
        <p:sp>
          <p:nvSpPr>
            <p:cNvPr id="22" name="Flèche droite 21"/>
            <p:cNvSpPr/>
            <p:nvPr/>
          </p:nvSpPr>
          <p:spPr>
            <a:xfrm>
              <a:off x="7445145" y="-85335"/>
              <a:ext cx="727234" cy="83411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7453084" y="66643"/>
              <a:ext cx="725646" cy="83411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7453084" y="218622"/>
              <a:ext cx="725646" cy="83411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5" name="Rectangle à coins arrondis 24"/>
            <p:cNvSpPr>
              <a:spLocks noChangeAspect="1"/>
            </p:cNvSpPr>
            <p:nvPr/>
          </p:nvSpPr>
          <p:spPr>
            <a:xfrm>
              <a:off x="7108521" y="232759"/>
              <a:ext cx="457300" cy="45770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B</a:t>
              </a:r>
              <a:endParaRPr lang="en-US" b="1" dirty="0"/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6525782" y="45437"/>
              <a:ext cx="727234" cy="832346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7" name="Rectangle à coins arrondis 26"/>
            <p:cNvSpPr>
              <a:spLocks noChangeAspect="1"/>
            </p:cNvSpPr>
            <p:nvPr/>
          </p:nvSpPr>
          <p:spPr>
            <a:xfrm>
              <a:off x="6189158" y="232759"/>
              <a:ext cx="457300" cy="45770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Résultats</a:t>
            </a:r>
            <a:br>
              <a:rPr lang="fr-FR" smtClean="0"/>
            </a:br>
            <a:r>
              <a:rPr lang="fr-FR" sz="2000" smtClean="0"/>
              <a:t>Etude réalisée avec 61 activités de transport</a:t>
            </a:r>
            <a:endParaRPr lang="en-US" smtClean="0"/>
          </a:p>
        </p:txBody>
      </p:sp>
      <p:sp>
        <p:nvSpPr>
          <p:cNvPr id="43010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FC47CF-A49A-4D62-B20B-A899DE11A9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1074738" y="2565400"/>
          <a:ext cx="7169150" cy="2224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304"/>
                <a:gridCol w="1368152"/>
                <a:gridCol w="1656184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Effectif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NbSA</a:t>
                      </a:r>
                      <a:r>
                        <a:rPr lang="fr-FR" b="1" dirty="0" smtClean="0"/>
                        <a:t>*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Retard 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Heures supplémentaires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De 10</a:t>
                      </a:r>
                      <a:r>
                        <a:rPr lang="fr-FR" baseline="0" smtClean="0"/>
                        <a:t> à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45" name="ZoneTexte 6"/>
          <p:cNvSpPr txBox="1">
            <a:spLocks noChangeArrowheads="1"/>
          </p:cNvSpPr>
          <p:nvPr/>
        </p:nvSpPr>
        <p:spPr bwMode="auto">
          <a:xfrm>
            <a:off x="1265238" y="1484313"/>
            <a:ext cx="675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Calibri" pitchFamily="34" charset="0"/>
              </a:rPr>
              <a:t>Résultats obtenus avec 50 ensembles de plannings journaliers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3046" name="ZoneTexte 7"/>
          <p:cNvSpPr txBox="1">
            <a:spLocks noChangeArrowheads="1"/>
          </p:cNvSpPr>
          <p:nvPr/>
        </p:nvSpPr>
        <p:spPr bwMode="auto">
          <a:xfrm>
            <a:off x="2592388" y="5661025"/>
            <a:ext cx="407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*NbSA : Nombre de solutions admissibles</a:t>
            </a:r>
            <a:endParaRPr lang="en-US">
              <a:latin typeface="Calibri" pitchFamily="34" charset="0"/>
            </a:endParaRPr>
          </a:p>
        </p:txBody>
      </p:sp>
      <p:grpSp>
        <p:nvGrpSpPr>
          <p:cNvPr id="43047" name="Groupe 16"/>
          <p:cNvGrpSpPr>
            <a:grpSpLocks/>
          </p:cNvGrpSpPr>
          <p:nvPr/>
        </p:nvGrpSpPr>
        <p:grpSpPr bwMode="auto">
          <a:xfrm>
            <a:off x="5580063" y="30163"/>
            <a:ext cx="2919412" cy="1095375"/>
            <a:chOff x="5580112" y="30138"/>
            <a:chExt cx="2919346" cy="1094606"/>
          </a:xfrm>
        </p:grpSpPr>
        <p:sp>
          <p:nvSpPr>
            <p:cNvPr id="27" name="Flèche droite 26"/>
            <p:cNvSpPr/>
            <p:nvPr/>
          </p:nvSpPr>
          <p:spPr>
            <a:xfrm>
              <a:off x="7772399" y="71384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8" name="Rectangle à coins arrondis 27"/>
            <p:cNvSpPr>
              <a:spLocks noChangeAspect="1"/>
            </p:cNvSpPr>
            <p:nvPr/>
          </p:nvSpPr>
          <p:spPr>
            <a:xfrm>
              <a:off x="7435857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9" name="Flèche droite 28"/>
            <p:cNvSpPr/>
            <p:nvPr/>
          </p:nvSpPr>
          <p:spPr>
            <a:xfrm>
              <a:off x="6837384" y="30138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0" name="Flèche droite 29"/>
            <p:cNvSpPr/>
            <p:nvPr/>
          </p:nvSpPr>
          <p:spPr>
            <a:xfrm>
              <a:off x="7772399" y="223677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1" name="Rectangle à coins arrondis 30"/>
            <p:cNvSpPr>
              <a:spLocks noChangeAspect="1"/>
            </p:cNvSpPr>
            <p:nvPr/>
          </p:nvSpPr>
          <p:spPr>
            <a:xfrm>
              <a:off x="7435857" y="431493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32" name="Flèche droite 31"/>
            <p:cNvSpPr/>
            <p:nvPr/>
          </p:nvSpPr>
          <p:spPr>
            <a:xfrm>
              <a:off x="7772399" y="375970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3" name="Flèche droite 32"/>
            <p:cNvSpPr/>
            <p:nvPr/>
          </p:nvSpPr>
          <p:spPr>
            <a:xfrm>
              <a:off x="6843733" y="166567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4" name="Rectangle à coins arrondis 33"/>
            <p:cNvSpPr>
              <a:spLocks noChangeAspect="1"/>
            </p:cNvSpPr>
            <p:nvPr/>
          </p:nvSpPr>
          <p:spPr>
            <a:xfrm>
              <a:off x="7435857" y="548886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35" name="Flèche droite 34"/>
            <p:cNvSpPr/>
            <p:nvPr/>
          </p:nvSpPr>
          <p:spPr>
            <a:xfrm>
              <a:off x="6843733" y="304582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6" name="Rectangle à coins arrondis 35"/>
            <p:cNvSpPr>
              <a:spLocks noChangeAspect="1"/>
            </p:cNvSpPr>
            <p:nvPr/>
          </p:nvSpPr>
          <p:spPr>
            <a:xfrm>
              <a:off x="6499253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B</a:t>
              </a:r>
              <a:endParaRPr lang="en-US" dirty="0"/>
            </a:p>
          </p:txBody>
        </p:sp>
        <p:sp>
          <p:nvSpPr>
            <p:cNvPr id="37" name="Flèche droite 36"/>
            <p:cNvSpPr/>
            <p:nvPr/>
          </p:nvSpPr>
          <p:spPr>
            <a:xfrm>
              <a:off x="5916654" y="147531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8" name="Rectangle à coins arrondis 37"/>
            <p:cNvSpPr>
              <a:spLocks noChangeAspect="1"/>
            </p:cNvSpPr>
            <p:nvPr/>
          </p:nvSpPr>
          <p:spPr>
            <a:xfrm>
              <a:off x="5580112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Résultats</a:t>
            </a:r>
            <a:br>
              <a:rPr lang="fr-FR" smtClean="0"/>
            </a:br>
            <a:r>
              <a:rPr lang="fr-FR" sz="2000" smtClean="0"/>
              <a:t>Etude réalisée avec 61 activités de transport</a:t>
            </a:r>
            <a:endParaRPr lang="en-US" smtClean="0"/>
          </a:p>
        </p:txBody>
      </p:sp>
      <p:sp>
        <p:nvSpPr>
          <p:cNvPr id="4403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4403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3096C9-400B-4FFD-AEE9-BB6BFE0830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482600" y="1687513"/>
          <a:ext cx="8193088" cy="44751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30328"/>
                <a:gridCol w="630328"/>
                <a:gridCol w="630328"/>
                <a:gridCol w="630328"/>
                <a:gridCol w="630328"/>
                <a:gridCol w="630328"/>
                <a:gridCol w="630328"/>
                <a:gridCol w="630328"/>
                <a:gridCol w="630328"/>
                <a:gridCol w="630328"/>
                <a:gridCol w="630328"/>
                <a:gridCol w="630328"/>
                <a:gridCol w="630328"/>
              </a:tblGrid>
              <a:tr h="2983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NP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06:00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06:30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07:00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07:30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08:00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08:30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09:00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09:30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10:00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10:30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11:00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11:30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smtClean="0"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83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44262" name="Groupe 19"/>
          <p:cNvGrpSpPr>
            <a:grpSpLocks/>
          </p:cNvGrpSpPr>
          <p:nvPr/>
        </p:nvGrpSpPr>
        <p:grpSpPr bwMode="auto">
          <a:xfrm>
            <a:off x="5580063" y="30163"/>
            <a:ext cx="2919412" cy="1095375"/>
            <a:chOff x="5580112" y="30138"/>
            <a:chExt cx="2919346" cy="1094606"/>
          </a:xfrm>
        </p:grpSpPr>
        <p:sp>
          <p:nvSpPr>
            <p:cNvPr id="21" name="Flèche droite 20"/>
            <p:cNvSpPr/>
            <p:nvPr/>
          </p:nvSpPr>
          <p:spPr>
            <a:xfrm>
              <a:off x="7772399" y="71384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2" name="Rectangle à coins arrondis 21"/>
            <p:cNvSpPr>
              <a:spLocks noChangeAspect="1"/>
            </p:cNvSpPr>
            <p:nvPr/>
          </p:nvSpPr>
          <p:spPr>
            <a:xfrm>
              <a:off x="7435857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6837384" y="30138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7772399" y="223677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5" name="Rectangle à coins arrondis 24"/>
            <p:cNvSpPr>
              <a:spLocks noChangeAspect="1"/>
            </p:cNvSpPr>
            <p:nvPr/>
          </p:nvSpPr>
          <p:spPr>
            <a:xfrm>
              <a:off x="7435857" y="431493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7772399" y="375970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7" name="Flèche droite 26"/>
            <p:cNvSpPr/>
            <p:nvPr/>
          </p:nvSpPr>
          <p:spPr>
            <a:xfrm>
              <a:off x="6843733" y="166567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8" name="Rectangle à coins arrondis 27"/>
            <p:cNvSpPr>
              <a:spLocks noChangeAspect="1"/>
            </p:cNvSpPr>
            <p:nvPr/>
          </p:nvSpPr>
          <p:spPr>
            <a:xfrm>
              <a:off x="7435857" y="548886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C</a:t>
              </a:r>
              <a:endParaRPr lang="en-US" dirty="0"/>
            </a:p>
          </p:txBody>
        </p:sp>
        <p:sp>
          <p:nvSpPr>
            <p:cNvPr id="30" name="Flèche droite 29"/>
            <p:cNvSpPr/>
            <p:nvPr/>
          </p:nvSpPr>
          <p:spPr>
            <a:xfrm>
              <a:off x="6843733" y="304582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1" name="Rectangle à coins arrondis 30"/>
            <p:cNvSpPr>
              <a:spLocks noChangeAspect="1"/>
            </p:cNvSpPr>
            <p:nvPr/>
          </p:nvSpPr>
          <p:spPr>
            <a:xfrm>
              <a:off x="6499253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B</a:t>
              </a:r>
              <a:endParaRPr lang="en-US" b="1" dirty="0"/>
            </a:p>
          </p:txBody>
        </p:sp>
        <p:sp>
          <p:nvSpPr>
            <p:cNvPr id="32" name="Flèche droite 31"/>
            <p:cNvSpPr/>
            <p:nvPr/>
          </p:nvSpPr>
          <p:spPr>
            <a:xfrm>
              <a:off x="5916654" y="147531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3" name="Rectangle à coins arrondis 32"/>
            <p:cNvSpPr>
              <a:spLocks noChangeAspect="1"/>
            </p:cNvSpPr>
            <p:nvPr/>
          </p:nvSpPr>
          <p:spPr>
            <a:xfrm>
              <a:off x="5580112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  <p:sp>
        <p:nvSpPr>
          <p:cNvPr id="34" name="Demi-tour 33"/>
          <p:cNvSpPr/>
          <p:nvPr/>
        </p:nvSpPr>
        <p:spPr>
          <a:xfrm rot="10800000">
            <a:off x="6643688" y="1052513"/>
            <a:ext cx="1352550" cy="36036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0" rIns="180000" bIns="0" anchor="ctr"/>
          <a:lstStyle/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Résultats</a:t>
            </a:r>
            <a:br>
              <a:rPr lang="fr-FR" smtClean="0"/>
            </a:br>
            <a:r>
              <a:rPr lang="fr-FR" sz="2000" smtClean="0"/>
              <a:t>Etude réalisée avec 61 activités de transport</a:t>
            </a:r>
            <a:endParaRPr lang="en-US" smtClean="0"/>
          </a:p>
        </p:txBody>
      </p:sp>
      <p:sp>
        <p:nvSpPr>
          <p:cNvPr id="45058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4505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2EA30-CA32-4ED8-A72F-8E802FF26B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45060" name="ZoneTexte 6"/>
          <p:cNvSpPr txBox="1">
            <a:spLocks noChangeArrowheads="1"/>
          </p:cNvSpPr>
          <p:nvPr/>
        </p:nvSpPr>
        <p:spPr bwMode="auto">
          <a:xfrm>
            <a:off x="1265238" y="1484313"/>
            <a:ext cx="661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Calibri" pitchFamily="34" charset="0"/>
              </a:rPr>
              <a:t>Résultats obtenus avec 50 ensembles de plannings journaliers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5061" name="ZoneTexte 7"/>
          <p:cNvSpPr txBox="1">
            <a:spLocks noChangeArrowheads="1"/>
          </p:cNvSpPr>
          <p:nvPr/>
        </p:nvSpPr>
        <p:spPr bwMode="auto">
          <a:xfrm>
            <a:off x="2592388" y="5661025"/>
            <a:ext cx="3959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NbSA : Nombre de solutions admissibles</a:t>
            </a:r>
            <a:endParaRPr lang="en-US">
              <a:latin typeface="Calibri" pitchFamily="34" charset="0"/>
            </a:endParaRPr>
          </a:p>
        </p:txBody>
      </p:sp>
      <p:graphicFrame>
        <p:nvGraphicFramePr>
          <p:cNvPr id="20" name="Espace réservé du contenu 5"/>
          <p:cNvGraphicFramePr>
            <a:graphicFrameLocks/>
          </p:cNvGraphicFramePr>
          <p:nvPr/>
        </p:nvGraphicFramePr>
        <p:xfrm>
          <a:off x="1074738" y="2133600"/>
          <a:ext cx="7169150" cy="3336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304"/>
                <a:gridCol w="1368152"/>
                <a:gridCol w="1656184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Effectif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NbSA</a:t>
                      </a:r>
                      <a:r>
                        <a:rPr lang="fr-FR" b="1" dirty="0" smtClean="0"/>
                        <a:t>*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Retard 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Heures supplémentaires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De 0 </a:t>
                      </a:r>
                      <a:r>
                        <a:rPr lang="fr-FR" dirty="0" smtClean="0"/>
                        <a:t>à 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De 10 à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 0 à 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 5 à 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Total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44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5107" name="Groupe 20"/>
          <p:cNvGrpSpPr>
            <a:grpSpLocks/>
          </p:cNvGrpSpPr>
          <p:nvPr/>
        </p:nvGrpSpPr>
        <p:grpSpPr bwMode="auto">
          <a:xfrm>
            <a:off x="5580063" y="30163"/>
            <a:ext cx="2919412" cy="1095375"/>
            <a:chOff x="5580112" y="30138"/>
            <a:chExt cx="2919346" cy="1094606"/>
          </a:xfrm>
        </p:grpSpPr>
        <p:sp>
          <p:nvSpPr>
            <p:cNvPr id="22" name="Flèche droite 21"/>
            <p:cNvSpPr/>
            <p:nvPr/>
          </p:nvSpPr>
          <p:spPr>
            <a:xfrm>
              <a:off x="7772399" y="71384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3" name="Rectangle à coins arrondis 22"/>
            <p:cNvSpPr>
              <a:spLocks noChangeAspect="1"/>
            </p:cNvSpPr>
            <p:nvPr/>
          </p:nvSpPr>
          <p:spPr>
            <a:xfrm>
              <a:off x="7435857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6837384" y="30138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5" name="Flèche droite 24"/>
            <p:cNvSpPr/>
            <p:nvPr/>
          </p:nvSpPr>
          <p:spPr>
            <a:xfrm>
              <a:off x="7772399" y="223677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6" name="Rectangle à coins arrondis 25"/>
            <p:cNvSpPr>
              <a:spLocks noChangeAspect="1"/>
            </p:cNvSpPr>
            <p:nvPr/>
          </p:nvSpPr>
          <p:spPr>
            <a:xfrm>
              <a:off x="7435857" y="431493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27" name="Flèche droite 26"/>
            <p:cNvSpPr/>
            <p:nvPr/>
          </p:nvSpPr>
          <p:spPr>
            <a:xfrm>
              <a:off x="7772399" y="375970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6843733" y="166567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29" name="Rectangle à coins arrondis 28"/>
            <p:cNvSpPr>
              <a:spLocks noChangeAspect="1"/>
            </p:cNvSpPr>
            <p:nvPr/>
          </p:nvSpPr>
          <p:spPr>
            <a:xfrm>
              <a:off x="7435857" y="548886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30" name="Flèche droite 29"/>
            <p:cNvSpPr/>
            <p:nvPr/>
          </p:nvSpPr>
          <p:spPr>
            <a:xfrm>
              <a:off x="6843733" y="304582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1" name="Rectangle à coins arrondis 30"/>
            <p:cNvSpPr>
              <a:spLocks noChangeAspect="1"/>
            </p:cNvSpPr>
            <p:nvPr/>
          </p:nvSpPr>
          <p:spPr>
            <a:xfrm>
              <a:off x="6499253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B</a:t>
              </a:r>
              <a:endParaRPr lang="en-US" dirty="0"/>
            </a:p>
          </p:txBody>
        </p:sp>
        <p:sp>
          <p:nvSpPr>
            <p:cNvPr id="32" name="Flèche droite 31"/>
            <p:cNvSpPr/>
            <p:nvPr/>
          </p:nvSpPr>
          <p:spPr>
            <a:xfrm>
              <a:off x="5916654" y="147531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3" name="Rectangle à coins arrondis 32"/>
            <p:cNvSpPr>
              <a:spLocks noChangeAspect="1"/>
            </p:cNvSpPr>
            <p:nvPr/>
          </p:nvSpPr>
          <p:spPr>
            <a:xfrm>
              <a:off x="5580112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  <p:sp>
        <p:nvSpPr>
          <p:cNvPr id="34" name="Demi-tour 33"/>
          <p:cNvSpPr/>
          <p:nvPr/>
        </p:nvSpPr>
        <p:spPr>
          <a:xfrm rot="10800000">
            <a:off x="6643688" y="1052513"/>
            <a:ext cx="1352550" cy="36036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0" rIns="180000" bIns="0" anchor="ctr"/>
          <a:lstStyle/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Présentation du problème</a:t>
            </a:r>
            <a:br>
              <a:rPr lang="fr-FR" smtClean="0"/>
            </a:br>
            <a:r>
              <a:rPr lang="fr-FR" sz="2000" smtClean="0"/>
              <a:t>Contexte</a:t>
            </a:r>
            <a:endParaRPr lang="en-US" smtClean="0"/>
          </a:p>
        </p:txBody>
      </p:sp>
      <p:sp>
        <p:nvSpPr>
          <p:cNvPr id="1638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682644-A2B9-4912-89A7-39B8374C60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Pour réaliser les transports, de nombreuses ressources sont disponibles :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Ressources mobiles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Contenants (armoires, rolls, chariots,…),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Véhicules (grand véhicule réfrigéré, petit véhicule réfrigéré, véhicule standard ou normal),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/>
              <a:t>C</a:t>
            </a:r>
            <a:r>
              <a:rPr lang="fr-FR" dirty="0" smtClean="0"/>
              <a:t>hauffeurs avec leur propre planning de travail,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Ressources fixes 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Quais de chargement et de déchargement,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Lignes de production avec leur horaire d’ouverture,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Aires de </a:t>
            </a:r>
            <a:r>
              <a:rPr lang="fr-FR" dirty="0"/>
              <a:t>nettoyage avec </a:t>
            </a:r>
            <a:r>
              <a:rPr lang="fr-FR" dirty="0" smtClean="0"/>
              <a:t>leur horaire </a:t>
            </a:r>
            <a:r>
              <a:rPr lang="fr-FR" dirty="0"/>
              <a:t>d’ouverture.</a:t>
            </a: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Résultats</a:t>
            </a:r>
            <a:br>
              <a:rPr lang="fr-FR" smtClean="0"/>
            </a:br>
            <a:r>
              <a:rPr lang="fr-FR" sz="2000" smtClean="0"/>
              <a:t>Etude réalisée avec 61 activités de transport</a:t>
            </a:r>
            <a:endParaRPr lang="en-US" smtClean="0"/>
          </a:p>
        </p:txBody>
      </p:sp>
      <p:sp>
        <p:nvSpPr>
          <p:cNvPr id="46082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B8B0B4-311D-42AC-AA10-AFDF98A704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sp>
        <p:nvSpPr>
          <p:cNvPr id="46084" name="ZoneTexte 6"/>
          <p:cNvSpPr txBox="1">
            <a:spLocks noChangeArrowheads="1"/>
          </p:cNvSpPr>
          <p:nvPr/>
        </p:nvSpPr>
        <p:spPr bwMode="auto">
          <a:xfrm>
            <a:off x="1265238" y="1484313"/>
            <a:ext cx="661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Calibri" pitchFamily="34" charset="0"/>
              </a:rPr>
              <a:t>Résultats obtenus avec 50 ensembles de plannings journaliers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6085" name="ZoneTexte 7"/>
          <p:cNvSpPr txBox="1">
            <a:spLocks noChangeArrowheads="1"/>
          </p:cNvSpPr>
          <p:nvPr/>
        </p:nvSpPr>
        <p:spPr bwMode="auto">
          <a:xfrm>
            <a:off x="2592388" y="5661025"/>
            <a:ext cx="3959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NbSA : Nombre de solutions admissibles</a:t>
            </a:r>
            <a:endParaRPr lang="en-US">
              <a:latin typeface="Calibri" pitchFamily="34" charset="0"/>
            </a:endParaRPr>
          </a:p>
        </p:txBody>
      </p:sp>
      <p:graphicFrame>
        <p:nvGraphicFramePr>
          <p:cNvPr id="19" name="Espace réservé du contenu 5"/>
          <p:cNvGraphicFramePr>
            <a:graphicFrameLocks/>
          </p:cNvGraphicFramePr>
          <p:nvPr/>
        </p:nvGraphicFramePr>
        <p:xfrm>
          <a:off x="1074738" y="2190750"/>
          <a:ext cx="7169150" cy="2967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304"/>
                <a:gridCol w="1368152"/>
                <a:gridCol w="1656184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Effectif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NbSA</a:t>
                      </a:r>
                      <a:r>
                        <a:rPr lang="fr-FR" b="1" dirty="0" smtClean="0"/>
                        <a:t>*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Retard 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Heures supplémentaires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 25 </a:t>
                      </a:r>
                      <a:r>
                        <a:rPr lang="fr-FR" smtClean="0"/>
                        <a:t>à 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De 40 </a:t>
                      </a:r>
                      <a:r>
                        <a:rPr lang="fr-FR" dirty="0" smtClean="0"/>
                        <a:t>à 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De 30 </a:t>
                      </a:r>
                      <a:r>
                        <a:rPr lang="fr-FR" dirty="0" smtClean="0"/>
                        <a:t>à 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 15 </a:t>
                      </a:r>
                      <a:r>
                        <a:rPr lang="fr-FR" smtClean="0"/>
                        <a:t>à 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 45 à 115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22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6127" name="Groupe 30"/>
          <p:cNvGrpSpPr>
            <a:grpSpLocks/>
          </p:cNvGrpSpPr>
          <p:nvPr/>
        </p:nvGrpSpPr>
        <p:grpSpPr bwMode="auto">
          <a:xfrm>
            <a:off x="5580063" y="30163"/>
            <a:ext cx="2919412" cy="1095375"/>
            <a:chOff x="5580112" y="30138"/>
            <a:chExt cx="2919346" cy="1094606"/>
          </a:xfrm>
        </p:grpSpPr>
        <p:sp>
          <p:nvSpPr>
            <p:cNvPr id="32" name="Flèche droite 31"/>
            <p:cNvSpPr/>
            <p:nvPr/>
          </p:nvSpPr>
          <p:spPr>
            <a:xfrm>
              <a:off x="7772399" y="71384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3" name="Rectangle à coins arrondis 32"/>
            <p:cNvSpPr>
              <a:spLocks noChangeAspect="1"/>
            </p:cNvSpPr>
            <p:nvPr/>
          </p:nvSpPr>
          <p:spPr>
            <a:xfrm>
              <a:off x="7435857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34" name="Flèche droite 33"/>
            <p:cNvSpPr/>
            <p:nvPr/>
          </p:nvSpPr>
          <p:spPr>
            <a:xfrm>
              <a:off x="6837384" y="30138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5" name="Flèche droite 34"/>
            <p:cNvSpPr/>
            <p:nvPr/>
          </p:nvSpPr>
          <p:spPr>
            <a:xfrm>
              <a:off x="7772399" y="223677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6" name="Rectangle à coins arrondis 35"/>
            <p:cNvSpPr>
              <a:spLocks noChangeAspect="1"/>
            </p:cNvSpPr>
            <p:nvPr/>
          </p:nvSpPr>
          <p:spPr>
            <a:xfrm>
              <a:off x="7435857" y="431493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37" name="Flèche droite 36"/>
            <p:cNvSpPr/>
            <p:nvPr/>
          </p:nvSpPr>
          <p:spPr>
            <a:xfrm>
              <a:off x="7772399" y="375970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8" name="Flèche droite 37"/>
            <p:cNvSpPr/>
            <p:nvPr/>
          </p:nvSpPr>
          <p:spPr>
            <a:xfrm>
              <a:off x="6843733" y="166567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39" name="Rectangle à coins arrondis 38"/>
            <p:cNvSpPr>
              <a:spLocks noChangeAspect="1"/>
            </p:cNvSpPr>
            <p:nvPr/>
          </p:nvSpPr>
          <p:spPr>
            <a:xfrm>
              <a:off x="7435857" y="548886"/>
              <a:ext cx="457190" cy="410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C</a:t>
              </a:r>
              <a:endParaRPr lang="en-US" b="1" dirty="0"/>
            </a:p>
          </p:txBody>
        </p:sp>
        <p:sp>
          <p:nvSpPr>
            <p:cNvPr id="40" name="Flèche droite 39"/>
            <p:cNvSpPr/>
            <p:nvPr/>
          </p:nvSpPr>
          <p:spPr>
            <a:xfrm>
              <a:off x="6843733" y="304582"/>
              <a:ext cx="725471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41" name="Rectangle à coins arrondis 40"/>
            <p:cNvSpPr>
              <a:spLocks noChangeAspect="1"/>
            </p:cNvSpPr>
            <p:nvPr/>
          </p:nvSpPr>
          <p:spPr>
            <a:xfrm>
              <a:off x="6499253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B</a:t>
              </a:r>
              <a:endParaRPr lang="en-US" dirty="0"/>
            </a:p>
          </p:txBody>
        </p:sp>
        <p:sp>
          <p:nvSpPr>
            <p:cNvPr id="42" name="Flèche droite 41"/>
            <p:cNvSpPr/>
            <p:nvPr/>
          </p:nvSpPr>
          <p:spPr>
            <a:xfrm>
              <a:off x="5916654" y="147531"/>
              <a:ext cx="727059" cy="748774"/>
            </a:xfrm>
            <a:prstGeom prst="rightArrow">
              <a:avLst>
                <a:gd name="adj1" fmla="val 69395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0" rIns="180000" bIns="0" anchor="ctr"/>
            <a:lstStyle/>
            <a:p>
              <a:pPr marL="3556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/>
            </a:p>
          </p:txBody>
        </p:sp>
        <p:sp>
          <p:nvSpPr>
            <p:cNvPr id="43" name="Rectangle à coins arrondis 42"/>
            <p:cNvSpPr>
              <a:spLocks noChangeAspect="1"/>
            </p:cNvSpPr>
            <p:nvPr/>
          </p:nvSpPr>
          <p:spPr>
            <a:xfrm>
              <a:off x="5580112" y="315687"/>
              <a:ext cx="457190" cy="410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</a:t>
              </a:r>
              <a:endParaRPr lang="en-US" dirty="0"/>
            </a:p>
          </p:txBody>
        </p:sp>
      </p:grpSp>
      <p:sp>
        <p:nvSpPr>
          <p:cNvPr id="44" name="Demi-tour 43"/>
          <p:cNvSpPr/>
          <p:nvPr/>
        </p:nvSpPr>
        <p:spPr>
          <a:xfrm rot="10800000">
            <a:off x="6643688" y="1052513"/>
            <a:ext cx="1352550" cy="36036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0" rIns="180000" bIns="0" anchor="ctr"/>
          <a:lstStyle/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4. Conclusions et perspectives</a:t>
            </a:r>
            <a:endParaRPr lang="en-US" smtClean="0"/>
          </a:p>
        </p:txBody>
      </p:sp>
      <p:sp>
        <p:nvSpPr>
          <p:cNvPr id="4710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4710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597EF0-DCD0-4823-8BE6-80E0C5ED4F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b="1" dirty="0" smtClean="0"/>
              <a:t>Pour l’hôpital :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La méthode de résolution permet de proposer plusieurs solutions au managers;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Une des solutions proposée avec 8 chauffeurs a été mise en œuvre en </a:t>
            </a:r>
            <a:r>
              <a:rPr lang="fr-FR" smtClean="0"/>
              <a:t>mars 2010;</a:t>
            </a: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Le retour d’expérience montre que certaines livraisons présentent des retards liés à une durée de transport plus importante.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4. Conclusions et perspectives</a:t>
            </a:r>
            <a:endParaRPr lang="en-US" smtClean="0"/>
          </a:p>
        </p:txBody>
      </p:sp>
      <p:sp>
        <p:nvSpPr>
          <p:cNvPr id="48130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4813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2CEE32-861A-4719-A706-E8A39D8B3D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Approche </a:t>
            </a:r>
            <a:r>
              <a:rPr lang="fr-FR" dirty="0"/>
              <a:t>innovante </a:t>
            </a:r>
            <a:r>
              <a:rPr lang="fr-FR" dirty="0" smtClean="0"/>
              <a:t>basée sur un chainage composé d’un modèle de simulation, d’un modèle mathématique et d’un couplage métaheuristique-simulation</a:t>
            </a:r>
            <a:endParaRPr lang="fr-FR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Notre proposition de couplage </a:t>
            </a:r>
            <a:r>
              <a:rPr lang="fr-FR" dirty="0"/>
              <a:t>Modèle mathématique-Métaheuristique-Simulation </a:t>
            </a:r>
            <a:r>
              <a:rPr lang="fr-FR" dirty="0" smtClean="0"/>
              <a:t>nous permet :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/>
              <a:t>D</a:t>
            </a:r>
            <a:r>
              <a:rPr lang="fr-FR" dirty="0" smtClean="0"/>
              <a:t>’obtenir des solutions avec un nombre limité de chauffeurs</a:t>
            </a:r>
            <a:r>
              <a:rPr lang="fr-FR" dirty="0"/>
              <a:t>,</a:t>
            </a:r>
            <a:endParaRPr lang="fr-FR" dirty="0" smtClean="0"/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De proposer un large panel de solutions aux responsables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b="1" dirty="0" smtClean="0"/>
              <a:t>Perspectives :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Prise en compte de durées de transport variables en fonction de l’heure de la journée.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Merci pour votre attention</a:t>
            </a:r>
            <a:endParaRPr lang="en-US" smtClean="0"/>
          </a:p>
        </p:txBody>
      </p:sp>
      <p:sp>
        <p:nvSpPr>
          <p:cNvPr id="4915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4915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F493D-F27F-42EF-B49C-F251E9011F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pic>
        <p:nvPicPr>
          <p:cNvPr id="4915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4288" y="1663700"/>
            <a:ext cx="4035425" cy="404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Merci pour votre attention</a:t>
            </a:r>
            <a:endParaRPr lang="en-US" smtClean="0"/>
          </a:p>
        </p:txBody>
      </p:sp>
      <p:sp>
        <p:nvSpPr>
          <p:cNvPr id="50178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5017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571164-C024-4979-BC92-C92168DC8F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  <p:pic>
        <p:nvPicPr>
          <p:cNvPr id="5018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4288" y="1663700"/>
            <a:ext cx="4035425" cy="404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Présentation du problème</a:t>
            </a:r>
            <a:br>
              <a:rPr lang="fr-FR" smtClean="0"/>
            </a:br>
            <a:r>
              <a:rPr lang="fr-FR" sz="2000" smtClean="0"/>
              <a:t>Exemple</a:t>
            </a:r>
            <a:endParaRPr lang="en-US" smtClean="0"/>
          </a:p>
        </p:txBody>
      </p:sp>
      <p:sp>
        <p:nvSpPr>
          <p:cNvPr id="51202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5120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7B3D99-5076-4FD9-B5DC-B7781668FB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Exemples de plannings :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De 6h à 11h30, de 12h à 14h;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De 6h30 à 12h, de 12h30 à 14h30;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De 7h à 12h30, de 13h à 15h;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…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De 9h à 12h30, de 13h à 16h;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…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De 11h30 à 13h30, de 14h à;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fr-FR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Construction des plannings :</a:t>
            </a:r>
            <a:endParaRPr lang="fr-FR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Début de chaque planning </a:t>
            </a:r>
            <a:r>
              <a:rPr lang="fr-FR" dirty="0"/>
              <a:t>entre 6h et </a:t>
            </a:r>
            <a:r>
              <a:rPr lang="fr-FR" dirty="0" smtClean="0"/>
              <a:t>11h30 par pas de 30 minutes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Début de chaque pause entre 11h30 et 13h30 par pas de 30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20"/>
          <p:cNvSpPr txBox="1">
            <a:spLocks noChangeArrowheads="1"/>
          </p:cNvSpPr>
          <p:nvPr/>
        </p:nvSpPr>
        <p:spPr bwMode="auto">
          <a:xfrm>
            <a:off x="4186238" y="1168400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Gill Sans MT" pitchFamily="34" charset="0"/>
              </a:rPr>
              <a:t>Réseau routier</a:t>
            </a:r>
          </a:p>
        </p:txBody>
      </p:sp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Présentation du problème</a:t>
            </a:r>
            <a:br>
              <a:rPr lang="fr-FR" smtClean="0"/>
            </a:br>
            <a:r>
              <a:rPr lang="fr-FR" sz="2000" smtClean="0"/>
              <a:t>Activité de transport de contenants propres</a:t>
            </a:r>
            <a:endParaRPr lang="en-US" smtClean="0"/>
          </a:p>
        </p:txBody>
      </p:sp>
      <p:sp>
        <p:nvSpPr>
          <p:cNvPr id="17411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1D7106-3D04-4555-9550-4CAE921BC4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7164388" y="1643063"/>
            <a:ext cx="369887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ysClr val="windowText" lastClr="000000"/>
                </a:solidFill>
              </a:rPr>
              <a:t>ATTENTE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78475" y="1643063"/>
            <a:ext cx="36988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ysClr val="windowText" lastClr="000000"/>
                </a:solidFill>
              </a:rPr>
              <a:t>ATTENTE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44800" y="1643063"/>
            <a:ext cx="36988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ysClr val="windowText" lastClr="000000"/>
                </a:solidFill>
              </a:rPr>
              <a:t>ATTENTE</a:t>
            </a:r>
          </a:p>
        </p:txBody>
      </p:sp>
      <p:sp>
        <p:nvSpPr>
          <p:cNvPr id="17416" name="ZoneTexte 21"/>
          <p:cNvSpPr txBox="1">
            <a:spLocks noChangeArrowheads="1"/>
          </p:cNvSpPr>
          <p:nvPr/>
        </p:nvSpPr>
        <p:spPr bwMode="auto">
          <a:xfrm>
            <a:off x="5988050" y="1168400"/>
            <a:ext cx="2343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Site de consommation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643063" y="1498600"/>
            <a:ext cx="2735262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340225" y="1498600"/>
            <a:ext cx="1260475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572125" y="1500188"/>
            <a:ext cx="3176588" cy="158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20" name="ZoneTexte 19"/>
          <p:cNvSpPr txBox="1">
            <a:spLocks noChangeArrowheads="1"/>
          </p:cNvSpPr>
          <p:nvPr/>
        </p:nvSpPr>
        <p:spPr bwMode="auto">
          <a:xfrm>
            <a:off x="2035175" y="1168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Site de production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3063" y="1643063"/>
            <a:ext cx="118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>
                <a:solidFill>
                  <a:schemeClr val="tx1"/>
                </a:solidFill>
              </a:rPr>
              <a:t>Remplissage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43063" y="2714625"/>
            <a:ext cx="710565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Contenant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03575" y="1643063"/>
            <a:ext cx="118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/>
              <a:t>Chargement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84675" y="1643063"/>
            <a:ext cx="118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/>
              <a:t>Transport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1738" y="1643063"/>
            <a:ext cx="118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 err="1">
                <a:solidFill>
                  <a:schemeClr val="tx1"/>
                </a:solidFill>
              </a:rPr>
              <a:t>Consom-mation</a:t>
            </a:r>
            <a:endParaRPr lang="fr-FR" sz="15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62650" y="1643063"/>
            <a:ext cx="118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err="1"/>
              <a:t>Décharge-ment</a:t>
            </a:r>
            <a:endParaRPr lang="fr-FR" sz="15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643063" y="3214688"/>
            <a:ext cx="118745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Ligne de production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143250" y="3857625"/>
            <a:ext cx="403225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Véhicule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143250" y="4344988"/>
            <a:ext cx="4032250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Chauffeur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143250" y="4857750"/>
            <a:ext cx="1223963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Quai de chargement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53125" y="5476875"/>
            <a:ext cx="1211263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Quai de </a:t>
            </a:r>
            <a:r>
              <a:rPr lang="fr-FR" sz="1400" dirty="0" err="1"/>
              <a:t>dé-chargement</a:t>
            </a:r>
            <a:endParaRPr lang="fr-FR" sz="1400" dirty="0"/>
          </a:p>
        </p:txBody>
      </p:sp>
      <p:sp>
        <p:nvSpPr>
          <p:cNvPr id="25" name="Rectangle 24"/>
          <p:cNvSpPr/>
          <p:nvPr/>
        </p:nvSpPr>
        <p:spPr>
          <a:xfrm>
            <a:off x="357188" y="1643063"/>
            <a:ext cx="118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/>
              <a:t>Etapes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7158" y="2714620"/>
            <a:ext cx="1188000" cy="32861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Ressources</a:t>
            </a:r>
          </a:p>
        </p:txBody>
      </p:sp>
      <p:cxnSp>
        <p:nvCxnSpPr>
          <p:cNvPr id="27" name="Connecteur droit 26"/>
          <p:cNvCxnSpPr/>
          <p:nvPr/>
        </p:nvCxnSpPr>
        <p:spPr>
          <a:xfrm rot="16200000" flipH="1">
            <a:off x="540544" y="3840957"/>
            <a:ext cx="46053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16200000" flipH="1">
            <a:off x="2082006" y="3874294"/>
            <a:ext cx="46053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16200000" flipH="1">
            <a:off x="3278981" y="3874294"/>
            <a:ext cx="46053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16200000" flipH="1">
            <a:off x="4860925" y="3841750"/>
            <a:ext cx="46037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16200000" flipH="1">
            <a:off x="-659606" y="3840957"/>
            <a:ext cx="46053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6200000" flipH="1">
            <a:off x="6431756" y="3840957"/>
            <a:ext cx="46053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oneTexte 20"/>
          <p:cNvSpPr txBox="1">
            <a:spLocks noChangeArrowheads="1"/>
          </p:cNvSpPr>
          <p:nvPr/>
        </p:nvSpPr>
        <p:spPr bwMode="auto">
          <a:xfrm>
            <a:off x="4243388" y="1168400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Réseau routier</a:t>
            </a:r>
          </a:p>
        </p:txBody>
      </p:sp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Présentation du problème</a:t>
            </a:r>
            <a:br>
              <a:rPr lang="fr-FR" smtClean="0"/>
            </a:br>
            <a:r>
              <a:rPr lang="fr-FR" sz="2000" smtClean="0"/>
              <a:t>Activité de transport de contenants sales</a:t>
            </a:r>
            <a:endParaRPr lang="en-US" smtClean="0"/>
          </a:p>
        </p:txBody>
      </p:sp>
      <p:sp>
        <p:nvSpPr>
          <p:cNvPr id="18435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F2E988-DE00-4CA4-9C46-9CF31F4C7B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58" name="ZoneTexte 57"/>
          <p:cNvSpPr txBox="1"/>
          <p:nvPr/>
        </p:nvSpPr>
        <p:spPr>
          <a:xfrm>
            <a:off x="7189788" y="1643063"/>
            <a:ext cx="369887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ysClr val="windowText" lastClr="000000"/>
                </a:solidFill>
              </a:rPr>
              <a:t>ATTENTE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5607050" y="1643063"/>
            <a:ext cx="36988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ysClr val="windowText" lastClr="000000"/>
                </a:solidFill>
              </a:rPr>
              <a:t>ATTENTE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988050" y="1643063"/>
            <a:ext cx="118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err="1"/>
              <a:t>Décharge-ment</a:t>
            </a:r>
            <a:endParaRPr lang="fr-FR" sz="1500" dirty="0"/>
          </a:p>
        </p:txBody>
      </p:sp>
      <p:sp>
        <p:nvSpPr>
          <p:cNvPr id="18440" name="ZoneTexte 21"/>
          <p:cNvSpPr txBox="1">
            <a:spLocks noChangeArrowheads="1"/>
          </p:cNvSpPr>
          <p:nvPr/>
        </p:nvSpPr>
        <p:spPr bwMode="auto">
          <a:xfrm>
            <a:off x="6245225" y="1168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Site de production</a:t>
            </a: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1643063" y="1498600"/>
            <a:ext cx="2771775" cy="31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4397375" y="1498600"/>
            <a:ext cx="1260475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V="1">
            <a:off x="5651500" y="1498600"/>
            <a:ext cx="3105150" cy="31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4" name="ZoneTexte 19"/>
          <p:cNvSpPr txBox="1">
            <a:spLocks noChangeArrowheads="1"/>
          </p:cNvSpPr>
          <p:nvPr/>
        </p:nvSpPr>
        <p:spPr bwMode="auto">
          <a:xfrm>
            <a:off x="1858963" y="1168400"/>
            <a:ext cx="226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Site de consommation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643063" y="2714625"/>
            <a:ext cx="7113587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Contenant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414838" y="1643063"/>
            <a:ext cx="118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/>
              <a:t>Transport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69200" y="1643063"/>
            <a:ext cx="118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>
                <a:solidFill>
                  <a:schemeClr val="tx1"/>
                </a:solidFill>
              </a:rPr>
              <a:t>Nettoyage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7569200" y="5500688"/>
            <a:ext cx="1187450" cy="523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Aire de nettoyage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3173413" y="3214688"/>
            <a:ext cx="3995737" cy="369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Véhicule</a:t>
            </a:r>
            <a:endParaRPr lang="fr-FR" dirty="0"/>
          </a:p>
        </p:txBody>
      </p:sp>
      <p:sp>
        <p:nvSpPr>
          <p:cNvPr id="72" name="ZoneTexte 71"/>
          <p:cNvSpPr txBox="1"/>
          <p:nvPr/>
        </p:nvSpPr>
        <p:spPr>
          <a:xfrm>
            <a:off x="3173413" y="3702050"/>
            <a:ext cx="3995737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Chauffeur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3173413" y="4214813"/>
            <a:ext cx="1241425" cy="523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Quai de chargement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5984875" y="4833938"/>
            <a:ext cx="1187450" cy="523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Quai de </a:t>
            </a:r>
            <a:r>
              <a:rPr lang="fr-FR" sz="1400" dirty="0" err="1"/>
              <a:t>dé-chargement</a:t>
            </a:r>
            <a:endParaRPr lang="fr-FR" sz="1400" dirty="0"/>
          </a:p>
        </p:txBody>
      </p:sp>
      <p:sp>
        <p:nvSpPr>
          <p:cNvPr id="75" name="Rectangle 74"/>
          <p:cNvSpPr/>
          <p:nvPr/>
        </p:nvSpPr>
        <p:spPr>
          <a:xfrm>
            <a:off x="357188" y="1643063"/>
            <a:ext cx="118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/>
              <a:t>Etapes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2816225" y="1643063"/>
            <a:ext cx="36988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ysClr val="windowText" lastClr="000000"/>
                </a:solidFill>
              </a:rPr>
              <a:t>ATTENTE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57158" y="2714620"/>
            <a:ext cx="1188000" cy="32861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Ressources</a:t>
            </a:r>
          </a:p>
        </p:txBody>
      </p:sp>
      <p:cxnSp>
        <p:nvCxnSpPr>
          <p:cNvPr id="78" name="Connecteur droit 77"/>
          <p:cNvCxnSpPr/>
          <p:nvPr/>
        </p:nvCxnSpPr>
        <p:spPr>
          <a:xfrm rot="16200000" flipH="1">
            <a:off x="3304381" y="3874294"/>
            <a:ext cx="46053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16200000" flipH="1">
            <a:off x="4872038" y="3841750"/>
            <a:ext cx="46037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rot="5400000">
            <a:off x="525463" y="3829050"/>
            <a:ext cx="4605337" cy="2381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639888" y="1643063"/>
            <a:ext cx="118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>
                <a:solidFill>
                  <a:schemeClr val="tx1"/>
                </a:solidFill>
              </a:rPr>
              <a:t>Ramassage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203575" y="1643063"/>
            <a:ext cx="118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/>
              <a:t>Chargement</a:t>
            </a:r>
          </a:p>
        </p:txBody>
      </p:sp>
      <p:cxnSp>
        <p:nvCxnSpPr>
          <p:cNvPr id="83" name="Connecteur droit 82"/>
          <p:cNvCxnSpPr/>
          <p:nvPr/>
        </p:nvCxnSpPr>
        <p:spPr>
          <a:xfrm rot="16200000" flipH="1">
            <a:off x="2112169" y="3874294"/>
            <a:ext cx="46053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rot="16200000" flipH="1">
            <a:off x="-662781" y="3840957"/>
            <a:ext cx="46053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rot="16200000" flipH="1">
            <a:off x="6453981" y="3840957"/>
            <a:ext cx="46053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Présentation du problème</a:t>
            </a:r>
            <a:br>
              <a:rPr lang="fr-FR" smtClean="0"/>
            </a:br>
            <a:r>
              <a:rPr lang="fr-FR" sz="2000" smtClean="0"/>
              <a:t>Exemple</a:t>
            </a:r>
            <a:endParaRPr lang="en-US" smtClean="0"/>
          </a:p>
        </p:txBody>
      </p:sp>
      <p:sp>
        <p:nvSpPr>
          <p:cNvPr id="19458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827C94-743B-486D-A48D-95C292E44F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457200" y="1219200"/>
            <a:ext cx="6400800" cy="4937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7" name="Picture 2" descr="C:\Users\Admin\AppData\Local\Microsoft\Windows\Temporary Internet Files\Content.IE5\XOT1HN1J\MCj0434820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210175"/>
            <a:ext cx="658813" cy="6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 descr="C:\Users\Admin\AppData\Local\Microsoft\Windows\Temporary Internet Files\Content.IE5\XOT1HN1J\MCj041263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0913" y="1625600"/>
            <a:ext cx="892175" cy="6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3" descr="C:\Users\Admin\AppData\Local\Microsoft\Windows\Temporary Internet Files\Content.IE5\XOT1HN1J\MCj043548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4397375"/>
            <a:ext cx="1028700" cy="68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9" descr="C:\Users\Admin\AppData\Local\Microsoft\Windows\Temporary Internet Files\Content.IE5\J0ZEONAL\MCj0359005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841625"/>
            <a:ext cx="828675" cy="6826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Picture 23" descr="C:\Users\Admin\AppData\Local\Microsoft\Windows\Temporary Internet Files\Content.IE5\J0ZEONAL\MCj0281291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0225" y="3924300"/>
            <a:ext cx="936625" cy="6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520825" y="2571750"/>
            <a:ext cx="5699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B050"/>
                </a:solidFill>
                <a:latin typeface="Gill Sans MT" pitchFamily="34" charset="0"/>
              </a:rPr>
              <a:t>11h00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3273425" y="4600575"/>
            <a:ext cx="577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FF0000"/>
                </a:solidFill>
                <a:latin typeface="Gill Sans MT" pitchFamily="34" charset="0"/>
              </a:rPr>
              <a:t>07h00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882775" y="5073650"/>
            <a:ext cx="577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FF0000"/>
                </a:solidFill>
                <a:latin typeface="Gill Sans MT" pitchFamily="34" charset="0"/>
              </a:rPr>
              <a:t>10h00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471988" y="1354138"/>
            <a:ext cx="569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B050"/>
                </a:solidFill>
                <a:latin typeface="Gill Sans MT" pitchFamily="34" charset="0"/>
              </a:rPr>
              <a:t>09h00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401888" y="2301875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FF0000"/>
                </a:solidFill>
                <a:latin typeface="Gill Sans MT" pitchFamily="34" charset="0"/>
              </a:rPr>
              <a:t>11h00</a:t>
            </a:r>
          </a:p>
        </p:txBody>
      </p:sp>
      <p:cxnSp>
        <p:nvCxnSpPr>
          <p:cNvPr id="17" name="Connecteur en arc 16"/>
          <p:cNvCxnSpPr>
            <a:stCxn id="9" idx="3"/>
            <a:endCxn id="10" idx="3"/>
          </p:cNvCxnSpPr>
          <p:nvPr/>
        </p:nvCxnSpPr>
        <p:spPr>
          <a:xfrm flipH="1" flipV="1">
            <a:off x="2200275" y="3182938"/>
            <a:ext cx="461963" cy="1555750"/>
          </a:xfrm>
          <a:prstGeom prst="curvedConnector3">
            <a:avLst>
              <a:gd name="adj1" fmla="val -45339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2643188" y="371475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2</a:t>
            </a:r>
          </a:p>
        </p:txBody>
      </p:sp>
      <p:cxnSp>
        <p:nvCxnSpPr>
          <p:cNvPr id="19" name="Connecteur en arc 18"/>
          <p:cNvCxnSpPr>
            <a:stCxn id="10" idx="1"/>
            <a:endCxn id="9" idx="1"/>
          </p:cNvCxnSpPr>
          <p:nvPr/>
        </p:nvCxnSpPr>
        <p:spPr>
          <a:xfrm rot="10800000" flipH="1" flipV="1">
            <a:off x="1371600" y="3182938"/>
            <a:ext cx="261938" cy="1555750"/>
          </a:xfrm>
          <a:prstGeom prst="curvedConnector3">
            <a:avLst>
              <a:gd name="adj1" fmla="val -79999"/>
            </a:avLst>
          </a:prstGeom>
          <a:ln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1176338" y="3857625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4</a:t>
            </a:r>
          </a:p>
        </p:txBody>
      </p:sp>
      <p:cxnSp>
        <p:nvCxnSpPr>
          <p:cNvPr id="21" name="Forme 20"/>
          <p:cNvCxnSpPr>
            <a:stCxn id="11" idx="0"/>
            <a:endCxn id="51" idx="1"/>
          </p:cNvCxnSpPr>
          <p:nvPr/>
        </p:nvCxnSpPr>
        <p:spPr>
          <a:xfrm rot="5400000" flipH="1" flipV="1">
            <a:off x="3002757" y="2496344"/>
            <a:ext cx="1963737" cy="892175"/>
          </a:xfrm>
          <a:prstGeom prst="curvedConnector2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3395663" y="2909888"/>
            <a:ext cx="2762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1</a:t>
            </a:r>
          </a:p>
        </p:txBody>
      </p:sp>
      <p:cxnSp>
        <p:nvCxnSpPr>
          <p:cNvPr id="23" name="Forme 29"/>
          <p:cNvCxnSpPr>
            <a:stCxn id="8" idx="2"/>
          </p:cNvCxnSpPr>
          <p:nvPr/>
        </p:nvCxnSpPr>
        <p:spPr>
          <a:xfrm rot="16200000" flipH="1">
            <a:off x="3553619" y="1420019"/>
            <a:ext cx="1149350" cy="2922588"/>
          </a:xfrm>
          <a:prstGeom prst="curvedConnector3">
            <a:avLst>
              <a:gd name="adj1" fmla="val 118823"/>
            </a:avLst>
          </a:prstGeom>
          <a:ln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rme 31"/>
          <p:cNvCxnSpPr>
            <a:endCxn id="8" idx="3"/>
          </p:cNvCxnSpPr>
          <p:nvPr/>
        </p:nvCxnSpPr>
        <p:spPr>
          <a:xfrm rot="10800000">
            <a:off x="3113088" y="1965325"/>
            <a:ext cx="2178050" cy="11509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2743200" y="2978150"/>
            <a:ext cx="2762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5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244975" y="2503488"/>
            <a:ext cx="2762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3</a:t>
            </a:r>
          </a:p>
        </p:txBody>
      </p:sp>
      <p:grpSp>
        <p:nvGrpSpPr>
          <p:cNvPr id="19481" name="Groupe 75"/>
          <p:cNvGrpSpPr>
            <a:grpSpLocks/>
          </p:cNvGrpSpPr>
          <p:nvPr/>
        </p:nvGrpSpPr>
        <p:grpSpPr bwMode="auto">
          <a:xfrm>
            <a:off x="6988175" y="1162050"/>
            <a:ext cx="1698625" cy="1681163"/>
            <a:chOff x="-137698" y="4980795"/>
            <a:chExt cx="1857356" cy="1775605"/>
          </a:xfrm>
        </p:grpSpPr>
        <p:sp>
          <p:nvSpPr>
            <p:cNvPr id="28" name="Rectangle 27"/>
            <p:cNvSpPr/>
            <p:nvPr/>
          </p:nvSpPr>
          <p:spPr>
            <a:xfrm>
              <a:off x="-137698" y="5000915"/>
              <a:ext cx="1852149" cy="1755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19514" name="Picture 17" descr="C:\Users\Admin\AppData\Local\Microsoft\Windows\Temporary Internet Files\Content.IE5\XOT1HN1J\MCj03590330000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780" y="5486940"/>
              <a:ext cx="395166" cy="36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9515" name="Picture 18" descr="C:\Users\Admin\AppData\Local\Microsoft\Windows\Temporary Internet Files\Content.IE5\MJ17T4BJ\MCj03590590000[1]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800" y="5921639"/>
              <a:ext cx="327125" cy="36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9516" name="Picture 19" descr="C:\Users\Admin\AppData\Local\Microsoft\Windows\Temporary Internet Files\Content.IE5\J0ZEONAL\MCj03590050000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617" y="6356338"/>
              <a:ext cx="453496" cy="36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9517" name="ZoneTexte 47"/>
            <p:cNvSpPr txBox="1">
              <a:spLocks noChangeArrowheads="1"/>
            </p:cNvSpPr>
            <p:nvPr/>
          </p:nvSpPr>
          <p:spPr bwMode="auto">
            <a:xfrm>
              <a:off x="677284" y="5946346"/>
              <a:ext cx="85254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Hôpital B</a:t>
              </a:r>
            </a:p>
          </p:txBody>
        </p:sp>
        <p:sp>
          <p:nvSpPr>
            <p:cNvPr id="19518" name="ZoneTexte 48"/>
            <p:cNvSpPr txBox="1">
              <a:spLocks noChangeArrowheads="1"/>
            </p:cNvSpPr>
            <p:nvPr/>
          </p:nvSpPr>
          <p:spPr bwMode="auto">
            <a:xfrm>
              <a:off x="677284" y="6405751"/>
              <a:ext cx="8509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Hôpital C</a:t>
              </a:r>
            </a:p>
          </p:txBody>
        </p:sp>
        <p:sp>
          <p:nvSpPr>
            <p:cNvPr id="19519" name="ZoneTexte 49"/>
            <p:cNvSpPr txBox="1">
              <a:spLocks noChangeArrowheads="1"/>
            </p:cNvSpPr>
            <p:nvPr/>
          </p:nvSpPr>
          <p:spPr bwMode="auto">
            <a:xfrm>
              <a:off x="677284" y="5486940"/>
              <a:ext cx="8589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Hôpital A</a:t>
              </a:r>
            </a:p>
          </p:txBody>
        </p:sp>
        <p:sp>
          <p:nvSpPr>
            <p:cNvPr id="19520" name="ZoneTexte 50"/>
            <p:cNvSpPr txBox="1">
              <a:spLocks noChangeArrowheads="1"/>
            </p:cNvSpPr>
            <p:nvPr/>
          </p:nvSpPr>
          <p:spPr bwMode="auto">
            <a:xfrm>
              <a:off x="-137698" y="4980795"/>
              <a:ext cx="1857356" cy="552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>
                  <a:latin typeface="Gill Sans MT" pitchFamily="34" charset="0"/>
                </a:rPr>
                <a:t>Sites de consommation</a:t>
              </a:r>
            </a:p>
          </p:txBody>
        </p:sp>
      </p:grpSp>
      <p:grpSp>
        <p:nvGrpSpPr>
          <p:cNvPr id="19482" name="Groupe 78"/>
          <p:cNvGrpSpPr>
            <a:grpSpLocks/>
          </p:cNvGrpSpPr>
          <p:nvPr/>
        </p:nvGrpSpPr>
        <p:grpSpPr bwMode="auto">
          <a:xfrm>
            <a:off x="6924675" y="2940050"/>
            <a:ext cx="1800225" cy="1649413"/>
            <a:chOff x="7102908" y="5000636"/>
            <a:chExt cx="1968204" cy="1743064"/>
          </a:xfrm>
        </p:grpSpPr>
        <p:sp>
          <p:nvSpPr>
            <p:cNvPr id="37" name="Rectangle 36"/>
            <p:cNvSpPr/>
            <p:nvPr/>
          </p:nvSpPr>
          <p:spPr>
            <a:xfrm>
              <a:off x="7172333" y="5000636"/>
              <a:ext cx="1857124" cy="1743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19506" name="Picture 4" descr="C:\Users\Admin\AppData\Local\Microsoft\Windows\Temporary Internet Files\Content.IE5\XOT1HN1J\MCj0412636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58214" y="5429264"/>
              <a:ext cx="488365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507" name="Picture 13" descr="C:\Users\Admin\AppData\Local\Microsoft\Windows\Temporary Internet Files\Content.IE5\XOT1HN1J\MCj0435486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21037" y="6286520"/>
              <a:ext cx="562719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508" name="Picture 23" descr="C:\Users\Admin\AppData\Local\Microsoft\Windows\Temporary Internet Files\Content.IE5\J0ZEONAL\MCj02812910000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46310" y="5857892"/>
              <a:ext cx="512172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509" name="ZoneTexte 39"/>
            <p:cNvSpPr txBox="1">
              <a:spLocks noChangeArrowheads="1"/>
            </p:cNvSpPr>
            <p:nvPr/>
          </p:nvSpPr>
          <p:spPr bwMode="auto">
            <a:xfrm>
              <a:off x="7185732" y="5876528"/>
              <a:ext cx="9573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Pharmacie</a:t>
              </a:r>
            </a:p>
          </p:txBody>
        </p:sp>
        <p:sp>
          <p:nvSpPr>
            <p:cNvPr id="19510" name="ZoneTexte 40"/>
            <p:cNvSpPr txBox="1">
              <a:spLocks noChangeArrowheads="1"/>
            </p:cNvSpPr>
            <p:nvPr/>
          </p:nvSpPr>
          <p:spPr bwMode="auto">
            <a:xfrm>
              <a:off x="7185732" y="6335932"/>
              <a:ext cx="11129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Restauration</a:t>
              </a:r>
            </a:p>
          </p:txBody>
        </p:sp>
        <p:sp>
          <p:nvSpPr>
            <p:cNvPr id="19511" name="ZoneTexte 41"/>
            <p:cNvSpPr txBox="1">
              <a:spLocks noChangeArrowheads="1"/>
            </p:cNvSpPr>
            <p:nvPr/>
          </p:nvSpPr>
          <p:spPr bwMode="auto">
            <a:xfrm>
              <a:off x="7185732" y="5417122"/>
              <a:ext cx="114165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Blanchisserie</a:t>
              </a:r>
            </a:p>
          </p:txBody>
        </p:sp>
        <p:sp>
          <p:nvSpPr>
            <p:cNvPr id="19512" name="ZoneTexte 42"/>
            <p:cNvSpPr txBox="1">
              <a:spLocks noChangeArrowheads="1"/>
            </p:cNvSpPr>
            <p:nvPr/>
          </p:nvSpPr>
          <p:spPr bwMode="auto">
            <a:xfrm>
              <a:off x="7102908" y="5072075"/>
              <a:ext cx="1968204" cy="55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>
                  <a:latin typeface="Gill Sans MT" pitchFamily="34" charset="0"/>
                </a:rPr>
                <a:t>Sites de production</a:t>
              </a:r>
            </a:p>
          </p:txBody>
        </p:sp>
      </p:grpSp>
      <p:grpSp>
        <p:nvGrpSpPr>
          <p:cNvPr id="19483" name="Groupe 80"/>
          <p:cNvGrpSpPr>
            <a:grpSpLocks/>
          </p:cNvGrpSpPr>
          <p:nvPr/>
        </p:nvGrpSpPr>
        <p:grpSpPr bwMode="auto">
          <a:xfrm>
            <a:off x="6988175" y="4697413"/>
            <a:ext cx="1698625" cy="609600"/>
            <a:chOff x="7286644" y="3857628"/>
            <a:chExt cx="1857356" cy="642942"/>
          </a:xfrm>
        </p:grpSpPr>
        <p:sp>
          <p:nvSpPr>
            <p:cNvPr id="46" name="Rectangle 45"/>
            <p:cNvSpPr/>
            <p:nvPr/>
          </p:nvSpPr>
          <p:spPr>
            <a:xfrm>
              <a:off x="7286644" y="3857628"/>
              <a:ext cx="1857356" cy="6429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19503" name="Picture 2" descr="C:\Users\Admin\AppData\Local\Microsoft\Windows\Temporary Internet Files\Content.IE5\XOT1HN1J\MCj04348200000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286776" y="4000504"/>
              <a:ext cx="360000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504" name="ZoneTexte 34"/>
            <p:cNvSpPr txBox="1">
              <a:spLocks noChangeArrowheads="1"/>
            </p:cNvSpPr>
            <p:nvPr/>
          </p:nvSpPr>
          <p:spPr bwMode="auto">
            <a:xfrm>
              <a:off x="7456303" y="4026616"/>
              <a:ext cx="6351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Dépôt</a:t>
              </a:r>
            </a:p>
          </p:txBody>
        </p:sp>
      </p:grp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1520825" y="3517900"/>
            <a:ext cx="577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FF0000"/>
                </a:solidFill>
                <a:latin typeface="Gill Sans MT" pitchFamily="34" charset="0"/>
              </a:rPr>
              <a:t>13h00</a:t>
            </a:r>
          </a:p>
        </p:txBody>
      </p:sp>
      <p:pic>
        <p:nvPicPr>
          <p:cNvPr id="50" name="Picture 17" descr="C:\Users\Admin\AppData\Local\Microsoft\Windows\Temporary Internet Files\Content.IE5\XOT1HN1J\MCj0359033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1138" y="2774950"/>
            <a:ext cx="722312" cy="6810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" name="Picture 18" descr="C:\Users\Admin\AppData\Local\Microsoft\Windows\Temporary Internet Files\Content.IE5\MJ17T4BJ\MCj0359059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30713" y="1619250"/>
            <a:ext cx="598487" cy="6826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19487" name="Groupe 55"/>
          <p:cNvGrpSpPr>
            <a:grpSpLocks/>
          </p:cNvGrpSpPr>
          <p:nvPr/>
        </p:nvGrpSpPr>
        <p:grpSpPr bwMode="auto">
          <a:xfrm>
            <a:off x="6357938" y="5395913"/>
            <a:ext cx="2646362" cy="523875"/>
            <a:chOff x="6357950" y="5429264"/>
            <a:chExt cx="2646350" cy="523220"/>
          </a:xfrm>
        </p:grpSpPr>
        <p:cxnSp>
          <p:nvCxnSpPr>
            <p:cNvPr id="53" name="Connecteur droit avec flèche 52"/>
            <p:cNvCxnSpPr/>
            <p:nvPr/>
          </p:nvCxnSpPr>
          <p:spPr>
            <a:xfrm>
              <a:off x="6357950" y="5643308"/>
              <a:ext cx="357185" cy="15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01" name="ZoneTexte 53"/>
            <p:cNvSpPr txBox="1">
              <a:spLocks noChangeArrowheads="1"/>
            </p:cNvSpPr>
            <p:nvPr/>
          </p:nvSpPr>
          <p:spPr bwMode="auto">
            <a:xfrm>
              <a:off x="7000892" y="5429264"/>
              <a:ext cx="20034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Demandes de transport de contenants propres</a:t>
              </a:r>
            </a:p>
          </p:txBody>
        </p:sp>
      </p:grpSp>
      <p:cxnSp>
        <p:nvCxnSpPr>
          <p:cNvPr id="55" name="Connecteur droit avec flèche 54"/>
          <p:cNvCxnSpPr/>
          <p:nvPr/>
        </p:nvCxnSpPr>
        <p:spPr>
          <a:xfrm>
            <a:off x="6357938" y="6086475"/>
            <a:ext cx="357187" cy="1588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9" name="ZoneTexte 58"/>
          <p:cNvSpPr txBox="1">
            <a:spLocks noChangeArrowheads="1"/>
          </p:cNvSpPr>
          <p:nvPr/>
        </p:nvSpPr>
        <p:spPr bwMode="auto">
          <a:xfrm>
            <a:off x="7000875" y="5872163"/>
            <a:ext cx="200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Gill Sans MT" pitchFamily="34" charset="0"/>
              </a:rPr>
              <a:t>Demandes de transport de contenants sales</a:t>
            </a:r>
          </a:p>
        </p:txBody>
      </p:sp>
      <p:grpSp>
        <p:nvGrpSpPr>
          <p:cNvPr id="57" name="Groupe 60"/>
          <p:cNvGrpSpPr>
            <a:grpSpLocks/>
          </p:cNvGrpSpPr>
          <p:nvPr/>
        </p:nvGrpSpPr>
        <p:grpSpPr bwMode="auto">
          <a:xfrm>
            <a:off x="6143625" y="2928938"/>
            <a:ext cx="214313" cy="361950"/>
            <a:chOff x="-857288" y="1460802"/>
            <a:chExt cx="357190" cy="576000"/>
          </a:xfrm>
        </p:grpSpPr>
        <p:sp>
          <p:nvSpPr>
            <p:cNvPr id="58" name="Rectangle 57"/>
            <p:cNvSpPr/>
            <p:nvPr/>
          </p:nvSpPr>
          <p:spPr>
            <a:xfrm>
              <a:off x="-857288" y="1460802"/>
              <a:ext cx="357190" cy="46736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-857288" y="1928170"/>
              <a:ext cx="108481" cy="1086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-608579" y="1928170"/>
              <a:ext cx="108481" cy="1086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61" name="Groupe 61"/>
          <p:cNvGrpSpPr>
            <a:grpSpLocks/>
          </p:cNvGrpSpPr>
          <p:nvPr/>
        </p:nvGrpSpPr>
        <p:grpSpPr bwMode="auto">
          <a:xfrm>
            <a:off x="2786063" y="4714875"/>
            <a:ext cx="214312" cy="361950"/>
            <a:chOff x="-857288" y="1460802"/>
            <a:chExt cx="357190" cy="576000"/>
          </a:xfrm>
        </p:grpSpPr>
        <p:sp>
          <p:nvSpPr>
            <p:cNvPr id="62" name="Rectangle 61"/>
            <p:cNvSpPr/>
            <p:nvPr/>
          </p:nvSpPr>
          <p:spPr>
            <a:xfrm>
              <a:off x="-857288" y="1460802"/>
              <a:ext cx="357190" cy="467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-857288" y="1928171"/>
              <a:ext cx="108479" cy="10863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-608577" y="1928171"/>
              <a:ext cx="108479" cy="10863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4140200" y="4968875"/>
            <a:ext cx="644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Calibri" pitchFamily="34" charset="0"/>
              </a:rPr>
              <a:t>07h00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66" name="ZoneTexte 65"/>
          <p:cNvSpPr txBox="1">
            <a:spLocks noChangeArrowheads="1"/>
          </p:cNvSpPr>
          <p:nvPr/>
        </p:nvSpPr>
        <p:spPr bwMode="auto">
          <a:xfrm>
            <a:off x="4140200" y="5816600"/>
            <a:ext cx="644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Calibri" pitchFamily="34" charset="0"/>
              </a:rPr>
              <a:t>15h00</a:t>
            </a: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20" grpId="0"/>
      <p:bldP spid="22" grpId="0"/>
      <p:bldP spid="25" grpId="0"/>
      <p:bldP spid="26" grpId="0"/>
      <p:bldP spid="49" grpId="0"/>
      <p:bldP spid="2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Présentation du problème</a:t>
            </a:r>
            <a:br>
              <a:rPr lang="fr-FR" smtClean="0"/>
            </a:br>
            <a:r>
              <a:rPr lang="fr-FR" sz="2000" smtClean="0"/>
              <a:t>Exemple</a:t>
            </a:r>
            <a:endParaRPr lang="en-US" smtClean="0"/>
          </a:p>
        </p:txBody>
      </p:sp>
      <p:sp>
        <p:nvSpPr>
          <p:cNvPr id="20482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2F54BD-85A9-4B50-B925-0FFED98A14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grpSp>
        <p:nvGrpSpPr>
          <p:cNvPr id="5" name="Groupe 112"/>
          <p:cNvGrpSpPr>
            <a:grpSpLocks/>
          </p:cNvGrpSpPr>
          <p:nvPr/>
        </p:nvGrpSpPr>
        <p:grpSpPr bwMode="auto">
          <a:xfrm>
            <a:off x="2786063" y="4714875"/>
            <a:ext cx="214312" cy="361950"/>
            <a:chOff x="-857288" y="1460802"/>
            <a:chExt cx="357190" cy="576000"/>
          </a:xfrm>
        </p:grpSpPr>
        <p:sp>
          <p:nvSpPr>
            <p:cNvPr id="6" name="Rectangle 5"/>
            <p:cNvSpPr/>
            <p:nvPr/>
          </p:nvSpPr>
          <p:spPr>
            <a:xfrm>
              <a:off x="-857288" y="1460802"/>
              <a:ext cx="357190" cy="467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-857288" y="1928171"/>
              <a:ext cx="108479" cy="10863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-608577" y="1928171"/>
              <a:ext cx="108479" cy="10863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9" name="Groupe 108"/>
          <p:cNvGrpSpPr>
            <a:grpSpLocks/>
          </p:cNvGrpSpPr>
          <p:nvPr/>
        </p:nvGrpSpPr>
        <p:grpSpPr bwMode="auto">
          <a:xfrm>
            <a:off x="6143625" y="2928938"/>
            <a:ext cx="214313" cy="361950"/>
            <a:chOff x="-857288" y="1460802"/>
            <a:chExt cx="357190" cy="576000"/>
          </a:xfrm>
        </p:grpSpPr>
        <p:sp>
          <p:nvSpPr>
            <p:cNvPr id="10" name="Rectangle 9"/>
            <p:cNvSpPr/>
            <p:nvPr/>
          </p:nvSpPr>
          <p:spPr>
            <a:xfrm>
              <a:off x="-857288" y="1460802"/>
              <a:ext cx="357190" cy="46736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-857288" y="1928170"/>
              <a:ext cx="108481" cy="1086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-608579" y="1928170"/>
              <a:ext cx="108481" cy="1086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3" name="Ellipse 12"/>
          <p:cNvSpPr/>
          <p:nvPr/>
        </p:nvSpPr>
        <p:spPr>
          <a:xfrm>
            <a:off x="457200" y="1219200"/>
            <a:ext cx="6400800" cy="4937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0487" name="Picture 2" descr="C:\Users\Admin\AppData\Local\Microsoft\Windows\Temporary Internet Files\Content.IE5\XOT1HN1J\MCj0434820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210175"/>
            <a:ext cx="658813" cy="6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8" name="Picture 4" descr="C:\Users\Admin\AppData\Local\Microsoft\Windows\Temporary Internet Files\Content.IE5\XOT1HN1J\MCj041263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0913" y="1625600"/>
            <a:ext cx="892175" cy="6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9" name="Picture 13" descr="C:\Users\Admin\AppData\Local\Microsoft\Windows\Temporary Internet Files\Content.IE5\XOT1HN1J\MCj043548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4397375"/>
            <a:ext cx="1028700" cy="68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90" name="Picture 19" descr="C:\Users\Admin\AppData\Local\Microsoft\Windows\Temporary Internet Files\Content.IE5\J0ZEONAL\MCj0359005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841625"/>
            <a:ext cx="828675" cy="6826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491" name="Picture 23" descr="C:\Users\Admin\AppData\Local\Microsoft\Windows\Temporary Internet Files\Content.IE5\J0ZEONAL\MCj0281291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0225" y="3924300"/>
            <a:ext cx="936625" cy="6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92" name="ZoneTexte 11"/>
          <p:cNvSpPr txBox="1">
            <a:spLocks noChangeArrowheads="1"/>
          </p:cNvSpPr>
          <p:nvPr/>
        </p:nvSpPr>
        <p:spPr bwMode="auto">
          <a:xfrm>
            <a:off x="1520825" y="2571750"/>
            <a:ext cx="539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B050"/>
                </a:solidFill>
                <a:latin typeface="Calibri" pitchFamily="34" charset="0"/>
              </a:rPr>
              <a:t>11:00</a:t>
            </a:r>
          </a:p>
        </p:txBody>
      </p:sp>
      <p:sp>
        <p:nvSpPr>
          <p:cNvPr id="20493" name="ZoneTexte 12"/>
          <p:cNvSpPr txBox="1">
            <a:spLocks noChangeArrowheads="1"/>
          </p:cNvSpPr>
          <p:nvPr/>
        </p:nvSpPr>
        <p:spPr bwMode="auto">
          <a:xfrm>
            <a:off x="3273425" y="4600575"/>
            <a:ext cx="461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FF0000"/>
                </a:solidFill>
                <a:latin typeface="Calibri" pitchFamily="34" charset="0"/>
              </a:rPr>
              <a:t>7:00</a:t>
            </a:r>
          </a:p>
        </p:txBody>
      </p:sp>
      <p:sp>
        <p:nvSpPr>
          <p:cNvPr id="20494" name="ZoneTexte 13"/>
          <p:cNvSpPr txBox="1">
            <a:spLocks noChangeArrowheads="1"/>
          </p:cNvSpPr>
          <p:nvPr/>
        </p:nvSpPr>
        <p:spPr bwMode="auto">
          <a:xfrm>
            <a:off x="1882775" y="5073650"/>
            <a:ext cx="539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FF0000"/>
                </a:solidFill>
                <a:latin typeface="Calibri" pitchFamily="34" charset="0"/>
              </a:rPr>
              <a:t>10:00</a:t>
            </a:r>
          </a:p>
        </p:txBody>
      </p:sp>
      <p:sp>
        <p:nvSpPr>
          <p:cNvPr id="20495" name="ZoneTexte 14"/>
          <p:cNvSpPr txBox="1">
            <a:spLocks noChangeArrowheads="1"/>
          </p:cNvSpPr>
          <p:nvPr/>
        </p:nvSpPr>
        <p:spPr bwMode="auto">
          <a:xfrm>
            <a:off x="4468813" y="1354138"/>
            <a:ext cx="461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B050"/>
                </a:solidFill>
                <a:latin typeface="Calibri" pitchFamily="34" charset="0"/>
              </a:rPr>
              <a:t>9:00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2416175" y="1354138"/>
            <a:ext cx="539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FF0000"/>
                </a:solidFill>
                <a:latin typeface="Calibri" pitchFamily="34" charset="0"/>
              </a:rPr>
              <a:t>11:00</a:t>
            </a:r>
          </a:p>
        </p:txBody>
      </p:sp>
      <p:cxnSp>
        <p:nvCxnSpPr>
          <p:cNvPr id="24" name="Connecteur en arc 45"/>
          <p:cNvCxnSpPr>
            <a:stCxn id="14" idx="0"/>
            <a:endCxn id="18" idx="3"/>
          </p:cNvCxnSpPr>
          <p:nvPr/>
        </p:nvCxnSpPr>
        <p:spPr>
          <a:xfrm rot="16200000" flipV="1">
            <a:off x="3753644" y="4518819"/>
            <a:ext cx="944562" cy="438150"/>
          </a:xfrm>
          <a:prstGeom prst="curvedConnector2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>
            <a:stCxn id="16" idx="0"/>
            <a:endCxn id="17" idx="3"/>
          </p:cNvCxnSpPr>
          <p:nvPr/>
        </p:nvCxnSpPr>
        <p:spPr>
          <a:xfrm rot="5400000" flipH="1" flipV="1">
            <a:off x="1566863" y="3763963"/>
            <a:ext cx="1214437" cy="52387"/>
          </a:xfrm>
          <a:prstGeom prst="curvedConnector4">
            <a:avLst>
              <a:gd name="adj1" fmla="val 35948"/>
              <a:gd name="adj2" fmla="val 536368"/>
            </a:avLst>
          </a:prstGeom>
          <a:ln w="57150" cmpd="dbl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orme 61"/>
          <p:cNvCxnSpPr/>
          <p:nvPr/>
        </p:nvCxnSpPr>
        <p:spPr>
          <a:xfrm rot="5400000" flipH="1" flipV="1">
            <a:off x="3330576" y="2514600"/>
            <a:ext cx="1617662" cy="1201737"/>
          </a:xfrm>
          <a:prstGeom prst="curvedConnector3">
            <a:avLst>
              <a:gd name="adj1" fmla="val 50000"/>
            </a:avLst>
          </a:prstGeom>
          <a:ln w="57150" cmpd="dbl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me 63"/>
          <p:cNvCxnSpPr/>
          <p:nvPr/>
        </p:nvCxnSpPr>
        <p:spPr>
          <a:xfrm>
            <a:off x="5040313" y="1965325"/>
            <a:ext cx="611187" cy="809625"/>
          </a:xfrm>
          <a:prstGeom prst="curvedConnector2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15" idx="3"/>
            <a:endCxn id="14" idx="3"/>
          </p:cNvCxnSpPr>
          <p:nvPr/>
        </p:nvCxnSpPr>
        <p:spPr>
          <a:xfrm>
            <a:off x="3113088" y="1966913"/>
            <a:ext cx="1660525" cy="3584575"/>
          </a:xfrm>
          <a:prstGeom prst="curvedConnector3">
            <a:avLst>
              <a:gd name="adj1" fmla="val 124451"/>
            </a:avLst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/>
          <p:cNvCxnSpPr>
            <a:stCxn id="33" idx="2"/>
            <a:endCxn id="15" idx="2"/>
          </p:cNvCxnSpPr>
          <p:nvPr/>
        </p:nvCxnSpPr>
        <p:spPr>
          <a:xfrm rot="5400000" flipH="1">
            <a:off x="3585369" y="1388269"/>
            <a:ext cx="1149350" cy="2986088"/>
          </a:xfrm>
          <a:prstGeom prst="curvedConnector3">
            <a:avLst>
              <a:gd name="adj1" fmla="val -19890"/>
            </a:avLst>
          </a:prstGeom>
          <a:ln w="57150" cmpd="dbl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17" idx="1"/>
          </p:cNvCxnSpPr>
          <p:nvPr/>
        </p:nvCxnSpPr>
        <p:spPr>
          <a:xfrm rot="10800000" flipH="1" flipV="1">
            <a:off x="1371600" y="3182938"/>
            <a:ext cx="2767013" cy="2479675"/>
          </a:xfrm>
          <a:prstGeom prst="curvedConnector3">
            <a:avLst>
              <a:gd name="adj1" fmla="val -17628"/>
            </a:avLst>
          </a:prstGeom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orme 25"/>
          <p:cNvCxnSpPr>
            <a:endCxn id="42" idx="3"/>
          </p:cNvCxnSpPr>
          <p:nvPr/>
        </p:nvCxnSpPr>
        <p:spPr>
          <a:xfrm rot="10800000">
            <a:off x="2662238" y="4738688"/>
            <a:ext cx="1452562" cy="811212"/>
          </a:xfrm>
          <a:prstGeom prst="curvedConnector3">
            <a:avLst>
              <a:gd name="adj1" fmla="val 50000"/>
            </a:avLst>
          </a:prstGeom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ZoneTexte 31"/>
          <p:cNvSpPr txBox="1">
            <a:spLocks noChangeArrowheads="1"/>
          </p:cNvSpPr>
          <p:nvPr/>
        </p:nvSpPr>
        <p:spPr bwMode="auto">
          <a:xfrm>
            <a:off x="1520825" y="351790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FF0000"/>
                </a:solidFill>
                <a:latin typeface="Calibri" pitchFamily="34" charset="0"/>
              </a:rPr>
              <a:t>1:00 pm</a:t>
            </a:r>
          </a:p>
        </p:txBody>
      </p:sp>
      <p:pic>
        <p:nvPicPr>
          <p:cNvPr id="20506" name="Picture 17" descr="C:\Users\Admin\AppData\Local\Microsoft\Windows\Temporary Internet Files\Content.IE5\XOT1HN1J\MCj0359033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1138" y="2774950"/>
            <a:ext cx="722312" cy="6810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07" name="Picture 18" descr="C:\Users\Admin\AppData\Local\Microsoft\Windows\Temporary Internet Files\Content.IE5\MJ17T4BJ\MCj0359059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41825" y="1625600"/>
            <a:ext cx="598488" cy="6810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35" name="Connecteur droit avec flèche 34"/>
          <p:cNvCxnSpPr/>
          <p:nvPr/>
        </p:nvCxnSpPr>
        <p:spPr>
          <a:xfrm>
            <a:off x="6446838" y="5580063"/>
            <a:ext cx="428625" cy="0"/>
          </a:xfrm>
          <a:prstGeom prst="straightConnector1">
            <a:avLst/>
          </a:prstGeom>
          <a:ln w="57150" cmpd="dbl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6429375" y="6143625"/>
            <a:ext cx="428625" cy="158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0" name="ZoneTexte 98"/>
          <p:cNvSpPr txBox="1">
            <a:spLocks noChangeArrowheads="1"/>
          </p:cNvSpPr>
          <p:nvPr/>
        </p:nvSpPr>
        <p:spPr bwMode="auto">
          <a:xfrm>
            <a:off x="7000875" y="5357813"/>
            <a:ext cx="164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Calibri" pitchFamily="34" charset="0"/>
              </a:rPr>
              <a:t>Tournée avec un véhicule normal</a:t>
            </a:r>
          </a:p>
        </p:txBody>
      </p:sp>
      <p:grpSp>
        <p:nvGrpSpPr>
          <p:cNvPr id="38" name="Groupe 104"/>
          <p:cNvGrpSpPr/>
          <p:nvPr/>
        </p:nvGrpSpPr>
        <p:grpSpPr>
          <a:xfrm>
            <a:off x="1857356" y="1785926"/>
            <a:ext cx="214314" cy="361686"/>
            <a:chOff x="-857288" y="1460802"/>
            <a:chExt cx="357190" cy="576000"/>
          </a:xfrm>
          <a:solidFill>
            <a:srgbClr val="92D050"/>
          </a:solidFill>
        </p:grpSpPr>
        <p:sp>
          <p:nvSpPr>
            <p:cNvPr id="39" name="Rectangle 38"/>
            <p:cNvSpPr/>
            <p:nvPr/>
          </p:nvSpPr>
          <p:spPr>
            <a:xfrm>
              <a:off x="-857288" y="1460802"/>
              <a:ext cx="357190" cy="4680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-857288" y="1928802"/>
              <a:ext cx="108000" cy="10800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-608098" y="1928802"/>
              <a:ext cx="108000" cy="10800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42" name="Groupe 116"/>
          <p:cNvGrpSpPr>
            <a:grpSpLocks/>
          </p:cNvGrpSpPr>
          <p:nvPr/>
        </p:nvGrpSpPr>
        <p:grpSpPr bwMode="auto">
          <a:xfrm>
            <a:off x="1285875" y="2428875"/>
            <a:ext cx="214313" cy="361950"/>
            <a:chOff x="-857288" y="1460802"/>
            <a:chExt cx="357190" cy="576000"/>
          </a:xfrm>
        </p:grpSpPr>
        <p:sp>
          <p:nvSpPr>
            <p:cNvPr id="43" name="Rectangle 42"/>
            <p:cNvSpPr/>
            <p:nvPr/>
          </p:nvSpPr>
          <p:spPr>
            <a:xfrm>
              <a:off x="-857288" y="1460802"/>
              <a:ext cx="357190" cy="46736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-857288" y="1928171"/>
              <a:ext cx="108481" cy="10863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-608579" y="1928171"/>
              <a:ext cx="108481" cy="10863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20513" name="Groupe 75"/>
          <p:cNvGrpSpPr>
            <a:grpSpLocks/>
          </p:cNvGrpSpPr>
          <p:nvPr/>
        </p:nvGrpSpPr>
        <p:grpSpPr bwMode="auto">
          <a:xfrm>
            <a:off x="6988175" y="1181100"/>
            <a:ext cx="1693863" cy="1662113"/>
            <a:chOff x="-137698" y="5000915"/>
            <a:chExt cx="1852149" cy="1755485"/>
          </a:xfrm>
        </p:grpSpPr>
        <p:sp>
          <p:nvSpPr>
            <p:cNvPr id="47" name="Rectangle 46"/>
            <p:cNvSpPr/>
            <p:nvPr/>
          </p:nvSpPr>
          <p:spPr>
            <a:xfrm>
              <a:off x="-137698" y="5000915"/>
              <a:ext cx="1852149" cy="1755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20555" name="Picture 17" descr="C:\Users\Admin\AppData\Local\Microsoft\Windows\Temporary Internet Files\Content.IE5\XOT1HN1J\MCj03590330000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780" y="5486940"/>
              <a:ext cx="395166" cy="36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556" name="Picture 18" descr="C:\Users\Admin\AppData\Local\Microsoft\Windows\Temporary Internet Files\Content.IE5\MJ17T4BJ\MCj03590590000[1]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800" y="5921639"/>
              <a:ext cx="327125" cy="36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557" name="Picture 19" descr="C:\Users\Admin\AppData\Local\Microsoft\Windows\Temporary Internet Files\Content.IE5\J0ZEONAL\MCj03590050000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617" y="6356338"/>
              <a:ext cx="453496" cy="36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0558" name="ZoneTexte 47"/>
            <p:cNvSpPr txBox="1">
              <a:spLocks noChangeArrowheads="1"/>
            </p:cNvSpPr>
            <p:nvPr/>
          </p:nvSpPr>
          <p:spPr bwMode="auto">
            <a:xfrm>
              <a:off x="677284" y="5946346"/>
              <a:ext cx="932208" cy="32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Hôpital B</a:t>
              </a:r>
            </a:p>
          </p:txBody>
        </p:sp>
        <p:sp>
          <p:nvSpPr>
            <p:cNvPr id="20559" name="ZoneTexte 48"/>
            <p:cNvSpPr txBox="1">
              <a:spLocks noChangeArrowheads="1"/>
            </p:cNvSpPr>
            <p:nvPr/>
          </p:nvSpPr>
          <p:spPr bwMode="auto">
            <a:xfrm>
              <a:off x="677284" y="6405751"/>
              <a:ext cx="930456" cy="32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Hôpital C</a:t>
              </a:r>
            </a:p>
          </p:txBody>
        </p:sp>
        <p:sp>
          <p:nvSpPr>
            <p:cNvPr id="20560" name="ZoneTexte 49"/>
            <p:cNvSpPr txBox="1">
              <a:spLocks noChangeArrowheads="1"/>
            </p:cNvSpPr>
            <p:nvPr/>
          </p:nvSpPr>
          <p:spPr bwMode="auto">
            <a:xfrm>
              <a:off x="677284" y="5486940"/>
              <a:ext cx="939219" cy="32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Hôpital A</a:t>
              </a:r>
            </a:p>
          </p:txBody>
        </p:sp>
      </p:grpSp>
      <p:grpSp>
        <p:nvGrpSpPr>
          <p:cNvPr id="20514" name="Groupe 80"/>
          <p:cNvGrpSpPr>
            <a:grpSpLocks/>
          </p:cNvGrpSpPr>
          <p:nvPr/>
        </p:nvGrpSpPr>
        <p:grpSpPr bwMode="auto">
          <a:xfrm>
            <a:off x="6988175" y="4697413"/>
            <a:ext cx="1698625" cy="609600"/>
            <a:chOff x="7286644" y="3857628"/>
            <a:chExt cx="1857356" cy="642942"/>
          </a:xfrm>
        </p:grpSpPr>
        <p:sp>
          <p:nvSpPr>
            <p:cNvPr id="65" name="Rectangle 64"/>
            <p:cNvSpPr/>
            <p:nvPr/>
          </p:nvSpPr>
          <p:spPr>
            <a:xfrm>
              <a:off x="7286644" y="3857628"/>
              <a:ext cx="1857356" cy="6429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20552" name="Picture 2" descr="C:\Users\Admin\AppData\Local\Microsoft\Windows\Temporary Internet Files\Content.IE5\XOT1HN1J\MCj04348200000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286776" y="4000504"/>
              <a:ext cx="360000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553" name="ZoneTexte 34"/>
            <p:cNvSpPr txBox="1">
              <a:spLocks noChangeArrowheads="1"/>
            </p:cNvSpPr>
            <p:nvPr/>
          </p:nvSpPr>
          <p:spPr bwMode="auto">
            <a:xfrm>
              <a:off x="7456303" y="4026616"/>
              <a:ext cx="715493" cy="32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Dépôt</a:t>
              </a:r>
            </a:p>
          </p:txBody>
        </p:sp>
      </p:grpSp>
      <p:sp>
        <p:nvSpPr>
          <p:cNvPr id="20515" name="ZoneTexte 67"/>
          <p:cNvSpPr txBox="1">
            <a:spLocks noChangeArrowheads="1"/>
          </p:cNvSpPr>
          <p:nvPr/>
        </p:nvSpPr>
        <p:spPr bwMode="auto">
          <a:xfrm>
            <a:off x="366713" y="5876925"/>
            <a:ext cx="204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rgbClr val="FF0000"/>
                </a:solidFill>
                <a:latin typeface="Calibri" pitchFamily="34" charset="0"/>
              </a:rPr>
              <a:t>Date de début au plus tôt</a:t>
            </a:r>
          </a:p>
          <a:p>
            <a:r>
              <a:rPr lang="fr-FR" sz="1400">
                <a:solidFill>
                  <a:srgbClr val="00B050"/>
                </a:solidFill>
                <a:latin typeface="Calibri" pitchFamily="34" charset="0"/>
              </a:rPr>
              <a:t>Date de fin au pus tard</a:t>
            </a:r>
          </a:p>
        </p:txBody>
      </p:sp>
      <p:sp>
        <p:nvSpPr>
          <p:cNvPr id="20516" name="ZoneTexte 99"/>
          <p:cNvSpPr txBox="1">
            <a:spLocks noChangeArrowheads="1"/>
          </p:cNvSpPr>
          <p:nvPr/>
        </p:nvSpPr>
        <p:spPr bwMode="auto">
          <a:xfrm>
            <a:off x="7000875" y="5834063"/>
            <a:ext cx="164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Calibri" pitchFamily="34" charset="0"/>
              </a:rPr>
              <a:t>Tournée avec un véhicule réfrigéré</a:t>
            </a:r>
          </a:p>
        </p:txBody>
      </p:sp>
      <p:sp>
        <p:nvSpPr>
          <p:cNvPr id="70" name="ZoneTexte 69"/>
          <p:cNvSpPr txBox="1">
            <a:spLocks noChangeArrowheads="1"/>
          </p:cNvSpPr>
          <p:nvPr/>
        </p:nvSpPr>
        <p:spPr bwMode="auto">
          <a:xfrm>
            <a:off x="4406900" y="4929188"/>
            <a:ext cx="552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7:00</a:t>
            </a:r>
          </a:p>
        </p:txBody>
      </p:sp>
      <p:sp>
        <p:nvSpPr>
          <p:cNvPr id="71" name="ZoneTexte 70"/>
          <p:cNvSpPr txBox="1">
            <a:spLocks noChangeArrowheads="1"/>
          </p:cNvSpPr>
          <p:nvPr/>
        </p:nvSpPr>
        <p:spPr bwMode="auto">
          <a:xfrm>
            <a:off x="3005138" y="3641725"/>
            <a:ext cx="552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7:25</a:t>
            </a:r>
          </a:p>
        </p:txBody>
      </p:sp>
      <p:sp>
        <p:nvSpPr>
          <p:cNvPr id="72" name="ZoneTexte 71"/>
          <p:cNvSpPr txBox="1">
            <a:spLocks noChangeArrowheads="1"/>
          </p:cNvSpPr>
          <p:nvPr/>
        </p:nvSpPr>
        <p:spPr bwMode="auto">
          <a:xfrm>
            <a:off x="4702175" y="2301875"/>
            <a:ext cx="552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7:55</a:t>
            </a:r>
          </a:p>
        </p:txBody>
      </p:sp>
      <p:sp>
        <p:nvSpPr>
          <p:cNvPr id="73" name="ZoneTexte 72"/>
          <p:cNvSpPr txBox="1">
            <a:spLocks noChangeArrowheads="1"/>
          </p:cNvSpPr>
          <p:nvPr/>
        </p:nvSpPr>
        <p:spPr bwMode="auto">
          <a:xfrm>
            <a:off x="5621338" y="2428875"/>
            <a:ext cx="552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8:15</a:t>
            </a:r>
          </a:p>
        </p:txBody>
      </p:sp>
      <p:sp>
        <p:nvSpPr>
          <p:cNvPr id="74" name="ZoneTexte 73"/>
          <p:cNvSpPr txBox="1">
            <a:spLocks noChangeArrowheads="1"/>
          </p:cNvSpPr>
          <p:nvPr/>
        </p:nvSpPr>
        <p:spPr bwMode="auto">
          <a:xfrm>
            <a:off x="3984625" y="3924300"/>
            <a:ext cx="552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7:15</a:t>
            </a:r>
          </a:p>
        </p:txBody>
      </p:sp>
      <p:sp>
        <p:nvSpPr>
          <p:cNvPr id="75" name="ZoneTexte 74"/>
          <p:cNvSpPr txBox="1">
            <a:spLocks noChangeArrowheads="1"/>
          </p:cNvSpPr>
          <p:nvPr/>
        </p:nvSpPr>
        <p:spPr bwMode="auto">
          <a:xfrm>
            <a:off x="5000625" y="1643063"/>
            <a:ext cx="552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8:05</a:t>
            </a:r>
          </a:p>
        </p:txBody>
      </p:sp>
      <p:sp>
        <p:nvSpPr>
          <p:cNvPr id="76" name="ZoneTexte 75"/>
          <p:cNvSpPr txBox="1">
            <a:spLocks noChangeArrowheads="1"/>
          </p:cNvSpPr>
          <p:nvPr/>
        </p:nvSpPr>
        <p:spPr bwMode="auto">
          <a:xfrm>
            <a:off x="5551488" y="3451225"/>
            <a:ext cx="552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8:25</a:t>
            </a:r>
          </a:p>
        </p:txBody>
      </p:sp>
      <p:sp>
        <p:nvSpPr>
          <p:cNvPr id="77" name="ZoneTexte 76"/>
          <p:cNvSpPr txBox="1">
            <a:spLocks noChangeArrowheads="1"/>
          </p:cNvSpPr>
          <p:nvPr/>
        </p:nvSpPr>
        <p:spPr bwMode="auto">
          <a:xfrm>
            <a:off x="2024063" y="2301875"/>
            <a:ext cx="552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8:45</a:t>
            </a:r>
          </a:p>
        </p:txBody>
      </p:sp>
      <p:sp>
        <p:nvSpPr>
          <p:cNvPr id="78" name="ZoneTexte 77"/>
          <p:cNvSpPr txBox="1">
            <a:spLocks noChangeArrowheads="1"/>
          </p:cNvSpPr>
          <p:nvPr/>
        </p:nvSpPr>
        <p:spPr bwMode="auto">
          <a:xfrm>
            <a:off x="3059113" y="1676400"/>
            <a:ext cx="552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8:55</a:t>
            </a:r>
          </a:p>
        </p:txBody>
      </p:sp>
      <p:sp>
        <p:nvSpPr>
          <p:cNvPr id="79" name="ZoneTexte 78"/>
          <p:cNvSpPr txBox="1">
            <a:spLocks noChangeArrowheads="1"/>
          </p:cNvSpPr>
          <p:nvPr/>
        </p:nvSpPr>
        <p:spPr bwMode="auto">
          <a:xfrm>
            <a:off x="4740275" y="5535613"/>
            <a:ext cx="552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9:15</a:t>
            </a:r>
          </a:p>
        </p:txBody>
      </p:sp>
      <p:sp>
        <p:nvSpPr>
          <p:cNvPr id="80" name="ZoneTexte 79"/>
          <p:cNvSpPr txBox="1">
            <a:spLocks noChangeArrowheads="1"/>
          </p:cNvSpPr>
          <p:nvPr/>
        </p:nvSpPr>
        <p:spPr bwMode="auto">
          <a:xfrm>
            <a:off x="3630613" y="5211763"/>
            <a:ext cx="550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9:20</a:t>
            </a:r>
          </a:p>
        </p:txBody>
      </p:sp>
      <p:sp>
        <p:nvSpPr>
          <p:cNvPr id="81" name="ZoneTexte 80"/>
          <p:cNvSpPr txBox="1">
            <a:spLocks noChangeArrowheads="1"/>
          </p:cNvSpPr>
          <p:nvPr/>
        </p:nvSpPr>
        <p:spPr bwMode="auto">
          <a:xfrm>
            <a:off x="2593975" y="4435475"/>
            <a:ext cx="550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9:30</a:t>
            </a:r>
          </a:p>
        </p:txBody>
      </p:sp>
      <p:sp>
        <p:nvSpPr>
          <p:cNvPr id="82" name="ZoneTexte 81"/>
          <p:cNvSpPr txBox="1">
            <a:spLocks noChangeArrowheads="1"/>
          </p:cNvSpPr>
          <p:nvPr/>
        </p:nvSpPr>
        <p:spPr bwMode="auto">
          <a:xfrm>
            <a:off x="2173288" y="2855913"/>
            <a:ext cx="657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10:55</a:t>
            </a:r>
          </a:p>
        </p:txBody>
      </p:sp>
      <p:sp>
        <p:nvSpPr>
          <p:cNvPr id="83" name="ZoneTexte 82"/>
          <p:cNvSpPr txBox="1">
            <a:spLocks noChangeArrowheads="1"/>
          </p:cNvSpPr>
          <p:nvPr/>
        </p:nvSpPr>
        <p:spPr bwMode="auto">
          <a:xfrm>
            <a:off x="2124075" y="4098925"/>
            <a:ext cx="655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10:45</a:t>
            </a:r>
          </a:p>
        </p:txBody>
      </p:sp>
      <p:sp>
        <p:nvSpPr>
          <p:cNvPr id="84" name="ZoneTexte 83"/>
          <p:cNvSpPr txBox="1">
            <a:spLocks noChangeArrowheads="1"/>
          </p:cNvSpPr>
          <p:nvPr/>
        </p:nvSpPr>
        <p:spPr bwMode="auto">
          <a:xfrm>
            <a:off x="819150" y="2862263"/>
            <a:ext cx="657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11:05</a:t>
            </a:r>
          </a:p>
        </p:txBody>
      </p:sp>
      <p:sp>
        <p:nvSpPr>
          <p:cNvPr id="85" name="ZoneTexte 84"/>
          <p:cNvSpPr txBox="1">
            <a:spLocks noChangeArrowheads="1"/>
          </p:cNvSpPr>
          <p:nvPr/>
        </p:nvSpPr>
        <p:spPr bwMode="auto">
          <a:xfrm>
            <a:off x="3525838" y="5651500"/>
            <a:ext cx="655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11:20</a:t>
            </a:r>
          </a:p>
        </p:txBody>
      </p:sp>
      <p:cxnSp>
        <p:nvCxnSpPr>
          <p:cNvPr id="86" name="Connecteur en arc 45"/>
          <p:cNvCxnSpPr>
            <a:stCxn id="14" idx="3"/>
          </p:cNvCxnSpPr>
          <p:nvPr/>
        </p:nvCxnSpPr>
        <p:spPr>
          <a:xfrm flipH="1" flipV="1">
            <a:off x="2851150" y="2306638"/>
            <a:ext cx="1922463" cy="3024187"/>
          </a:xfrm>
          <a:prstGeom prst="curvedConnector4">
            <a:avLst>
              <a:gd name="adj1" fmla="val -11891"/>
              <a:gd name="adj2" fmla="val 62469"/>
            </a:avLst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en arc 86"/>
          <p:cNvCxnSpPr>
            <a:endCxn id="33" idx="1"/>
          </p:cNvCxnSpPr>
          <p:nvPr/>
        </p:nvCxnSpPr>
        <p:spPr>
          <a:xfrm>
            <a:off x="3113088" y="2112963"/>
            <a:ext cx="2178050" cy="1003300"/>
          </a:xfrm>
          <a:prstGeom prst="curvedConnector3">
            <a:avLst>
              <a:gd name="adj1" fmla="val 50000"/>
            </a:avLst>
          </a:prstGeom>
          <a:ln w="57150" cmpd="dbl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en arc 87"/>
          <p:cNvCxnSpPr>
            <a:stCxn id="33" idx="3"/>
            <a:endCxn id="14" idx="3"/>
          </p:cNvCxnSpPr>
          <p:nvPr/>
        </p:nvCxnSpPr>
        <p:spPr>
          <a:xfrm flipH="1">
            <a:off x="4773613" y="3114675"/>
            <a:ext cx="1239837" cy="2628900"/>
          </a:xfrm>
          <a:prstGeom prst="curvedConnector3">
            <a:avLst>
              <a:gd name="adj1" fmla="val -18438"/>
            </a:avLst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Forme 25"/>
          <p:cNvCxnSpPr/>
          <p:nvPr/>
        </p:nvCxnSpPr>
        <p:spPr>
          <a:xfrm rot="16200000" flipV="1">
            <a:off x="2211388" y="3071812"/>
            <a:ext cx="1619250" cy="2657475"/>
          </a:xfrm>
          <a:prstGeom prst="curvedConnector3">
            <a:avLst>
              <a:gd name="adj1" fmla="val 42333"/>
            </a:avLst>
          </a:prstGeom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rc 89"/>
          <p:cNvCxnSpPr>
            <a:stCxn id="17" idx="1"/>
            <a:endCxn id="16" idx="1"/>
          </p:cNvCxnSpPr>
          <p:nvPr/>
        </p:nvCxnSpPr>
        <p:spPr>
          <a:xfrm rot="10800000" flipH="1" flipV="1">
            <a:off x="1371600" y="3406775"/>
            <a:ext cx="261938" cy="1331913"/>
          </a:xfrm>
          <a:prstGeom prst="curvedConnector3">
            <a:avLst>
              <a:gd name="adj1" fmla="val -87273"/>
            </a:avLst>
          </a:prstGeom>
          <a:ln w="57150" cmpd="dbl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Forme 25"/>
          <p:cNvCxnSpPr>
            <a:stCxn id="16" idx="2"/>
            <a:endCxn id="14" idx="2"/>
          </p:cNvCxnSpPr>
          <p:nvPr/>
        </p:nvCxnSpPr>
        <p:spPr>
          <a:xfrm rot="16200000" flipH="1">
            <a:off x="2890837" y="4337051"/>
            <a:ext cx="811213" cy="2297112"/>
          </a:xfrm>
          <a:prstGeom prst="curvedConnector3">
            <a:avLst>
              <a:gd name="adj1" fmla="val 128180"/>
            </a:avLst>
          </a:prstGeom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39" name="Groupe 78"/>
          <p:cNvGrpSpPr>
            <a:grpSpLocks/>
          </p:cNvGrpSpPr>
          <p:nvPr/>
        </p:nvGrpSpPr>
        <p:grpSpPr bwMode="auto">
          <a:xfrm>
            <a:off x="6924675" y="2940050"/>
            <a:ext cx="1800225" cy="1649413"/>
            <a:chOff x="7102908" y="5000636"/>
            <a:chExt cx="1968204" cy="1743064"/>
          </a:xfrm>
        </p:grpSpPr>
        <p:sp>
          <p:nvSpPr>
            <p:cNvPr id="93" name="Rectangle 92"/>
            <p:cNvSpPr/>
            <p:nvPr/>
          </p:nvSpPr>
          <p:spPr>
            <a:xfrm>
              <a:off x="7172333" y="5000636"/>
              <a:ext cx="1857124" cy="1743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20544" name="Picture 4" descr="C:\Users\Admin\AppData\Local\Microsoft\Windows\Temporary Internet Files\Content.IE5\XOT1HN1J\MCj0412636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58214" y="5429264"/>
              <a:ext cx="488365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45" name="Picture 13" descr="C:\Users\Admin\AppData\Local\Microsoft\Windows\Temporary Internet Files\Content.IE5\XOT1HN1J\MCj0435486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21037" y="6286520"/>
              <a:ext cx="562719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46" name="Picture 23" descr="C:\Users\Admin\AppData\Local\Microsoft\Windows\Temporary Internet Files\Content.IE5\J0ZEONAL\MCj02812910000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46310" y="5857892"/>
              <a:ext cx="512172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547" name="ZoneTexte 39"/>
            <p:cNvSpPr txBox="1">
              <a:spLocks noChangeArrowheads="1"/>
            </p:cNvSpPr>
            <p:nvPr/>
          </p:nvSpPr>
          <p:spPr bwMode="auto">
            <a:xfrm>
              <a:off x="7185732" y="5876528"/>
              <a:ext cx="9573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Pharmacie</a:t>
              </a:r>
            </a:p>
          </p:txBody>
        </p:sp>
        <p:sp>
          <p:nvSpPr>
            <p:cNvPr id="20548" name="ZoneTexte 40"/>
            <p:cNvSpPr txBox="1">
              <a:spLocks noChangeArrowheads="1"/>
            </p:cNvSpPr>
            <p:nvPr/>
          </p:nvSpPr>
          <p:spPr bwMode="auto">
            <a:xfrm>
              <a:off x="7185732" y="6335932"/>
              <a:ext cx="11129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Restauration</a:t>
              </a:r>
            </a:p>
          </p:txBody>
        </p:sp>
        <p:sp>
          <p:nvSpPr>
            <p:cNvPr id="20549" name="ZoneTexte 41"/>
            <p:cNvSpPr txBox="1">
              <a:spLocks noChangeArrowheads="1"/>
            </p:cNvSpPr>
            <p:nvPr/>
          </p:nvSpPr>
          <p:spPr bwMode="auto">
            <a:xfrm>
              <a:off x="7185732" y="5417122"/>
              <a:ext cx="114165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Blanchisserie</a:t>
              </a:r>
            </a:p>
          </p:txBody>
        </p:sp>
        <p:sp>
          <p:nvSpPr>
            <p:cNvPr id="20550" name="ZoneTexte 42"/>
            <p:cNvSpPr txBox="1">
              <a:spLocks noChangeArrowheads="1"/>
            </p:cNvSpPr>
            <p:nvPr/>
          </p:nvSpPr>
          <p:spPr bwMode="auto">
            <a:xfrm>
              <a:off x="7102908" y="5072075"/>
              <a:ext cx="1968204" cy="55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>
                  <a:latin typeface="Gill Sans MT" pitchFamily="34" charset="0"/>
                </a:rPr>
                <a:t>Sites de production</a:t>
              </a:r>
            </a:p>
          </p:txBody>
        </p:sp>
      </p:grpSp>
      <p:sp>
        <p:nvSpPr>
          <p:cNvPr id="20540" name="ZoneTexte 50"/>
          <p:cNvSpPr txBox="1">
            <a:spLocks noChangeArrowheads="1"/>
          </p:cNvSpPr>
          <p:nvPr/>
        </p:nvSpPr>
        <p:spPr bwMode="auto">
          <a:xfrm>
            <a:off x="6988175" y="1162050"/>
            <a:ext cx="169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Gill Sans MT" pitchFamily="34" charset="0"/>
              </a:rPr>
              <a:t>Sites de consommation</a:t>
            </a:r>
          </a:p>
        </p:txBody>
      </p:sp>
      <p:cxnSp>
        <p:nvCxnSpPr>
          <p:cNvPr id="102" name="Connecteur droit avec flèche 101"/>
          <p:cNvCxnSpPr/>
          <p:nvPr/>
        </p:nvCxnSpPr>
        <p:spPr>
          <a:xfrm>
            <a:off x="6443663" y="5732463"/>
            <a:ext cx="428625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>
            <a:off x="6446838" y="5949950"/>
            <a:ext cx="428625" cy="1588"/>
          </a:xfrm>
          <a:prstGeom prst="straightConnector1">
            <a:avLst/>
          </a:prstGeom>
          <a:ln w="57150" cmpd="dbl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mph" presetSubtype="5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Présentation du problème</a:t>
            </a:r>
            <a:br>
              <a:rPr lang="fr-FR" smtClean="0"/>
            </a:br>
            <a:r>
              <a:rPr lang="fr-FR" sz="2000" smtClean="0"/>
              <a:t>Plannings de travail des chauffeurs</a:t>
            </a:r>
            <a:endParaRPr lang="en-US" smtClean="0"/>
          </a:p>
        </p:txBody>
      </p:sp>
      <p:sp>
        <p:nvSpPr>
          <p:cNvPr id="2150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BBE6DA-8695-4724-B7D2-0802FD1E47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434975" y="1412875"/>
            <a:ext cx="649288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6h</a:t>
            </a:r>
            <a:endParaRPr lang="en-US" dirty="0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1692275" y="2781300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11h30</a:t>
            </a:r>
            <a:endParaRPr lang="en-US" sz="1400" dirty="0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3476625" y="2781300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12h30</a:t>
            </a:r>
            <a:endParaRPr lang="en-US" sz="1400" dirty="0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2584450" y="2781300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12h</a:t>
            </a:r>
            <a:endParaRPr lang="en-US" sz="1400" dirty="0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4368800" y="2781300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13h</a:t>
            </a:r>
            <a:endParaRPr lang="en-US" sz="1400" dirty="0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5260975" y="2781300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13h30</a:t>
            </a:r>
            <a:endParaRPr lang="en-US" sz="1400" dirty="0"/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6732588" y="1412875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11h30</a:t>
            </a:r>
            <a:endParaRPr lang="en-US" sz="1400" dirty="0"/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5435600" y="1412875"/>
            <a:ext cx="649288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10h30</a:t>
            </a:r>
            <a:endParaRPr lang="en-US" sz="1400" dirty="0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1687513" y="1412875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8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2525713" y="1412875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8h30</a:t>
            </a:r>
            <a:endParaRPr lang="en-US" sz="1400" dirty="0"/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3348038" y="1412875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9</a:t>
            </a:r>
            <a:r>
              <a:rPr lang="fr-FR" dirty="0"/>
              <a:t>h</a:t>
            </a:r>
            <a:endParaRPr lang="en-US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4643438" y="1412875"/>
            <a:ext cx="649287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10h</a:t>
            </a:r>
            <a:endParaRPr lang="en-US" dirty="0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1204913" y="1557338"/>
            <a:ext cx="34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…</a:t>
            </a:r>
            <a:endParaRPr lang="en-US">
              <a:latin typeface="Calibri" pitchFamily="34" charset="0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4156075" y="1547813"/>
            <a:ext cx="344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…</a:t>
            </a:r>
            <a:endParaRPr lang="en-US">
              <a:latin typeface="Calibri" pitchFamily="34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6227763" y="1557338"/>
            <a:ext cx="344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…</a:t>
            </a:r>
            <a:endParaRPr lang="en-US">
              <a:latin typeface="Calibri" pitchFamily="34" charset="0"/>
            </a:endParaRP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434975" y="4221163"/>
            <a:ext cx="649288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14h</a:t>
            </a:r>
            <a:endParaRPr lang="en-US" dirty="0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6732588" y="4221163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19h30</a:t>
            </a:r>
            <a:endParaRPr lang="en-US" sz="1400" dirty="0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5435600" y="4221163"/>
            <a:ext cx="649288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18h30</a:t>
            </a:r>
            <a:endParaRPr lang="en-US" sz="1400" dirty="0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1687513" y="4221163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16h</a:t>
            </a:r>
            <a:endParaRPr lang="en-US" dirty="0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2525713" y="4221163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16h30</a:t>
            </a:r>
            <a:endParaRPr lang="en-US" sz="1400" dirty="0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3348038" y="4221163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17h</a:t>
            </a:r>
            <a:endParaRPr lang="en-US" dirty="0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4643438" y="4221163"/>
            <a:ext cx="649287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18h</a:t>
            </a:r>
            <a:endParaRPr lang="en-US" dirty="0"/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1204913" y="4365625"/>
            <a:ext cx="34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…</a:t>
            </a:r>
            <a:endParaRPr lang="en-US">
              <a:latin typeface="Calibri" pitchFamily="34" charset="0"/>
            </a:endParaRP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4156075" y="4356100"/>
            <a:ext cx="344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…</a:t>
            </a:r>
            <a:endParaRPr lang="en-US">
              <a:latin typeface="Calibri" pitchFamily="34" charset="0"/>
            </a:endParaRP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6227763" y="4365625"/>
            <a:ext cx="344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…</a:t>
            </a:r>
            <a:endParaRPr lang="en-US">
              <a:latin typeface="Calibri" pitchFamily="34" charset="0"/>
            </a:endParaRPr>
          </a:p>
        </p:txBody>
      </p:sp>
      <p:cxnSp>
        <p:nvCxnSpPr>
          <p:cNvPr id="38" name="Connecteur droit avec flèche 37"/>
          <p:cNvCxnSpPr>
            <a:stCxn id="6" idx="5"/>
            <a:endCxn id="7" idx="1"/>
          </p:cNvCxnSpPr>
          <p:nvPr/>
        </p:nvCxnSpPr>
        <p:spPr>
          <a:xfrm>
            <a:off x="989013" y="1965325"/>
            <a:ext cx="796925" cy="91122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15" idx="4"/>
            <a:endCxn id="8" idx="0"/>
          </p:cNvCxnSpPr>
          <p:nvPr/>
        </p:nvCxnSpPr>
        <p:spPr>
          <a:xfrm>
            <a:off x="2011363" y="2060575"/>
            <a:ext cx="1789112" cy="72072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15" idx="4"/>
            <a:endCxn id="9" idx="0"/>
          </p:cNvCxnSpPr>
          <p:nvPr/>
        </p:nvCxnSpPr>
        <p:spPr>
          <a:xfrm>
            <a:off x="2011363" y="2060575"/>
            <a:ext cx="896937" cy="72072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stCxn id="6" idx="5"/>
            <a:endCxn id="12" idx="1"/>
          </p:cNvCxnSpPr>
          <p:nvPr/>
        </p:nvCxnSpPr>
        <p:spPr>
          <a:xfrm>
            <a:off x="989013" y="1965325"/>
            <a:ext cx="4367212" cy="91122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6" idx="5"/>
            <a:endCxn id="8" idx="1"/>
          </p:cNvCxnSpPr>
          <p:nvPr/>
        </p:nvCxnSpPr>
        <p:spPr>
          <a:xfrm>
            <a:off x="989013" y="1965325"/>
            <a:ext cx="2581275" cy="91122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6" idx="5"/>
            <a:endCxn id="9" idx="1"/>
          </p:cNvCxnSpPr>
          <p:nvPr/>
        </p:nvCxnSpPr>
        <p:spPr>
          <a:xfrm>
            <a:off x="989013" y="1965325"/>
            <a:ext cx="1689100" cy="91122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15" idx="4"/>
            <a:endCxn id="7" idx="0"/>
          </p:cNvCxnSpPr>
          <p:nvPr/>
        </p:nvCxnSpPr>
        <p:spPr>
          <a:xfrm>
            <a:off x="2011363" y="2060575"/>
            <a:ext cx="4762" cy="72072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>
            <a:stCxn id="18" idx="4"/>
            <a:endCxn id="33" idx="0"/>
          </p:cNvCxnSpPr>
          <p:nvPr/>
        </p:nvCxnSpPr>
        <p:spPr>
          <a:xfrm>
            <a:off x="4967288" y="2060575"/>
            <a:ext cx="0" cy="2160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17" idx="4"/>
            <a:endCxn id="32" idx="0"/>
          </p:cNvCxnSpPr>
          <p:nvPr/>
        </p:nvCxnSpPr>
        <p:spPr>
          <a:xfrm>
            <a:off x="3671888" y="2060575"/>
            <a:ext cx="0" cy="2160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>
            <a:stCxn id="16" idx="4"/>
            <a:endCxn id="31" idx="0"/>
          </p:cNvCxnSpPr>
          <p:nvPr/>
        </p:nvCxnSpPr>
        <p:spPr>
          <a:xfrm>
            <a:off x="2849563" y="2060575"/>
            <a:ext cx="0" cy="2160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>
            <a:stCxn id="15" idx="4"/>
            <a:endCxn id="30" idx="0"/>
          </p:cNvCxnSpPr>
          <p:nvPr/>
        </p:nvCxnSpPr>
        <p:spPr>
          <a:xfrm>
            <a:off x="2011363" y="2060575"/>
            <a:ext cx="0" cy="2160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>
            <a:stCxn id="6" idx="4"/>
            <a:endCxn id="27" idx="0"/>
          </p:cNvCxnSpPr>
          <p:nvPr/>
        </p:nvCxnSpPr>
        <p:spPr>
          <a:xfrm>
            <a:off x="758825" y="2060575"/>
            <a:ext cx="0" cy="2160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>
            <a:stCxn id="14" idx="4"/>
            <a:endCxn id="29" idx="0"/>
          </p:cNvCxnSpPr>
          <p:nvPr/>
        </p:nvCxnSpPr>
        <p:spPr>
          <a:xfrm>
            <a:off x="5759450" y="2060575"/>
            <a:ext cx="0" cy="2160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>
            <a:stCxn id="13" idx="4"/>
            <a:endCxn id="28" idx="0"/>
          </p:cNvCxnSpPr>
          <p:nvPr/>
        </p:nvCxnSpPr>
        <p:spPr>
          <a:xfrm>
            <a:off x="7056438" y="2060575"/>
            <a:ext cx="0" cy="2160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04825" y="5170488"/>
            <a:ext cx="80994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</a:rPr>
              <a:t>Construction des plannings :</a:t>
            </a: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FR" sz="2000" dirty="0">
                <a:latin typeface="+mn-lt"/>
              </a:rPr>
              <a:t>Début de chaque planning entre 6h et 11h30 par pas de 30 minutes</a:t>
            </a: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FR" sz="2000" dirty="0">
                <a:latin typeface="+mn-lt"/>
              </a:rPr>
              <a:t>Début de chaque pause entre 11h30 et 13h30 par pas de 30 minutes</a:t>
            </a:r>
          </a:p>
        </p:txBody>
      </p:sp>
      <p:sp>
        <p:nvSpPr>
          <p:cNvPr id="103" name="ZoneTexte 102"/>
          <p:cNvSpPr txBox="1">
            <a:spLocks noChangeArrowheads="1"/>
          </p:cNvSpPr>
          <p:nvPr/>
        </p:nvSpPr>
        <p:spPr bwMode="auto">
          <a:xfrm>
            <a:off x="7524750" y="1412875"/>
            <a:ext cx="1619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12 possibilités</a:t>
            </a:r>
          </a:p>
          <a:p>
            <a:pPr algn="ctr"/>
            <a:r>
              <a:rPr lang="fr-FR" sz="1400" i="1">
                <a:latin typeface="Calibri" pitchFamily="34" charset="0"/>
              </a:rPr>
              <a:t>pour le début du planning</a:t>
            </a:r>
            <a:endParaRPr lang="en-US" sz="1400" i="1">
              <a:latin typeface="Calibri" pitchFamily="34" charset="0"/>
            </a:endParaRPr>
          </a:p>
        </p:txBody>
      </p:sp>
      <p:sp>
        <p:nvSpPr>
          <p:cNvPr id="104" name="ZoneTexte 103"/>
          <p:cNvSpPr txBox="1">
            <a:spLocks noChangeArrowheads="1"/>
          </p:cNvSpPr>
          <p:nvPr/>
        </p:nvSpPr>
        <p:spPr bwMode="auto">
          <a:xfrm>
            <a:off x="7524750" y="2741613"/>
            <a:ext cx="1619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5 possibilités</a:t>
            </a:r>
          </a:p>
          <a:p>
            <a:pPr algn="ctr"/>
            <a:r>
              <a:rPr lang="fr-FR" sz="1400" i="1">
                <a:solidFill>
                  <a:srgbClr val="000000"/>
                </a:solidFill>
                <a:latin typeface="Calibri" pitchFamily="34" charset="0"/>
              </a:rPr>
              <a:t>pour le début de la pause</a:t>
            </a:r>
            <a:endParaRPr lang="en-US" sz="14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" name="ZoneTexte 104"/>
          <p:cNvSpPr txBox="1">
            <a:spLocks noChangeArrowheads="1"/>
          </p:cNvSpPr>
          <p:nvPr/>
        </p:nvSpPr>
        <p:spPr bwMode="auto">
          <a:xfrm>
            <a:off x="7524750" y="4238625"/>
            <a:ext cx="161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60 plannings possibles</a:t>
            </a:r>
            <a:endParaRPr lang="en-US">
              <a:latin typeface="Calibri" pitchFamily="34" charset="0"/>
            </a:endParaRPr>
          </a:p>
        </p:txBody>
      </p:sp>
      <p:sp>
        <p:nvSpPr>
          <p:cNvPr id="106" name="ZoneTexte 105"/>
          <p:cNvSpPr txBox="1">
            <a:spLocks noChangeArrowheads="1"/>
          </p:cNvSpPr>
          <p:nvPr/>
        </p:nvSpPr>
        <p:spPr bwMode="auto">
          <a:xfrm rot="-5400000">
            <a:off x="431006" y="3024982"/>
            <a:ext cx="423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8h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08" name="Connecteur droit avec flèche 107"/>
          <p:cNvCxnSpPr>
            <a:stCxn id="104" idx="2"/>
            <a:endCxn id="105" idx="0"/>
          </p:cNvCxnSpPr>
          <p:nvPr/>
        </p:nvCxnSpPr>
        <p:spPr>
          <a:xfrm>
            <a:off x="8334375" y="3541713"/>
            <a:ext cx="0" cy="696912"/>
          </a:xfrm>
          <a:prstGeom prst="straightConnector1">
            <a:avLst/>
          </a:prstGeom>
          <a:ln w="76200" cmpd="dbl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>
            <a:stCxn id="15" idx="4"/>
            <a:endCxn id="11" idx="0"/>
          </p:cNvCxnSpPr>
          <p:nvPr/>
        </p:nvCxnSpPr>
        <p:spPr>
          <a:xfrm>
            <a:off x="2011363" y="2060575"/>
            <a:ext cx="2681287" cy="72072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>
            <a:stCxn id="15" idx="4"/>
            <a:endCxn id="12" idx="0"/>
          </p:cNvCxnSpPr>
          <p:nvPr/>
        </p:nvCxnSpPr>
        <p:spPr>
          <a:xfrm>
            <a:off x="2011363" y="2060575"/>
            <a:ext cx="3573462" cy="72072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>
            <a:stCxn id="6" idx="5"/>
            <a:endCxn id="11" idx="1"/>
          </p:cNvCxnSpPr>
          <p:nvPr/>
        </p:nvCxnSpPr>
        <p:spPr>
          <a:xfrm>
            <a:off x="989013" y="1965325"/>
            <a:ext cx="3473450" cy="91122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103" grpId="0"/>
      <p:bldP spid="104" grpId="0"/>
      <p:bldP spid="105" grpId="0"/>
      <p:bldP spid="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Présentation du problème</a:t>
            </a:r>
            <a:br>
              <a:rPr lang="fr-FR" smtClean="0"/>
            </a:br>
            <a:r>
              <a:rPr lang="fr-FR" sz="2000" smtClean="0"/>
              <a:t>Hypothèses</a:t>
            </a:r>
            <a:endParaRPr lang="en-US" smtClean="0"/>
          </a:p>
        </p:txBody>
      </p:sp>
      <p:sp>
        <p:nvSpPr>
          <p:cNvPr id="22530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/>
              <a:t>GT2L - 14 juin 2011- Paris</a:t>
            </a:r>
            <a:endParaRPr lang="en-US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423604-1AFA-48AB-B69E-3040D7BC13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395536" y="1268760"/>
          <a:ext cx="4824536" cy="4946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376"/>
                <a:gridCol w="1944216"/>
                <a:gridCol w="2581944"/>
              </a:tblGrid>
              <a:tr h="302256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Éléments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Hypothèses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8160">
                <a:tc rowSpan="7"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Ressources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Véhicules</a:t>
                      </a:r>
                      <a:r>
                        <a:rPr lang="fr-FR" sz="1400" baseline="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Nombre limité</a:t>
                      </a:r>
                    </a:p>
                    <a:p>
                      <a:r>
                        <a:rPr lang="fr-FR" sz="1400" dirty="0" smtClean="0"/>
                        <a:t>Capacité</a:t>
                      </a:r>
                      <a:r>
                        <a:rPr lang="fr-FR" sz="1400" baseline="0" dirty="0" smtClean="0"/>
                        <a:t> de 1 contenant</a:t>
                      </a:r>
                    </a:p>
                    <a:p>
                      <a:r>
                        <a:rPr lang="fr-FR" sz="1400" dirty="0" smtClean="0"/>
                        <a:t>Transport de contenants et transport à vide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Contenants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Nombre limité</a:t>
                      </a:r>
                      <a:endParaRPr lang="en-US" sz="1400" dirty="0"/>
                    </a:p>
                  </a:txBody>
                  <a:tcPr anchor="ctr"/>
                </a:tc>
              </a:tr>
              <a:tr h="5310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Chauffeurs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Nombre limité</a:t>
                      </a:r>
                    </a:p>
                    <a:p>
                      <a:r>
                        <a:rPr lang="fr-FR" sz="1400" dirty="0" smtClean="0"/>
                        <a:t>Autorisés</a:t>
                      </a:r>
                      <a:r>
                        <a:rPr lang="fr-FR" sz="1400" baseline="0" dirty="0" smtClean="0"/>
                        <a:t> à changer de véhicules</a:t>
                      </a:r>
                      <a:endParaRPr lang="fr-FR" sz="1400" dirty="0" smtClean="0"/>
                    </a:p>
                  </a:txBody>
                  <a:tcPr anchor="ctr"/>
                </a:tc>
              </a:tr>
              <a:tr h="288032"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Lignes de production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fr-FR" sz="1400" dirty="0" smtClean="0"/>
                        <a:t>Nombre limité</a:t>
                      </a:r>
                      <a:endParaRPr lang="en-US" sz="1400" dirty="0"/>
                    </a:p>
                  </a:txBody>
                  <a:tcPr anchor="ctr"/>
                </a:tc>
              </a:tr>
              <a:tr h="2420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Aires de nettoyages</a:t>
                      </a:r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Quais de chargement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fr-FR" sz="1400" dirty="0" smtClean="0"/>
                        <a:t>Nombre limité</a:t>
                      </a:r>
                    </a:p>
                  </a:txBody>
                  <a:tcPr anchor="ctr"/>
                </a:tc>
              </a:tr>
              <a:tr h="3022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Quais de déchargement</a:t>
                      </a:r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2256">
                <a:tc rowSpan="2">
                  <a:txBody>
                    <a:bodyPr/>
                    <a:lstStyle/>
                    <a:p>
                      <a:r>
                        <a:rPr lang="fr-FR" sz="1400" b="1" dirty="0" smtClean="0"/>
                        <a:t>Transport 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Activités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Connues</a:t>
                      </a:r>
                      <a:endParaRPr lang="en-US" sz="1400" dirty="0"/>
                    </a:p>
                  </a:txBody>
                  <a:tcPr anchor="ctr"/>
                </a:tc>
              </a:tr>
              <a:tr h="513835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Étapes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Connues</a:t>
                      </a:r>
                      <a:endParaRPr lang="en-US" sz="1400" dirty="0"/>
                    </a:p>
                  </a:txBody>
                  <a:tcPr anchor="ctr"/>
                </a:tc>
              </a:tr>
              <a:tr h="513835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Durées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Matrice des durées de transport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Connue</a:t>
                      </a:r>
                      <a:r>
                        <a:rPr lang="fr-FR" sz="1400" baseline="0" dirty="0" smtClean="0"/>
                        <a:t> et asymétrique</a:t>
                      </a:r>
                      <a:endParaRPr lang="en-US" sz="1400" dirty="0"/>
                    </a:p>
                  </a:txBody>
                  <a:tcPr anchor="ctr"/>
                </a:tc>
              </a:tr>
              <a:tr h="302256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Durées des</a:t>
                      </a:r>
                      <a:r>
                        <a:rPr lang="fr-FR" sz="1400" baseline="0" dirty="0" smtClean="0"/>
                        <a:t> étapes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Connues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3458</TotalTime>
  <Words>1884</Words>
  <Application>Microsoft Office PowerPoint</Application>
  <PresentationFormat>On-screen Show (4:3)</PresentationFormat>
  <Paragraphs>877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Modèle de conception</vt:lpstr>
      </vt:variant>
      <vt:variant>
        <vt:i4>8</vt:i4>
      </vt:variant>
      <vt:variant>
        <vt:lpstr>Titres des diapositives</vt:lpstr>
      </vt:variant>
      <vt:variant>
        <vt:i4>35</vt:i4>
      </vt:variant>
    </vt:vector>
  </HeadingPairs>
  <TitlesOfParts>
    <vt:vector size="50" baseType="lpstr">
      <vt:lpstr>Calibri</vt:lpstr>
      <vt:lpstr>Arial</vt:lpstr>
      <vt:lpstr>Wingdings 3</vt:lpstr>
      <vt:lpstr>Wingdings</vt:lpstr>
      <vt:lpstr>Gill Sans MT</vt:lpstr>
      <vt:lpstr>Californian FB</vt:lpstr>
      <vt:lpstr>Symbol</vt:lpstr>
      <vt:lpstr>Origine</vt:lpstr>
      <vt:lpstr>Origine</vt:lpstr>
      <vt:lpstr>Origine</vt:lpstr>
      <vt:lpstr>Origine</vt:lpstr>
      <vt:lpstr>Origine</vt:lpstr>
      <vt:lpstr>Origine</vt:lpstr>
      <vt:lpstr>Origine</vt:lpstr>
      <vt:lpstr>Origine</vt:lpstr>
      <vt:lpstr>Dimensionnement et constitution des plannings journaliers pour un problème de transport hospitalier</vt:lpstr>
      <vt:lpstr>1. Présentation du problème Contexte</vt:lpstr>
      <vt:lpstr>1. Présentation du problème Contexte</vt:lpstr>
      <vt:lpstr>1. Présentation du problème Activité de transport de contenants propres</vt:lpstr>
      <vt:lpstr>1. Présentation du problème Activité de transport de contenants sales</vt:lpstr>
      <vt:lpstr>1. Présentation du problème Exemple</vt:lpstr>
      <vt:lpstr>1. Présentation du problème Exemple</vt:lpstr>
      <vt:lpstr>1. Présentation du problème Plannings de travail des chauffeurs</vt:lpstr>
      <vt:lpstr>1. Présentation du problème Hypothèses</vt:lpstr>
      <vt:lpstr>1. Présentation du problème Hypothèses et contraintes</vt:lpstr>
      <vt:lpstr>1. Présentation du problème Objectif de l’étude</vt:lpstr>
      <vt:lpstr>2. Approche proposée Couplage Modèle mathématique-Métaheuristique-Simulation</vt:lpstr>
      <vt:lpstr>2. Approche proposée Phase A : Simulation</vt:lpstr>
      <vt:lpstr>2. Approche proposée Phase A : Simulation</vt:lpstr>
      <vt:lpstr>2. Approche proposée Phase B : Modèle mathématique</vt:lpstr>
      <vt:lpstr>2. Approche proposée Phase B : Modèle mathématique</vt:lpstr>
      <vt:lpstr>2. Approche proposée Phase C : Couplage Métaheuristique-Simulation</vt:lpstr>
      <vt:lpstr>2. Approche proposée Phase C : Couplage Métaheuristique-Simulation</vt:lpstr>
      <vt:lpstr>2. Approche proposée Phase C : Couplage Métaheuristique-Simulation</vt:lpstr>
      <vt:lpstr>2. Approche proposée Phase C : Couplage Métaheuristique-Simulation</vt:lpstr>
      <vt:lpstr>2. Approche proposée Phase C : Couplage Métaheuristique-Simulation</vt:lpstr>
      <vt:lpstr>2. Approche proposée Phase C : Couplage Métaheuristique-Simulation</vt:lpstr>
      <vt:lpstr>2. Approche proposée Phase C : Couplage Métaheuristique-Simulation</vt:lpstr>
      <vt:lpstr>2. Approche proposée Processus itératif</vt:lpstr>
      <vt:lpstr>3. Résultats Etude réalisée avec 61 activités de transport</vt:lpstr>
      <vt:lpstr>3. Résultats Etude réalisée avec 61 activités de transport</vt:lpstr>
      <vt:lpstr>3. Résultats Etude réalisée avec 61 activités de transport</vt:lpstr>
      <vt:lpstr>3. Résultats Etude réalisée avec 61 activités de transport</vt:lpstr>
      <vt:lpstr>3. Résultats Etude réalisée avec 61 activités de transport</vt:lpstr>
      <vt:lpstr>3. Résultats Etude réalisée avec 61 activités de transport</vt:lpstr>
      <vt:lpstr>4. Conclusions et perspectives</vt:lpstr>
      <vt:lpstr>4. Conclusions et perspectives</vt:lpstr>
      <vt:lpstr>Merci pour votre attention</vt:lpstr>
      <vt:lpstr>Merci pour votre attention</vt:lpstr>
      <vt:lpstr>1. Présentation du problème Exemple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Dimensionnement et constitution des plannings journaliers pour un problème de transport hospitalier</dc:title>
  <dc:creator>Virginie André</dc:creator>
  <cp:lastModifiedBy>ditadmin</cp:lastModifiedBy>
  <cp:revision>119</cp:revision>
  <dcterms:created xsi:type="dcterms:W3CDTF">2011-05-18T12:12:58Z</dcterms:created>
  <dcterms:modified xsi:type="dcterms:W3CDTF">2011-06-14T09:46:44Z</dcterms:modified>
</cp:coreProperties>
</file>