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375EC8-20F3-41A6-AB74-C4FB5F443CF7}" type="datetimeFigureOut">
              <a:rPr lang="en-US" smtClean="0"/>
              <a:t>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C7688-1090-4C85-B56E-C4F47D8E5F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This technique applied to documents</a:t>
            </a:r>
            <a:r>
              <a:rPr lang="en-US" baseline="0" smtClean="0"/>
              <a:t> while we want to apply to the graphs.</a:t>
            </a:r>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20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 want to compute this weight such that W(i,M,B)</a:t>
            </a:r>
            <a:r>
              <a:rPr lang="en-US" baseline="0" smtClean="0"/>
              <a:t> is high when W(i,M) is high and W(i,B) is low.</a:t>
            </a:r>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24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27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r>
              <a:rPr lang="en-US" smtClean="0">
                <a:latin typeface="Arial" charset="0"/>
              </a:rPr>
              <a:t>Because we have no evidence to prove which formula performs better than others. So, we try on different formulas and strategies. And the results below are the best ones for each combination.</a:t>
            </a:r>
          </a:p>
        </p:txBody>
      </p:sp>
      <p:sp>
        <p:nvSpPr>
          <p:cNvPr id="138244" name="Slide Number Placeholder 3"/>
          <p:cNvSpPr>
            <a:spLocks noGrp="1"/>
          </p:cNvSpPr>
          <p:nvPr>
            <p:ph type="sldNum" sz="quarter" idx="5"/>
          </p:nvPr>
        </p:nvSpPr>
        <p:spPr>
          <a:noFill/>
        </p:spPr>
        <p:txBody>
          <a:bodyPr/>
          <a:lstStyle/>
          <a:p>
            <a:fld id="{32E21596-5D3B-42A3-8A7F-D91CC942C2E3}" type="slidenum">
              <a:rPr lang="en-US" altLang="en-US" smtClean="0"/>
              <a:pPr/>
              <a:t>39</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r>
              <a:rPr lang="en-US" smtClean="0">
                <a:latin typeface="Arial" charset="0"/>
              </a:rPr>
              <a:t>For the next experiment, we use this configuration (the best one) to detect new malwares.</a:t>
            </a:r>
          </a:p>
        </p:txBody>
      </p:sp>
      <p:sp>
        <p:nvSpPr>
          <p:cNvPr id="139268" name="Slide Number Placeholder 3"/>
          <p:cNvSpPr>
            <a:spLocks noGrp="1"/>
          </p:cNvSpPr>
          <p:nvPr>
            <p:ph type="sldNum" sz="quarter" idx="5"/>
          </p:nvPr>
        </p:nvSpPr>
        <p:spPr>
          <a:noFill/>
        </p:spPr>
        <p:txBody>
          <a:bodyPr/>
          <a:lstStyle/>
          <a:p>
            <a:fld id="{ECAE56D8-AA37-4331-9DFA-DDA500E812F9}" type="slidenum">
              <a:rPr lang="en-US" altLang="en-US" smtClean="0"/>
              <a:pPr/>
              <a:t>43</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Because</a:t>
            </a:r>
            <a:r>
              <a:rPr lang="en-US" baseline="0" smtClean="0"/>
              <a:t> the antiviruses can easily update their signatures of malwares. Hence, in order to obtain a fair comparison, we have to use malware generators for generating new malwares and find the newest malware from internet. And we have generated 180 malwares and gotten 32 new malwares from internet for this comparison.</a:t>
            </a:r>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44</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r>
              <a:rPr lang="en-US" smtClean="0">
                <a:latin typeface="Arial" charset="0"/>
              </a:rPr>
              <a:t>With our method, we can detect all new malwares while no well known antiviruses can detect all of them.</a:t>
            </a:r>
          </a:p>
        </p:txBody>
      </p:sp>
      <p:sp>
        <p:nvSpPr>
          <p:cNvPr id="140292" name="Slide Number Placeholder 3"/>
          <p:cNvSpPr>
            <a:spLocks noGrp="1"/>
          </p:cNvSpPr>
          <p:nvPr>
            <p:ph type="sldNum" sz="quarter" idx="5"/>
          </p:nvPr>
        </p:nvSpPr>
        <p:spPr>
          <a:noFill/>
        </p:spPr>
        <p:txBody>
          <a:bodyPr/>
          <a:lstStyle/>
          <a:p>
            <a:fld id="{11985DD8-BFDA-41F7-B032-4593E1648C87}" type="slidenum">
              <a:rPr lang="en-US" altLang="en-US" smtClean="0"/>
              <a:pPr/>
              <a:t>45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Let</a:t>
            </a:r>
            <a:r>
              <a:rPr lang="en-US" baseline="0" smtClean="0"/>
              <a:t> us</a:t>
            </a:r>
            <a:r>
              <a:rPr lang="en-US" smtClean="0"/>
              <a:t> continue with an example of Trojan downloader</a:t>
            </a:r>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latin typeface="Arial" charset="0"/>
            </a:endParaRPr>
          </a:p>
        </p:txBody>
      </p:sp>
      <p:sp>
        <p:nvSpPr>
          <p:cNvPr id="128004" name="Slide Number Placeholder 3"/>
          <p:cNvSpPr>
            <a:spLocks noGrp="1"/>
          </p:cNvSpPr>
          <p:nvPr>
            <p:ph type="sldNum" sz="quarter" idx="5"/>
          </p:nvPr>
        </p:nvSpPr>
        <p:spPr>
          <a:noFill/>
        </p:spPr>
        <p:txBody>
          <a:bodyPr/>
          <a:lstStyle/>
          <a:p>
            <a:fld id="{16F150E2-003F-460F-A737-85C4BD3640ED}" type="slidenum">
              <a:rPr lang="en-US" altLang="en-US" smtClean="0"/>
              <a:pPr/>
              <a:t>6</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latin typeface="Arial" charset="0"/>
            </a:endParaRPr>
          </a:p>
        </p:txBody>
      </p:sp>
      <p:sp>
        <p:nvSpPr>
          <p:cNvPr id="129028" name="Slide Number Placeholder 3"/>
          <p:cNvSpPr>
            <a:spLocks noGrp="1"/>
          </p:cNvSpPr>
          <p:nvPr>
            <p:ph type="sldNum" sz="quarter" idx="5"/>
          </p:nvPr>
        </p:nvSpPr>
        <p:spPr>
          <a:noFill/>
        </p:spPr>
        <p:txBody>
          <a:bodyPr/>
          <a:lstStyle/>
          <a:p>
            <a:fld id="{333687E6-9359-430C-BD1E-0D9ADDB494F1}" type="slidenum">
              <a:rPr lang="en-US" altLang="en-US" smtClean="0"/>
              <a:pPr/>
              <a:t>8</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latin typeface="Arial" charset="0"/>
            </a:endParaRPr>
          </a:p>
        </p:txBody>
      </p:sp>
      <p:sp>
        <p:nvSpPr>
          <p:cNvPr id="129028" name="Slide Number Placeholder 3"/>
          <p:cNvSpPr>
            <a:spLocks noGrp="1"/>
          </p:cNvSpPr>
          <p:nvPr>
            <p:ph type="sldNum" sz="quarter" idx="5"/>
          </p:nvPr>
        </p:nvSpPr>
        <p:spPr>
          <a:noFill/>
        </p:spPr>
        <p:txBody>
          <a:bodyPr/>
          <a:lstStyle/>
          <a:p>
            <a:fld id="{333687E6-9359-430C-BD1E-0D9ADDB494F1}" type="slidenum">
              <a:rPr lang="en-US" altLang="en-US" smtClean="0"/>
              <a:pPr/>
              <a:t>9</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r>
              <a:rPr lang="en-US" smtClean="0">
                <a:latin typeface="Arial" charset="0"/>
              </a:rPr>
              <a:t>extracting from each document the set of terms that allow to distinguish this document from the other documents in the collection</a:t>
            </a:r>
          </a:p>
        </p:txBody>
      </p:sp>
      <p:sp>
        <p:nvSpPr>
          <p:cNvPr id="134148" name="Slide Number Placeholder 3"/>
          <p:cNvSpPr>
            <a:spLocks noGrp="1"/>
          </p:cNvSpPr>
          <p:nvPr>
            <p:ph type="sldNum" sz="quarter" idx="5"/>
          </p:nvPr>
        </p:nvSpPr>
        <p:spPr>
          <a:noFill/>
        </p:spPr>
        <p:txBody>
          <a:bodyPr/>
          <a:lstStyle/>
          <a:p>
            <a:fld id="{C3E7F574-4F0B-4BEE-BDDF-77AFE1BF3323}" type="slidenum">
              <a:rPr lang="en-US" altLang="en-US" smtClean="0"/>
              <a:pPr/>
              <a:t>11</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r>
              <a:rPr lang="en-US" smtClean="0">
                <a:latin typeface="Arial" charset="0"/>
              </a:rPr>
              <a:t>In</a:t>
            </a:r>
            <a:r>
              <a:rPr lang="en-US" baseline="0" smtClean="0">
                <a:latin typeface="Arial" charset="0"/>
              </a:rPr>
              <a:t> order to apply the techniques of IR over 35 years, our goal is to ….</a:t>
            </a:r>
            <a:endParaRPr lang="en-US" smtClean="0">
              <a:latin typeface="Arial" charset="0"/>
            </a:endParaRPr>
          </a:p>
        </p:txBody>
      </p:sp>
      <p:sp>
        <p:nvSpPr>
          <p:cNvPr id="135172" name="Slide Number Placeholder 3"/>
          <p:cNvSpPr>
            <a:spLocks noGrp="1"/>
          </p:cNvSpPr>
          <p:nvPr>
            <p:ph type="sldNum" sz="quarter" idx="5"/>
          </p:nvPr>
        </p:nvSpPr>
        <p:spPr>
          <a:noFill/>
        </p:spPr>
        <p:txBody>
          <a:bodyPr/>
          <a:lstStyle/>
          <a:p>
            <a:fld id="{51ECB2A3-FDB5-419C-9C00-3BC6D463EFD4}" type="slidenum">
              <a:rPr lang="en-US" altLang="en-US" smtClean="0"/>
              <a:pPr/>
              <a:t>12</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65BF53F-63C0-47F8-985E-B454223CFA76}" type="slidenum">
              <a:rPr lang="en-US" altLang="en-US" smtClean="0"/>
              <a:pPr>
                <a:defRPr/>
              </a:pPr>
              <a:t>13</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pPr defTabSz="897301" eaLnBrk="0" fontAlgn="base" hangingPunct="0">
              <a:spcBef>
                <a:spcPct val="30000"/>
              </a:spcBef>
              <a:spcAft>
                <a:spcPct val="0"/>
              </a:spcAft>
              <a:defRPr/>
            </a:pPr>
            <a:r>
              <a:rPr lang="en-US" smtClean="0">
                <a:latin typeface="Arial" charset="0"/>
              </a:rPr>
              <a:t>This scheme ensures that</a:t>
            </a:r>
            <a:r>
              <a:rPr lang="en-US" baseline="0" smtClean="0">
                <a:latin typeface="Arial" charset="0"/>
              </a:rPr>
              <a:t> </a:t>
            </a:r>
          </a:p>
          <a:p>
            <a:pPr defTabSz="897301" eaLnBrk="0" fontAlgn="base" hangingPunct="0">
              <a:spcBef>
                <a:spcPct val="30000"/>
              </a:spcBef>
              <a:spcAft>
                <a:spcPct val="0"/>
              </a:spcAft>
              <a:defRPr/>
            </a:pPr>
            <a:r>
              <a:rPr lang="en-US" smtClean="0"/>
              <a:t>A term is relevant to a document if it </a:t>
            </a:r>
            <a:r>
              <a:rPr lang="en-US" smtClean="0">
                <a:solidFill>
                  <a:srgbClr val="FF0000"/>
                </a:solidFill>
              </a:rPr>
              <a:t>occurs frequently</a:t>
            </a:r>
            <a:r>
              <a:rPr lang="en-US" smtClean="0"/>
              <a:t> in this document and </a:t>
            </a:r>
            <a:r>
              <a:rPr lang="en-US" smtClean="0">
                <a:solidFill>
                  <a:srgbClr val="FF0000"/>
                </a:solidFill>
              </a:rPr>
              <a:t>rarely appears</a:t>
            </a:r>
            <a:r>
              <a:rPr lang="en-US" smtClean="0"/>
              <a:t> in other documents.</a:t>
            </a:r>
          </a:p>
          <a:p>
            <a:endParaRPr lang="en-US" smtClean="0">
              <a:latin typeface="Arial" charset="0"/>
            </a:endParaRPr>
          </a:p>
        </p:txBody>
      </p:sp>
      <p:sp>
        <p:nvSpPr>
          <p:cNvPr id="136196" name="Slide Number Placeholder 3"/>
          <p:cNvSpPr>
            <a:spLocks noGrp="1"/>
          </p:cNvSpPr>
          <p:nvPr>
            <p:ph type="sldNum" sz="quarter" idx="5"/>
          </p:nvPr>
        </p:nvSpPr>
        <p:spPr>
          <a:noFill/>
        </p:spPr>
        <p:txBody>
          <a:bodyPr/>
          <a:lstStyle/>
          <a:p>
            <a:fld id="{4144554D-2948-4B48-9441-2F55E3D136C8}" type="slidenum">
              <a:rPr lang="en-US" altLang="en-US" smtClean="0"/>
              <a:pPr/>
              <a:t>17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46EF92-8A35-4F8F-A9AF-7B0C1F81DE47}"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EF92-8A35-4F8F-A9AF-7B0C1F81DE47}"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EF92-8A35-4F8F-A9AF-7B0C1F81DE47}"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6EF92-8A35-4F8F-A9AF-7B0C1F81DE47}"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46EF92-8A35-4F8F-A9AF-7B0C1F81DE47}" type="datetimeFigureOut">
              <a:rPr lang="en-US" smtClean="0"/>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46EF92-8A35-4F8F-A9AF-7B0C1F81DE47}"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46EF92-8A35-4F8F-A9AF-7B0C1F81DE47}" type="datetimeFigureOut">
              <a:rPr lang="en-US" smtClean="0"/>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46EF92-8A35-4F8F-A9AF-7B0C1F81DE47}" type="datetimeFigureOut">
              <a:rPr lang="en-US" smtClean="0"/>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6EF92-8A35-4F8F-A9AF-7B0C1F81DE47}" type="datetimeFigureOut">
              <a:rPr lang="en-US" smtClean="0"/>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6EF92-8A35-4F8F-A9AF-7B0C1F81DE47}"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46EF92-8A35-4F8F-A9AF-7B0C1F81DE47}" type="datetimeFigureOut">
              <a:rPr lang="en-US" smtClean="0"/>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05F1D-366B-461E-B191-3401E128EB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6EF92-8A35-4F8F-A9AF-7B0C1F81DE47}" type="datetimeFigureOut">
              <a:rPr lang="en-US" smtClean="0"/>
              <a:t>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05F1D-366B-461E-B191-3401E128EB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alwr.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524000"/>
          </a:xfrm>
        </p:spPr>
        <p:txBody>
          <a:bodyPr/>
          <a:lstStyle/>
          <a:p>
            <a:pPr eaLnBrk="1" hangingPunct="1"/>
            <a:r>
              <a:rPr lang="en-US" altLang="en-US" smtClean="0"/>
              <a:t>Automatic Extraction of Malicious Behaviors</a:t>
            </a:r>
          </a:p>
        </p:txBody>
      </p:sp>
      <p:sp>
        <p:nvSpPr>
          <p:cNvPr id="3075" name="Rectangle 3"/>
          <p:cNvSpPr>
            <a:spLocks noGrp="1" noChangeArrowheads="1"/>
          </p:cNvSpPr>
          <p:nvPr>
            <p:ph type="subTitle" idx="1"/>
          </p:nvPr>
        </p:nvSpPr>
        <p:spPr>
          <a:xfrm>
            <a:off x="685800" y="3962400"/>
            <a:ext cx="3810000" cy="1676400"/>
          </a:xfrm>
          <a:noFill/>
          <a:ln>
            <a:noFill/>
          </a:ln>
        </p:spPr>
        <p:txBody>
          <a:bodyPr/>
          <a:lstStyle/>
          <a:p>
            <a:pPr fontAlgn="base">
              <a:spcAft>
                <a:spcPct val="0"/>
              </a:spcAft>
              <a:defRPr/>
            </a:pPr>
            <a:r>
              <a:rPr lang="en-US" altLang="en-US" sz="2400" kern="0">
                <a:solidFill>
                  <a:srgbClr val="000080"/>
                </a:solidFill>
              </a:rPr>
              <a:t>Khanh-Huu-The Dam</a:t>
            </a:r>
          </a:p>
          <a:p>
            <a:pPr fontAlgn="base">
              <a:spcAft>
                <a:spcPct val="0"/>
              </a:spcAft>
              <a:defRPr/>
            </a:pPr>
            <a:r>
              <a:rPr lang="en-US" altLang="en-US" sz="2400" kern="0">
                <a:solidFill>
                  <a:srgbClr val="000080"/>
                </a:solidFill>
              </a:rPr>
              <a:t>University Paris Diderot and LIPN</a:t>
            </a:r>
          </a:p>
          <a:p>
            <a:pPr fontAlgn="base">
              <a:spcBef>
                <a:spcPct val="0"/>
              </a:spcBef>
              <a:spcAft>
                <a:spcPct val="0"/>
              </a:spcAft>
              <a:defRPr/>
            </a:pPr>
            <a:endParaRPr lang="en-US" altLang="en-US" sz="2400" kern="0">
              <a:solidFill>
                <a:srgbClr val="000080"/>
              </a:solidFill>
            </a:endParaRPr>
          </a:p>
          <a:p>
            <a:pPr fontAlgn="base">
              <a:spcAft>
                <a:spcPct val="0"/>
              </a:spcAft>
              <a:defRPr/>
            </a:pPr>
            <a:endParaRPr lang="en-US" altLang="en-US" sz="2400" kern="0">
              <a:solidFill>
                <a:srgbClr val="000080"/>
              </a:solidFill>
            </a:endParaRPr>
          </a:p>
          <a:p>
            <a:pPr fontAlgn="base">
              <a:spcAft>
                <a:spcPct val="0"/>
              </a:spcAft>
              <a:defRPr/>
            </a:pPr>
            <a:endParaRPr lang="en-US" altLang="en-US" sz="2400" kern="0">
              <a:solidFill>
                <a:srgbClr val="000080"/>
              </a:solidFill>
            </a:endParaRPr>
          </a:p>
        </p:txBody>
      </p:sp>
      <p:sp>
        <p:nvSpPr>
          <p:cNvPr id="8" name="Rectangle 3"/>
          <p:cNvSpPr txBox="1">
            <a:spLocks noChangeArrowheads="1"/>
          </p:cNvSpPr>
          <p:nvPr/>
        </p:nvSpPr>
        <p:spPr bwMode="auto">
          <a:xfrm>
            <a:off x="4953000" y="3932238"/>
            <a:ext cx="3505200" cy="1676400"/>
          </a:xfrm>
          <a:prstGeom prst="rect">
            <a:avLst/>
          </a:prstGeom>
          <a:noFill/>
          <a:ln>
            <a:noFill/>
          </a:ln>
          <a:extLst>
            <a:ext uri="{909E8E84-426E-40DD-AFC4-6F175D3DCCD1}"/>
            <a:ext uri="{91240B29-F687-4F45-9708-019B960494DF}"/>
          </a:extLst>
        </p:spPr>
        <p:txBody>
          <a:bodyPr/>
          <a:lstStyle>
            <a:lvl1pPr marL="0" indent="0" algn="ctr" rtl="0" eaLnBrk="0" fontAlgn="base" hangingPunct="0">
              <a:spcBef>
                <a:spcPct val="20000"/>
              </a:spcBef>
              <a:spcAft>
                <a:spcPct val="0"/>
              </a:spcAft>
              <a:buFont typeface="Wingdings" panose="05000000000000000000" pitchFamily="2" charset="2"/>
              <a:buNone/>
              <a:defRPr sz="2400">
                <a:solidFill>
                  <a:srgbClr val="000080"/>
                </a:solidFill>
                <a:latin typeface="+mn-lt"/>
                <a:ea typeface="+mn-ea"/>
                <a:cs typeface="+mn-cs"/>
              </a:defRPr>
            </a:lvl1pPr>
            <a:lvl2pPr marL="457200" indent="0" algn="ctr" rtl="0" eaLnBrk="0" fontAlgn="base" hangingPunct="0">
              <a:spcBef>
                <a:spcPct val="20000"/>
              </a:spcBef>
              <a:spcAft>
                <a:spcPct val="0"/>
              </a:spcAft>
              <a:buFont typeface="Wingdings" panose="05000000000000000000" pitchFamily="2" charset="2"/>
              <a:buNone/>
              <a:defRPr sz="2800">
                <a:solidFill>
                  <a:srgbClr val="000080"/>
                </a:solidFill>
                <a:latin typeface="+mn-lt"/>
                <a:ea typeface="+mn-ea"/>
              </a:defRPr>
            </a:lvl2pPr>
            <a:lvl3pPr marL="914400" indent="0" algn="ctr" rtl="0" eaLnBrk="0" fontAlgn="base" hangingPunct="0">
              <a:spcBef>
                <a:spcPct val="20000"/>
              </a:spcBef>
              <a:spcAft>
                <a:spcPct val="0"/>
              </a:spcAft>
              <a:buFont typeface="Wingdings" panose="05000000000000000000" pitchFamily="2" charset="2"/>
              <a:buNone/>
              <a:defRPr>
                <a:solidFill>
                  <a:srgbClr val="000080"/>
                </a:solidFill>
                <a:latin typeface="+mn-lt"/>
                <a:ea typeface="+mn-ea"/>
              </a:defRPr>
            </a:lvl3pPr>
            <a:lvl4pPr marL="1371600" indent="0" algn="ctr" rtl="0" eaLnBrk="0" fontAlgn="base" hangingPunct="0">
              <a:spcBef>
                <a:spcPct val="20000"/>
              </a:spcBef>
              <a:spcAft>
                <a:spcPct val="0"/>
              </a:spcAft>
              <a:buNone/>
              <a:defRPr sz="1600">
                <a:solidFill>
                  <a:srgbClr val="000080"/>
                </a:solidFill>
                <a:latin typeface="+mn-lt"/>
                <a:ea typeface="+mn-ea"/>
              </a:defRPr>
            </a:lvl4pPr>
            <a:lvl5pPr marL="1828800" indent="0" algn="ctr" rtl="0" eaLnBrk="0" fontAlgn="base" hangingPunct="0">
              <a:spcBef>
                <a:spcPct val="20000"/>
              </a:spcBef>
              <a:spcAft>
                <a:spcPct val="0"/>
              </a:spcAft>
              <a:buNone/>
              <a:defRPr sz="1400">
                <a:solidFill>
                  <a:srgbClr val="000080"/>
                </a:solidFill>
                <a:latin typeface="+mn-lt"/>
                <a:ea typeface="+mn-ea"/>
              </a:defRPr>
            </a:lvl5pPr>
            <a:lvl6pPr marL="2286000" indent="0" algn="ctr" rtl="0" fontAlgn="base">
              <a:spcBef>
                <a:spcPct val="20000"/>
              </a:spcBef>
              <a:spcAft>
                <a:spcPct val="0"/>
              </a:spcAft>
              <a:buNone/>
              <a:defRPr>
                <a:solidFill>
                  <a:srgbClr val="000080"/>
                </a:solidFill>
                <a:latin typeface="+mn-lt"/>
                <a:ea typeface="+mn-ea"/>
              </a:defRPr>
            </a:lvl6pPr>
            <a:lvl7pPr marL="2743200" indent="0" algn="ctr" rtl="0" fontAlgn="base">
              <a:spcBef>
                <a:spcPct val="20000"/>
              </a:spcBef>
              <a:spcAft>
                <a:spcPct val="0"/>
              </a:spcAft>
              <a:buNone/>
              <a:defRPr>
                <a:solidFill>
                  <a:srgbClr val="000080"/>
                </a:solidFill>
                <a:latin typeface="+mn-lt"/>
                <a:ea typeface="+mn-ea"/>
              </a:defRPr>
            </a:lvl7pPr>
            <a:lvl8pPr marL="3200400" indent="0" algn="ctr" rtl="0" fontAlgn="base">
              <a:spcBef>
                <a:spcPct val="20000"/>
              </a:spcBef>
              <a:spcAft>
                <a:spcPct val="0"/>
              </a:spcAft>
              <a:buNone/>
              <a:defRPr>
                <a:solidFill>
                  <a:srgbClr val="000080"/>
                </a:solidFill>
                <a:latin typeface="+mn-lt"/>
                <a:ea typeface="+mn-ea"/>
              </a:defRPr>
            </a:lvl8pPr>
            <a:lvl9pPr marL="3657600" indent="0" algn="ctr" rtl="0" fontAlgn="base">
              <a:spcBef>
                <a:spcPct val="20000"/>
              </a:spcBef>
              <a:spcAft>
                <a:spcPct val="0"/>
              </a:spcAft>
              <a:buNone/>
              <a:defRPr>
                <a:solidFill>
                  <a:srgbClr val="000080"/>
                </a:solidFill>
                <a:latin typeface="+mn-lt"/>
                <a:ea typeface="+mn-ea"/>
              </a:defRPr>
            </a:lvl9pPr>
          </a:lstStyle>
          <a:p>
            <a:pPr eaLnBrk="1" hangingPunct="1">
              <a:defRPr/>
            </a:pPr>
            <a:r>
              <a:rPr lang="en-US" kern="0" err="1"/>
              <a:t>Tayssir</a:t>
            </a:r>
            <a:r>
              <a:rPr lang="en-US" kern="0"/>
              <a:t> </a:t>
            </a:r>
            <a:r>
              <a:rPr lang="en-US" kern="0" err="1"/>
              <a:t>Touili</a:t>
            </a:r>
            <a:endParaRPr lang="en-US" kern="0"/>
          </a:p>
          <a:p>
            <a:pPr eaLnBrk="1" hangingPunct="1">
              <a:defRPr/>
            </a:pPr>
            <a:r>
              <a:rPr lang="en-US" sz="1800"/>
              <a:t>LIPN, CNRS and University Paris 13</a:t>
            </a:r>
          </a:p>
          <a:p>
            <a:pPr eaLnBrk="1" hangingPunct="1">
              <a:spcBef>
                <a:spcPts val="0"/>
              </a:spcBef>
              <a:defRPr/>
            </a:pPr>
            <a:endParaRPr lang="en-US" sz="1800"/>
          </a:p>
          <a:p>
            <a:pPr eaLnBrk="1" hangingPunct="1">
              <a:defRPr/>
            </a:pPr>
            <a:endParaRPr lang="en-US" sz="1800" kern="0"/>
          </a:p>
          <a:p>
            <a:pPr eaLnBrk="1" hangingPunct="1">
              <a:defRPr/>
            </a:pPr>
            <a:endParaRPr lang="en-US" u="sng" kern="0"/>
          </a:p>
          <a:p>
            <a:pPr eaLnBrk="1" hangingPunct="1">
              <a:defRPr/>
            </a:pPr>
            <a:endParaRPr lang="en-US" altLang="en-US" ker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mtClean="0"/>
              <a:t>How to extract malicious behaviors?</a:t>
            </a:r>
          </a:p>
        </p:txBody>
      </p:sp>
      <p:sp>
        <p:nvSpPr>
          <p:cNvPr id="5" name="Flowchart: Multidocument 4"/>
          <p:cNvSpPr>
            <a:spLocks noChangeArrowheads="1"/>
          </p:cNvSpPr>
          <p:nvPr/>
        </p:nvSpPr>
        <p:spPr bwMode="auto">
          <a:xfrm>
            <a:off x="609600" y="19812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Set of malwares</a:t>
            </a:r>
          </a:p>
        </p:txBody>
      </p:sp>
      <p:sp>
        <p:nvSpPr>
          <p:cNvPr id="6" name="Flowchart: Multidocument 5"/>
          <p:cNvSpPr>
            <a:spLocks noChangeArrowheads="1"/>
          </p:cNvSpPr>
          <p:nvPr/>
        </p:nvSpPr>
        <p:spPr bwMode="auto">
          <a:xfrm>
            <a:off x="609600" y="3581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Set of benwares</a:t>
            </a:r>
          </a:p>
        </p:txBody>
      </p:sp>
      <p:sp>
        <p:nvSpPr>
          <p:cNvPr id="12" name="Flowchart: Multidocument 11"/>
          <p:cNvSpPr>
            <a:spLocks noChangeArrowheads="1"/>
          </p:cNvSpPr>
          <p:nvPr/>
        </p:nvSpPr>
        <p:spPr bwMode="auto">
          <a:xfrm>
            <a:off x="3429000" y="19812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13" name="Flowchart: Multidocument 12"/>
          <p:cNvSpPr>
            <a:spLocks noChangeArrowheads="1"/>
          </p:cNvSpPr>
          <p:nvPr/>
        </p:nvSpPr>
        <p:spPr bwMode="auto">
          <a:xfrm>
            <a:off x="3429000" y="3581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cxnSp>
        <p:nvCxnSpPr>
          <p:cNvPr id="15" name="Straight Arrow Connector 14"/>
          <p:cNvCxnSpPr>
            <a:cxnSpLocks noChangeShapeType="1"/>
            <a:stCxn id="5" idx="3"/>
            <a:endCxn id="12" idx="1"/>
          </p:cNvCxnSpPr>
          <p:nvPr/>
        </p:nvCxnSpPr>
        <p:spPr bwMode="auto">
          <a:xfrm>
            <a:off x="2895600" y="2514600"/>
            <a:ext cx="533400" cy="1588"/>
          </a:xfrm>
          <a:prstGeom prst="straightConnector1">
            <a:avLst/>
          </a:prstGeom>
          <a:noFill/>
          <a:ln w="19050" algn="ctr">
            <a:solidFill>
              <a:schemeClr val="tx1"/>
            </a:solidFill>
            <a:round/>
            <a:headEnd/>
            <a:tailEnd type="arrow" w="med" len="med"/>
          </a:ln>
        </p:spPr>
      </p:cxnSp>
      <p:cxnSp>
        <p:nvCxnSpPr>
          <p:cNvPr id="17" name="Straight Arrow Connector 16"/>
          <p:cNvCxnSpPr>
            <a:cxnSpLocks noChangeShapeType="1"/>
            <a:stCxn id="6" idx="3"/>
            <a:endCxn id="13" idx="1"/>
          </p:cNvCxnSpPr>
          <p:nvPr/>
        </p:nvCxnSpPr>
        <p:spPr bwMode="auto">
          <a:xfrm>
            <a:off x="2895600" y="4114800"/>
            <a:ext cx="533400" cy="1588"/>
          </a:xfrm>
          <a:prstGeom prst="straightConnector1">
            <a:avLst/>
          </a:prstGeom>
          <a:noFill/>
          <a:ln w="19050" algn="ctr">
            <a:solidFill>
              <a:schemeClr val="tx1"/>
            </a:solidFill>
            <a:round/>
            <a:headEnd/>
            <a:tailEnd type="arrow" w="med" len="med"/>
          </a:ln>
        </p:spPr>
      </p:cxnSp>
      <p:sp>
        <p:nvSpPr>
          <p:cNvPr id="18" name="Flowchart: Magnetic Disk 17"/>
          <p:cNvSpPr>
            <a:spLocks noChangeArrowheads="1"/>
          </p:cNvSpPr>
          <p:nvPr/>
        </p:nvSpPr>
        <p:spPr bwMode="auto">
          <a:xfrm>
            <a:off x="6553200" y="2438400"/>
            <a:ext cx="1447800" cy="1524000"/>
          </a:xfrm>
          <a:prstGeom prst="flowChartMagneticDisk">
            <a:avLst/>
          </a:prstGeom>
          <a:solidFill>
            <a:schemeClr val="accent1"/>
          </a:solidFill>
          <a:ln w="9525" algn="ctr">
            <a:solidFill>
              <a:schemeClr val="tx1"/>
            </a:solidFill>
            <a:round/>
            <a:headEnd/>
            <a:tailEnd/>
          </a:ln>
        </p:spPr>
        <p:txBody>
          <a:bodyPr/>
          <a:lstStyle/>
          <a:p>
            <a:pPr algn="ctr"/>
            <a:r>
              <a:rPr lang="en-US" sz="2000" b="1">
                <a:solidFill>
                  <a:srgbClr val="FF0000"/>
                </a:solidFill>
              </a:rPr>
              <a:t>Malicious API graphs</a:t>
            </a:r>
          </a:p>
        </p:txBody>
      </p:sp>
      <p:cxnSp>
        <p:nvCxnSpPr>
          <p:cNvPr id="20" name="Elbow Connector 19"/>
          <p:cNvCxnSpPr>
            <a:cxnSpLocks noChangeShapeType="1"/>
            <a:stCxn id="12" idx="3"/>
            <a:endCxn id="18" idx="2"/>
          </p:cNvCxnSpPr>
          <p:nvPr/>
        </p:nvCxnSpPr>
        <p:spPr bwMode="auto">
          <a:xfrm>
            <a:off x="5715000" y="2514600"/>
            <a:ext cx="838200" cy="685800"/>
          </a:xfrm>
          <a:prstGeom prst="bentConnector3">
            <a:avLst>
              <a:gd name="adj1" fmla="val 50000"/>
            </a:avLst>
          </a:prstGeom>
          <a:noFill/>
          <a:ln w="19050" algn="ctr">
            <a:solidFill>
              <a:schemeClr val="tx1"/>
            </a:solidFill>
            <a:round/>
            <a:headEnd/>
            <a:tailEnd type="arrow" w="med" len="med"/>
          </a:ln>
        </p:spPr>
      </p:cxnSp>
      <p:cxnSp>
        <p:nvCxnSpPr>
          <p:cNvPr id="22" name="Elbow Connector 21"/>
          <p:cNvCxnSpPr>
            <a:cxnSpLocks noChangeShapeType="1"/>
            <a:stCxn id="13" idx="3"/>
            <a:endCxn id="18" idx="2"/>
          </p:cNvCxnSpPr>
          <p:nvPr/>
        </p:nvCxnSpPr>
        <p:spPr bwMode="auto">
          <a:xfrm flipV="1">
            <a:off x="5715000" y="3200400"/>
            <a:ext cx="838200" cy="914400"/>
          </a:xfrm>
          <a:prstGeom prst="bentConnector3">
            <a:avLst>
              <a:gd name="adj1" fmla="val 50000"/>
            </a:avLst>
          </a:prstGeom>
          <a:noFill/>
          <a:ln w="19050" algn="ctr">
            <a:solidFill>
              <a:schemeClr val="tx1"/>
            </a:solidFill>
            <a:round/>
            <a:headEnd/>
            <a:tailEnd type="arrow" w="med" len="med"/>
          </a:ln>
        </p:spPr>
      </p:cxnSp>
      <p:sp>
        <p:nvSpPr>
          <p:cNvPr id="27" name="Rounded Rectangle 26"/>
          <p:cNvSpPr/>
          <p:nvPr/>
        </p:nvSpPr>
        <p:spPr bwMode="auto">
          <a:xfrm>
            <a:off x="838200" y="4800600"/>
            <a:ext cx="7086600" cy="1371600"/>
          </a:xfrm>
          <a:prstGeom prst="roundRect">
            <a:avLst/>
          </a:prstGeom>
          <a:solidFill>
            <a:schemeClr val="accent1"/>
          </a:solidFill>
          <a:ln w="9525" cap="flat" cmpd="sng" algn="ctr">
            <a:noFill/>
            <a:prstDash val="solid"/>
            <a:round/>
            <a:headEnd type="none" w="med" len="med"/>
            <a:tailEnd type="none" w="med" len="med"/>
          </a:ln>
          <a:effectLst>
            <a:outerShdw blurRad="215900" dist="38100" dir="18900000" algn="bl" rotWithShape="0">
              <a:prstClr val="black">
                <a:alpha val="40000"/>
              </a:prstClr>
            </a:outerShdw>
          </a:effectLst>
        </p:spPr>
        <p:txBody>
          <a:bodyPr anchor="ctr"/>
          <a:lstStyle/>
          <a:p>
            <a:pPr>
              <a:defRPr/>
            </a:pPr>
            <a:r>
              <a:rPr lang="en-US">
                <a:solidFill>
                  <a:srgbClr val="000080"/>
                </a:solidFill>
                <a:latin typeface="Arial" pitchFamily="34" charset="0"/>
              </a:rPr>
              <a:t>Our goal: </a:t>
            </a:r>
          </a:p>
          <a:p>
            <a:pPr algn="ctr">
              <a:defRPr/>
            </a:pPr>
            <a:r>
              <a:rPr lang="en-US">
                <a:solidFill>
                  <a:srgbClr val="000080"/>
                </a:solidFill>
                <a:latin typeface="Arial" pitchFamily="34" charset="0"/>
              </a:rPr>
              <a:t>Isolate the few relevant subgraphs (in malwares) from the nonrelevant ones (in benwares).</a:t>
            </a:r>
          </a:p>
        </p:txBody>
      </p:sp>
      <p:sp>
        <p:nvSpPr>
          <p:cNvPr id="14" name="Explosion 2 13"/>
          <p:cNvSpPr>
            <a:spLocks noChangeArrowheads="1"/>
          </p:cNvSpPr>
          <p:nvPr/>
        </p:nvSpPr>
        <p:spPr bwMode="auto">
          <a:xfrm>
            <a:off x="609600" y="1981200"/>
            <a:ext cx="5867400" cy="2590800"/>
          </a:xfrm>
          <a:prstGeom prst="irregularSeal2">
            <a:avLst/>
          </a:prstGeom>
          <a:solidFill>
            <a:schemeClr val="accent5"/>
          </a:solidFill>
          <a:ln w="9525" algn="ctr">
            <a:solidFill>
              <a:schemeClr val="tx1"/>
            </a:solidFill>
            <a:round/>
            <a:headEnd/>
            <a:tailEnd/>
          </a:ln>
        </p:spPr>
        <p:txBody>
          <a:bodyPr anchor="ctr"/>
          <a:lstStyle/>
          <a:p>
            <a:pPr algn="ctr"/>
            <a:endParaRPr lang="en-US" sz="2800">
              <a:solidFill>
                <a:srgbClr val="000080"/>
              </a:solidFill>
            </a:endParaRPr>
          </a:p>
        </p:txBody>
      </p:sp>
      <p:sp>
        <p:nvSpPr>
          <p:cNvPr id="16" name="Rectangle 15"/>
          <p:cNvSpPr/>
          <p:nvPr/>
        </p:nvSpPr>
        <p:spPr>
          <a:xfrm>
            <a:off x="1295400" y="2895600"/>
            <a:ext cx="4191000" cy="830997"/>
          </a:xfrm>
          <a:prstGeom prst="rect">
            <a:avLst/>
          </a:prstGeom>
        </p:spPr>
        <p:txBody>
          <a:bodyPr wrap="square">
            <a:spAutoFit/>
          </a:bodyPr>
          <a:lstStyle/>
          <a:p>
            <a:pPr algn="ctr"/>
            <a:r>
              <a:rPr lang="en-US" smtClean="0">
                <a:solidFill>
                  <a:srgbClr val="FF0000"/>
                </a:solidFill>
              </a:rPr>
              <a:t>This is an Information Retrieval (IR) problem.</a:t>
            </a:r>
            <a:endParaRPr lang="en-US" sz="2000">
              <a:solidFill>
                <a:srgbClr val="FF0000"/>
              </a:solidFill>
            </a:endParaRPr>
          </a:p>
        </p:txBody>
      </p:sp>
      <p:sp>
        <p:nvSpPr>
          <p:cNvPr id="19" name="Slide Number Placeholder 18"/>
          <p:cNvSpPr>
            <a:spLocks noGrp="1"/>
          </p:cNvSpPr>
          <p:nvPr>
            <p:ph type="sldNum" sz="quarter" idx="10"/>
          </p:nvPr>
        </p:nvSpPr>
        <p:spPr/>
        <p:txBody>
          <a:bodyPr/>
          <a:lstStyle/>
          <a:p>
            <a:pPr>
              <a:defRPr/>
            </a:pPr>
            <a:fld id="{DB3A1A19-576F-4A47-99BF-AC65D629DE3D}" type="slidenum">
              <a:rPr lang="en-US" altLang="en-US" smtClean="0"/>
              <a:pPr>
                <a:defRPr/>
              </a:pPr>
              <a:t>10</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par>
                                <p:cTn id="33" presetID="3" presetClass="entr" presetSubtype="1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childTnLst>
                          </p:cTn>
                        </p:par>
                        <p:par>
                          <p:cTn id="36" fill="hold">
                            <p:stCondLst>
                              <p:cond delay="500"/>
                            </p:stCondLst>
                            <p:childTnLst>
                              <p:par>
                                <p:cTn id="37" presetID="3" presetClass="entr" presetSubtype="1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blinds(horizontal)">
                                      <p:cBhvr>
                                        <p:cTn id="39" dur="500"/>
                                        <p:tgtEl>
                                          <p:spTgt spid="27"/>
                                        </p:tgtEl>
                                      </p:cBhvr>
                                    </p:animEffect>
                                  </p:childTnLst>
                                </p:cTn>
                              </p:par>
                            </p:childTnLst>
                          </p:cTn>
                        </p:par>
                        <p:par>
                          <p:cTn id="40" fill="hold">
                            <p:stCondLst>
                              <p:cond delay="1000"/>
                            </p:stCondLst>
                            <p:childTnLst>
                              <p:par>
                                <p:cTn id="41" presetID="3" presetClass="entr" presetSubtype="1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linds(horizontal)">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blinds(horizontal)">
                                      <p:cBhvr>
                                        <p:cTn id="48" dur="500"/>
                                        <p:tgtEl>
                                          <p:spTgt spid="1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3" grpId="0" animBg="1"/>
      <p:bldP spid="18" grpId="0" animBg="1"/>
      <p:bldP spid="14" grpId="0" animBg="1"/>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IR Problem vs. Our Problem</a:t>
            </a:r>
          </a:p>
        </p:txBody>
      </p:sp>
      <p:sp>
        <p:nvSpPr>
          <p:cNvPr id="5" name="Rounded Rectangle 4"/>
          <p:cNvSpPr/>
          <p:nvPr/>
        </p:nvSpPr>
        <p:spPr bwMode="auto">
          <a:xfrm>
            <a:off x="685800" y="2743200"/>
            <a:ext cx="3429000" cy="2438400"/>
          </a:xfrm>
          <a:prstGeom prst="roundRect">
            <a:avLst/>
          </a:prstGeom>
          <a:solidFill>
            <a:schemeClr val="accent1"/>
          </a:solidFill>
          <a:ln w="9525" cap="flat" cmpd="sng" algn="ctr">
            <a:noFill/>
            <a:prstDash val="solid"/>
            <a:round/>
            <a:headEnd type="none" w="med" len="med"/>
            <a:tailEnd type="none" w="med" len="med"/>
          </a:ln>
          <a:effectLst>
            <a:outerShdw blurRad="215900" dist="38100" dir="18900000" algn="bl" rotWithShape="0">
              <a:prstClr val="black">
                <a:alpha val="40000"/>
              </a:prstClr>
            </a:outerShdw>
          </a:effectLst>
        </p:spPr>
        <p:txBody>
          <a:bodyPr anchor="ctr"/>
          <a:lstStyle/>
          <a:p>
            <a:pPr algn="ctr">
              <a:defRPr/>
            </a:pPr>
            <a:r>
              <a:rPr lang="en-US" smtClean="0">
                <a:solidFill>
                  <a:srgbClr val="000080"/>
                </a:solidFill>
              </a:rPr>
              <a:t>Retrieve </a:t>
            </a:r>
            <a:r>
              <a:rPr lang="en-US">
                <a:solidFill>
                  <a:srgbClr val="000080"/>
                </a:solidFill>
              </a:rPr>
              <a:t>relevant documents and </a:t>
            </a:r>
            <a:r>
              <a:rPr lang="en-US" smtClean="0">
                <a:solidFill>
                  <a:srgbClr val="000080"/>
                </a:solidFill>
              </a:rPr>
              <a:t>reject </a:t>
            </a:r>
            <a:r>
              <a:rPr lang="en-US">
                <a:solidFill>
                  <a:srgbClr val="000080"/>
                </a:solidFill>
              </a:rPr>
              <a:t>nonrelevant ones in a collection of documents.</a:t>
            </a:r>
            <a:endParaRPr lang="en-US">
              <a:solidFill>
                <a:srgbClr val="000080"/>
              </a:solidFill>
              <a:latin typeface="Arial" pitchFamily="34" charset="0"/>
            </a:endParaRPr>
          </a:p>
        </p:txBody>
      </p:sp>
      <p:sp>
        <p:nvSpPr>
          <p:cNvPr id="6" name="Rounded Rectangle 5"/>
          <p:cNvSpPr/>
          <p:nvPr/>
        </p:nvSpPr>
        <p:spPr bwMode="auto">
          <a:xfrm>
            <a:off x="4876800" y="2819400"/>
            <a:ext cx="3733800" cy="2362200"/>
          </a:xfrm>
          <a:prstGeom prst="roundRect">
            <a:avLst/>
          </a:prstGeom>
          <a:solidFill>
            <a:schemeClr val="accent1"/>
          </a:solidFill>
          <a:ln w="9525" cap="flat" cmpd="sng" algn="ctr">
            <a:noFill/>
            <a:prstDash val="solid"/>
            <a:round/>
            <a:headEnd type="none" w="med" len="med"/>
            <a:tailEnd type="none" w="med" len="med"/>
          </a:ln>
          <a:effectLst>
            <a:outerShdw blurRad="215900" dist="38100" dir="18900000" algn="bl" rotWithShape="0">
              <a:prstClr val="black">
                <a:alpha val="40000"/>
              </a:prstClr>
            </a:outerShdw>
          </a:effectLst>
        </p:spPr>
        <p:txBody>
          <a:bodyPr anchor="ctr"/>
          <a:lstStyle/>
          <a:p>
            <a:pPr algn="ctr">
              <a:defRPr/>
            </a:pPr>
            <a:r>
              <a:rPr lang="en-US">
                <a:solidFill>
                  <a:srgbClr val="000080"/>
                </a:solidFill>
                <a:latin typeface="Arial" pitchFamily="34" charset="0"/>
              </a:rPr>
              <a:t>Isolate the few relevant subgraphs (in malwares) from the nonrelevant ones (in benwares).</a:t>
            </a:r>
          </a:p>
        </p:txBody>
      </p:sp>
      <p:sp>
        <p:nvSpPr>
          <p:cNvPr id="8" name="TextBox 7"/>
          <p:cNvSpPr txBox="1">
            <a:spLocks noChangeArrowheads="1"/>
          </p:cNvSpPr>
          <p:nvPr/>
        </p:nvSpPr>
        <p:spPr bwMode="auto">
          <a:xfrm>
            <a:off x="1371600" y="2057400"/>
            <a:ext cx="1808163" cy="461963"/>
          </a:xfrm>
          <a:prstGeom prst="rect">
            <a:avLst/>
          </a:prstGeom>
          <a:noFill/>
          <a:ln w="9525">
            <a:noFill/>
            <a:miter lim="800000"/>
            <a:headEnd/>
            <a:tailEnd/>
          </a:ln>
        </p:spPr>
        <p:txBody>
          <a:bodyPr wrap="none">
            <a:spAutoFit/>
          </a:bodyPr>
          <a:lstStyle/>
          <a:p>
            <a:r>
              <a:rPr lang="en-US" b="1">
                <a:solidFill>
                  <a:srgbClr val="000080"/>
                </a:solidFill>
              </a:rPr>
              <a:t>IR Problem</a:t>
            </a:r>
          </a:p>
        </p:txBody>
      </p:sp>
      <p:sp>
        <p:nvSpPr>
          <p:cNvPr id="9" name="TextBox 8"/>
          <p:cNvSpPr txBox="1">
            <a:spLocks noChangeArrowheads="1"/>
          </p:cNvSpPr>
          <p:nvPr/>
        </p:nvSpPr>
        <p:spPr bwMode="auto">
          <a:xfrm>
            <a:off x="5867400" y="2133600"/>
            <a:ext cx="2047875" cy="461963"/>
          </a:xfrm>
          <a:prstGeom prst="rect">
            <a:avLst/>
          </a:prstGeom>
          <a:noFill/>
          <a:ln w="9525">
            <a:noFill/>
            <a:miter lim="800000"/>
            <a:headEnd/>
            <a:tailEnd/>
          </a:ln>
        </p:spPr>
        <p:txBody>
          <a:bodyPr wrap="none">
            <a:spAutoFit/>
          </a:bodyPr>
          <a:lstStyle/>
          <a:p>
            <a:r>
              <a:rPr lang="en-US" b="1">
                <a:solidFill>
                  <a:srgbClr val="000080"/>
                </a:solidFill>
              </a:rPr>
              <a:t>Our Problem</a:t>
            </a:r>
          </a:p>
        </p:txBody>
      </p:sp>
      <p:sp>
        <p:nvSpPr>
          <p:cNvPr id="10" name="Slide Number Placeholder 9"/>
          <p:cNvSpPr>
            <a:spLocks noGrp="1"/>
          </p:cNvSpPr>
          <p:nvPr>
            <p:ph type="sldNum" sz="quarter" idx="10"/>
          </p:nvPr>
        </p:nvSpPr>
        <p:spPr/>
        <p:txBody>
          <a:bodyPr/>
          <a:lstStyle/>
          <a:p>
            <a:pPr>
              <a:defRPr/>
            </a:pPr>
            <a:fld id="{DB3A1A19-576F-4A47-99BF-AC65D629DE3D}" type="slidenum">
              <a:rPr lang="en-US" altLang="en-US" smtClean="0"/>
              <a:pPr>
                <a:defRPr/>
              </a:pPr>
              <a:t>11</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par>
                          <p:cTn id="15" fill="hold">
                            <p:stCondLst>
                              <p:cond delay="1000"/>
                            </p:stCondLst>
                            <p:childTnLst>
                              <p:par>
                                <p:cTn id="16" presetID="3" presetClass="entr" presetSubtype="1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Information Retrieval Community</a:t>
            </a:r>
          </a:p>
        </p:txBody>
      </p:sp>
      <p:sp>
        <p:nvSpPr>
          <p:cNvPr id="15363" name="Content Placeholder 2"/>
          <p:cNvSpPr>
            <a:spLocks noGrp="1"/>
          </p:cNvSpPr>
          <p:nvPr>
            <p:ph idx="1"/>
          </p:nvPr>
        </p:nvSpPr>
        <p:spPr>
          <a:xfrm>
            <a:off x="609600" y="2286000"/>
            <a:ext cx="7772400" cy="3810000"/>
          </a:xfrm>
        </p:spPr>
        <p:txBody>
          <a:bodyPr>
            <a:normAutofit fontScale="85000" lnSpcReduction="10000"/>
          </a:bodyPr>
          <a:lstStyle/>
          <a:p>
            <a:pPr>
              <a:defRPr/>
            </a:pPr>
            <a:r>
              <a:rPr lang="en-US" smtClean="0"/>
              <a:t>Extensively studied the problem </a:t>
            </a:r>
            <a:r>
              <a:rPr lang="en-US" smtClean="0">
                <a:solidFill>
                  <a:srgbClr val="FF0000"/>
                </a:solidFill>
              </a:rPr>
              <a:t>over the past 35 years</a:t>
            </a:r>
            <a:r>
              <a:rPr lang="en-US" smtClean="0"/>
              <a:t>.</a:t>
            </a:r>
            <a:endParaRPr lang="en-US" kern="1200" smtClean="0">
              <a:latin typeface="Arial" pitchFamily="34" charset="0"/>
            </a:endParaRPr>
          </a:p>
          <a:p>
            <a:pPr>
              <a:defRPr/>
            </a:pPr>
            <a:endParaRPr lang="en-US" kern="1200" smtClean="0">
              <a:latin typeface="Arial" pitchFamily="34" charset="0"/>
            </a:endParaRPr>
          </a:p>
          <a:p>
            <a:pPr algn="just">
              <a:defRPr/>
            </a:pPr>
            <a:r>
              <a:rPr lang="en-US" kern="1200" smtClean="0">
                <a:latin typeface="Arial" pitchFamily="34" charset="0"/>
              </a:rPr>
              <a:t>Information Retrieval (IR) consists of</a:t>
            </a:r>
            <a:r>
              <a:rPr lang="en-US" smtClean="0"/>
              <a:t> </a:t>
            </a:r>
            <a:r>
              <a:rPr lang="en-US" kern="1200" smtClean="0">
                <a:latin typeface="Arial" pitchFamily="34" charset="0"/>
              </a:rPr>
              <a:t>retrieving documents with relevant information from a collection of documents. </a:t>
            </a:r>
          </a:p>
          <a:p>
            <a:pPr lvl="1">
              <a:defRPr/>
            </a:pPr>
            <a:r>
              <a:rPr lang="en-US" sz="2400" smtClean="0"/>
              <a:t>Web search, email search, etc.</a:t>
            </a:r>
            <a:endParaRPr lang="en-US" sz="2400" kern="1200" smtClean="0">
              <a:latin typeface="Arial" pitchFamily="34" charset="0"/>
            </a:endParaRPr>
          </a:p>
          <a:p>
            <a:pPr>
              <a:defRPr/>
            </a:pPr>
            <a:endParaRPr lang="en-US" smtClean="0"/>
          </a:p>
          <a:p>
            <a:pPr algn="just">
              <a:defRPr/>
            </a:pPr>
            <a:r>
              <a:rPr lang="en-US" smtClean="0"/>
              <a:t>Several techniques that were proven to </a:t>
            </a:r>
            <a:r>
              <a:rPr lang="en-US" smtClean="0">
                <a:solidFill>
                  <a:srgbClr val="FF0000"/>
                </a:solidFill>
              </a:rPr>
              <a:t>be efficient</a:t>
            </a:r>
            <a:r>
              <a:rPr lang="en-US" kern="1200" smtClean="0">
                <a:latin typeface="Arial" pitchFamily="34" charset="0"/>
              </a:rPr>
              <a:t>.</a:t>
            </a:r>
          </a:p>
          <a:p>
            <a:pPr>
              <a:defRPr/>
            </a:pPr>
            <a:endParaRPr lang="en-US" smtClean="0"/>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12</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2" dur="500"/>
                                        <p:tgtEl>
                                          <p:spTgt spid="15363">
                                            <p:txEl>
                                              <p:pRg st="2" end="2"/>
                                            </p:txEl>
                                          </p:spTgt>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16" dur="500"/>
                                        <p:tgtEl>
                                          <p:spTgt spid="1536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21"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1066800" y="2514600"/>
            <a:ext cx="7010400" cy="2743200"/>
          </a:xfrm>
          <a:prstGeom prst="roundRect">
            <a:avLst/>
          </a:prstGeom>
          <a:solidFill>
            <a:schemeClr val="accent1"/>
          </a:solidFill>
          <a:ln w="9525" cap="flat" cmpd="sng" algn="ctr">
            <a:noFill/>
            <a:prstDash val="solid"/>
            <a:round/>
            <a:headEnd type="none" w="med" len="med"/>
            <a:tailEnd type="none" w="med" len="med"/>
          </a:ln>
          <a:effectLst>
            <a:outerShdw blurRad="304800" dist="101600" dir="16200000" algn="bl" rotWithShape="0">
              <a:prstClr val="black">
                <a:alpha val="24000"/>
              </a:prstClr>
            </a:outerShdw>
          </a:effectLst>
        </p:spPr>
        <p:txBody>
          <a:bodyPr anchor="ctr"/>
          <a:lstStyle/>
          <a:p>
            <a:pPr algn="ctr">
              <a:defRPr/>
            </a:pPr>
            <a:r>
              <a:rPr lang="en-US" sz="3200" i="1">
                <a:solidFill>
                  <a:srgbClr val="FF0000"/>
                </a:solidFill>
                <a:latin typeface="Arial" pitchFamily="34" charset="0"/>
              </a:rPr>
              <a:t>Adapt and apply this knowledge and experience of the IR community to our malicious behavior extraction problem.</a:t>
            </a:r>
          </a:p>
        </p:txBody>
      </p:sp>
      <p:sp>
        <p:nvSpPr>
          <p:cNvPr id="27651" name="Title 1"/>
          <p:cNvSpPr>
            <a:spLocks noGrp="1"/>
          </p:cNvSpPr>
          <p:nvPr>
            <p:ph type="title"/>
          </p:nvPr>
        </p:nvSpPr>
        <p:spPr/>
        <p:txBody>
          <a:bodyPr/>
          <a:lstStyle/>
          <a:p>
            <a:r>
              <a:rPr lang="en-US" smtClean="0"/>
              <a:t>Our goal is …</a:t>
            </a:r>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13</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Information Retrieval</a:t>
            </a:r>
          </a:p>
        </p:txBody>
      </p:sp>
      <p:sp>
        <p:nvSpPr>
          <p:cNvPr id="17411" name="Content Placeholder 2"/>
          <p:cNvSpPr>
            <a:spLocks noGrp="1"/>
          </p:cNvSpPr>
          <p:nvPr>
            <p:ph idx="1"/>
          </p:nvPr>
        </p:nvSpPr>
        <p:spPr/>
        <p:txBody>
          <a:bodyPr>
            <a:normAutofit lnSpcReduction="10000"/>
          </a:bodyPr>
          <a:lstStyle/>
          <a:p>
            <a:pPr>
              <a:defRPr/>
            </a:pPr>
            <a:r>
              <a:rPr lang="en-US" smtClean="0"/>
              <a:t>Information retrieval research has focused on the retrieval of text documents and images.</a:t>
            </a:r>
          </a:p>
          <a:p>
            <a:pPr lvl="1">
              <a:defRPr/>
            </a:pPr>
            <a:r>
              <a:rPr lang="en-US" smtClean="0"/>
              <a:t>based on extracting from each document a </a:t>
            </a:r>
            <a:r>
              <a:rPr lang="en-US" u="sng" smtClean="0"/>
              <a:t>set of terms</a:t>
            </a:r>
            <a:r>
              <a:rPr lang="en-US" smtClean="0"/>
              <a:t> that allow to distinguish this document from the other documents in the collection.</a:t>
            </a:r>
            <a:endParaRPr lang="en-US" kern="1200" smtClean="0">
              <a:latin typeface="Arial" pitchFamily="34" charset="0"/>
            </a:endParaRPr>
          </a:p>
          <a:p>
            <a:pPr lvl="1">
              <a:defRPr/>
            </a:pPr>
            <a:r>
              <a:rPr lang="en-US" smtClean="0"/>
              <a:t>measure the </a:t>
            </a:r>
            <a:r>
              <a:rPr lang="en-US" u="sng" smtClean="0"/>
              <a:t>relevance of a term</a:t>
            </a:r>
            <a:r>
              <a:rPr lang="en-US" smtClean="0"/>
              <a:t> in a document by </a:t>
            </a:r>
            <a:r>
              <a:rPr lang="en-US" smtClean="0">
                <a:solidFill>
                  <a:srgbClr val="FF0000"/>
                </a:solidFill>
              </a:rPr>
              <a:t>a term weight scheme</a:t>
            </a:r>
            <a:r>
              <a:rPr lang="en-US" smtClean="0"/>
              <a:t>.</a:t>
            </a:r>
            <a:br>
              <a:rPr lang="en-US" smtClean="0"/>
            </a:br>
            <a:r>
              <a:rPr lang="en-US" smtClean="0"/>
              <a:t/>
            </a:r>
            <a:br>
              <a:rPr lang="en-US" smtClean="0"/>
            </a:br>
            <a:r>
              <a:rPr lang="en-US" smtClean="0"/>
              <a:t/>
            </a:r>
            <a:br>
              <a:rPr lang="en-US" smtClean="0"/>
            </a:br>
            <a:endParaRPr lang="en-US" smtClean="0"/>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14</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Term weight scheme in IR</a:t>
            </a:r>
          </a:p>
        </p:txBody>
      </p:sp>
      <p:sp>
        <p:nvSpPr>
          <p:cNvPr id="12291" name="Content Placeholder 2"/>
          <p:cNvSpPr>
            <a:spLocks noGrp="1"/>
          </p:cNvSpPr>
          <p:nvPr>
            <p:ph idx="1"/>
          </p:nvPr>
        </p:nvSpPr>
        <p:spPr/>
        <p:txBody>
          <a:bodyPr>
            <a:normAutofit fontScale="92500" lnSpcReduction="10000"/>
          </a:bodyPr>
          <a:lstStyle/>
          <a:p>
            <a:r>
              <a:rPr lang="en-US" smtClean="0"/>
              <a:t>The term weight represents the relevance of a term in a document.</a:t>
            </a:r>
          </a:p>
          <a:p>
            <a:pPr lvl="1"/>
            <a:r>
              <a:rPr lang="en-US" smtClean="0"/>
              <a:t>The higher the term weight is, the more relevant the term is in the document.</a:t>
            </a:r>
          </a:p>
          <a:p>
            <a:endParaRPr lang="en-US" smtClean="0"/>
          </a:p>
          <a:p>
            <a:r>
              <a:rPr lang="en-US" smtClean="0"/>
              <a:t>A large number of weighting functions have been investigated.</a:t>
            </a:r>
          </a:p>
          <a:p>
            <a:pPr lvl="1"/>
            <a:r>
              <a:rPr lang="en-US" smtClean="0"/>
              <a:t>The TFIDF scheme is the most popular term weighting in the IR community.</a:t>
            </a:r>
            <a:br>
              <a:rPr lang="en-US" smtClean="0"/>
            </a:br>
            <a:endParaRPr lang="en-US" smtClean="0"/>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15</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1" dur="500"/>
                                        <p:tgtEl>
                                          <p:spTgt spid="1229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6" dur="500"/>
                                        <p:tgtEl>
                                          <p:spTgt spid="12291">
                                            <p:txEl>
                                              <p:pRg st="3" end="3"/>
                                            </p:txEl>
                                          </p:spTgt>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0"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Basic TFIDF scheme</a:t>
            </a:r>
          </a:p>
        </p:txBody>
      </p:sp>
      <p:sp>
        <p:nvSpPr>
          <p:cNvPr id="12291" name="Content Placeholder 2"/>
          <p:cNvSpPr>
            <a:spLocks noGrp="1"/>
          </p:cNvSpPr>
          <p:nvPr>
            <p:ph idx="1"/>
          </p:nvPr>
        </p:nvSpPr>
        <p:spPr/>
        <p:txBody>
          <a:bodyPr/>
          <a:lstStyle/>
          <a:p>
            <a:pPr algn="just"/>
            <a:r>
              <a:rPr lang="en-US" smtClean="0"/>
              <a:t>The TFIDF term weight is measured from the occurrences of terms in a document and their appearances in other documents.</a:t>
            </a:r>
          </a:p>
          <a:p>
            <a:pPr lvl="1">
              <a:buFont typeface="Wingdings" pitchFamily="2" charset="2"/>
              <a:buNone/>
            </a:pPr>
            <a:r>
              <a:rPr lang="en-US" smtClean="0"/>
              <a:t/>
            </a:r>
            <a:br>
              <a:rPr lang="en-US" smtClean="0"/>
            </a:br>
            <a:endParaRPr lang="en-US" smtClean="0"/>
          </a:p>
          <a:p>
            <a:pPr lvl="1" algn="just"/>
            <a:endParaRPr lang="en-US" smtClean="0"/>
          </a:p>
        </p:txBody>
      </p:sp>
      <p:sp>
        <p:nvSpPr>
          <p:cNvPr id="7" name="Rectangle 6"/>
          <p:cNvSpPr>
            <a:spLocks noChangeArrowheads="1"/>
          </p:cNvSpPr>
          <p:nvPr/>
        </p:nvSpPr>
        <p:spPr bwMode="auto">
          <a:xfrm>
            <a:off x="838200" y="3124200"/>
            <a:ext cx="7620000" cy="2139047"/>
          </a:xfrm>
          <a:prstGeom prst="rect">
            <a:avLst/>
          </a:prstGeom>
          <a:noFill/>
          <a:ln w="9525">
            <a:noFill/>
            <a:miter lim="800000"/>
            <a:headEnd/>
            <a:tailEnd/>
          </a:ln>
        </p:spPr>
        <p:txBody>
          <a:bodyPr>
            <a:spAutoFit/>
          </a:bodyPr>
          <a:lstStyle/>
          <a:p>
            <a:pPr lvl="1" algn="ctr">
              <a:buFont typeface="Wingdings" pitchFamily="2" charset="2"/>
              <a:buNone/>
            </a:pPr>
            <a:r>
              <a:rPr lang="en-US" sz="2800" i="1">
                <a:solidFill>
                  <a:srgbClr val="FF0000"/>
                </a:solidFill>
                <a:latin typeface="Comic Sans MS" pitchFamily="66" charset="0"/>
              </a:rPr>
              <a:t>w</a:t>
            </a:r>
            <a:r>
              <a:rPr lang="en-US" sz="2800" b="1" i="1" baseline="-25000">
                <a:solidFill>
                  <a:srgbClr val="FF0000"/>
                </a:solidFill>
                <a:cs typeface="Arial" charset="0"/>
              </a:rPr>
              <a:t> </a:t>
            </a:r>
            <a:r>
              <a:rPr lang="en-US" sz="2800" i="1">
                <a:solidFill>
                  <a:srgbClr val="FF0000"/>
                </a:solidFill>
                <a:latin typeface="Comic Sans MS" pitchFamily="66" charset="0"/>
              </a:rPr>
              <a:t>(i,j) =  </a:t>
            </a:r>
            <a:r>
              <a:rPr lang="en-US" sz="2800">
                <a:solidFill>
                  <a:srgbClr val="FF0000"/>
                </a:solidFill>
              </a:rPr>
              <a:t>tf</a:t>
            </a:r>
            <a:r>
              <a:rPr lang="en-US" sz="2800" i="1">
                <a:solidFill>
                  <a:srgbClr val="FF0000"/>
                </a:solidFill>
                <a:latin typeface="Comic Sans MS" pitchFamily="66" charset="0"/>
              </a:rPr>
              <a:t>(i,j) </a:t>
            </a:r>
            <a:r>
              <a:rPr lang="en-US" sz="2800">
                <a:solidFill>
                  <a:srgbClr val="FF0000"/>
                </a:solidFill>
              </a:rPr>
              <a:t>x idf</a:t>
            </a:r>
            <a:r>
              <a:rPr lang="en-US" sz="2800" i="1">
                <a:solidFill>
                  <a:srgbClr val="FF0000"/>
                </a:solidFill>
                <a:latin typeface="Comic Sans MS" pitchFamily="66" charset="0"/>
              </a:rPr>
              <a:t>(i</a:t>
            </a:r>
            <a:r>
              <a:rPr lang="en-US" sz="2800" i="1" smtClean="0">
                <a:solidFill>
                  <a:srgbClr val="FF0000"/>
                </a:solidFill>
                <a:latin typeface="Comic Sans MS" pitchFamily="66" charset="0"/>
              </a:rPr>
              <a:t>)</a:t>
            </a:r>
            <a:endParaRPr lang="en-US" sz="2000" smtClean="0">
              <a:solidFill>
                <a:srgbClr val="000080"/>
              </a:solidFill>
            </a:endParaRPr>
          </a:p>
          <a:p>
            <a:pPr lvl="1">
              <a:buFontTx/>
              <a:buChar char="−"/>
            </a:pPr>
            <a:r>
              <a:rPr lang="en-US" sz="2000" smtClean="0">
                <a:solidFill>
                  <a:srgbClr val="000080"/>
                </a:solidFill>
              </a:rPr>
              <a:t> </a:t>
            </a:r>
            <a:r>
              <a:rPr lang="en-US" sz="2000" i="1">
                <a:solidFill>
                  <a:srgbClr val="FF0000"/>
                </a:solidFill>
                <a:latin typeface="Comic Sans MS" pitchFamily="66" charset="0"/>
              </a:rPr>
              <a:t>w</a:t>
            </a:r>
            <a:r>
              <a:rPr lang="en-US" sz="2000" b="1" i="1" baseline="-25000">
                <a:solidFill>
                  <a:srgbClr val="FF0000"/>
                </a:solidFill>
                <a:cs typeface="Arial" charset="0"/>
              </a:rPr>
              <a:t> </a:t>
            </a:r>
            <a:r>
              <a:rPr lang="en-US" sz="2000" i="1">
                <a:solidFill>
                  <a:srgbClr val="FF0000"/>
                </a:solidFill>
                <a:latin typeface="Comic Sans MS" pitchFamily="66" charset="0"/>
              </a:rPr>
              <a:t>(i,j) </a:t>
            </a:r>
            <a:r>
              <a:rPr lang="en-US" sz="2000">
                <a:solidFill>
                  <a:srgbClr val="000080"/>
                </a:solidFill>
              </a:rPr>
              <a:t>: the weight of term </a:t>
            </a:r>
            <a:r>
              <a:rPr lang="en-US" sz="2000">
                <a:solidFill>
                  <a:srgbClr val="000080"/>
                </a:solidFill>
                <a:latin typeface="Comic Sans MS" pitchFamily="66" charset="0"/>
              </a:rPr>
              <a:t>i </a:t>
            </a:r>
            <a:r>
              <a:rPr lang="en-US" sz="2000">
                <a:solidFill>
                  <a:srgbClr val="000080"/>
                </a:solidFill>
              </a:rPr>
              <a:t>in document </a:t>
            </a:r>
            <a:r>
              <a:rPr lang="en-US" sz="2000">
                <a:solidFill>
                  <a:srgbClr val="000080"/>
                </a:solidFill>
                <a:latin typeface="Comic Sans MS" pitchFamily="66" charset="0"/>
              </a:rPr>
              <a:t>j</a:t>
            </a:r>
            <a:r>
              <a:rPr lang="en-US" sz="2000">
                <a:solidFill>
                  <a:srgbClr val="000080"/>
                </a:solidFill>
              </a:rPr>
              <a:t>.</a:t>
            </a:r>
          </a:p>
          <a:p>
            <a:pPr lvl="1">
              <a:buFontTx/>
              <a:buChar char="−"/>
            </a:pPr>
            <a:endParaRPr lang="en-US" sz="1000" smtClean="0">
              <a:solidFill>
                <a:srgbClr val="000080"/>
              </a:solidFill>
            </a:endParaRPr>
          </a:p>
          <a:p>
            <a:pPr lvl="1">
              <a:buFontTx/>
              <a:buChar char="−"/>
            </a:pPr>
            <a:r>
              <a:rPr lang="en-US" sz="2000" smtClean="0">
                <a:solidFill>
                  <a:srgbClr val="000080"/>
                </a:solidFill>
              </a:rPr>
              <a:t> </a:t>
            </a:r>
            <a:r>
              <a:rPr lang="en-US">
                <a:solidFill>
                  <a:srgbClr val="FF0000"/>
                </a:solidFill>
              </a:rPr>
              <a:t>tf</a:t>
            </a:r>
            <a:r>
              <a:rPr lang="en-US" i="1">
                <a:solidFill>
                  <a:srgbClr val="FF0000"/>
                </a:solidFill>
                <a:latin typeface="Comic Sans MS" pitchFamily="66" charset="0"/>
              </a:rPr>
              <a:t>(i,j) </a:t>
            </a:r>
            <a:r>
              <a:rPr lang="en-US" sz="2000">
                <a:solidFill>
                  <a:srgbClr val="000080"/>
                </a:solidFill>
              </a:rPr>
              <a:t>: the frequency of term </a:t>
            </a:r>
            <a:r>
              <a:rPr lang="en-US" sz="2000">
                <a:solidFill>
                  <a:srgbClr val="000080"/>
                </a:solidFill>
                <a:latin typeface="Comic Sans MS" pitchFamily="66" charset="0"/>
              </a:rPr>
              <a:t>i </a:t>
            </a:r>
            <a:r>
              <a:rPr lang="en-US" sz="2000">
                <a:solidFill>
                  <a:srgbClr val="000080"/>
                </a:solidFill>
              </a:rPr>
              <a:t>in document </a:t>
            </a:r>
            <a:r>
              <a:rPr lang="en-US" sz="2000">
                <a:solidFill>
                  <a:srgbClr val="000080"/>
                </a:solidFill>
                <a:latin typeface="Comic Sans MS" pitchFamily="66" charset="0"/>
              </a:rPr>
              <a:t>j</a:t>
            </a:r>
            <a:r>
              <a:rPr lang="en-US" sz="2000">
                <a:solidFill>
                  <a:srgbClr val="000080"/>
                </a:solidFill>
              </a:rPr>
              <a:t>.</a:t>
            </a:r>
          </a:p>
          <a:p>
            <a:pPr lvl="1">
              <a:buFontTx/>
              <a:buChar char="−"/>
            </a:pPr>
            <a:endParaRPr lang="en-US" sz="700" smtClean="0">
              <a:solidFill>
                <a:srgbClr val="000080"/>
              </a:solidFill>
            </a:endParaRPr>
          </a:p>
          <a:p>
            <a:pPr lvl="1">
              <a:buFontTx/>
              <a:buChar char="−"/>
            </a:pPr>
            <a:r>
              <a:rPr lang="en-US" sz="2000" smtClean="0">
                <a:solidFill>
                  <a:srgbClr val="000080"/>
                </a:solidFill>
              </a:rPr>
              <a:t> </a:t>
            </a:r>
            <a:r>
              <a:rPr lang="en-US">
                <a:solidFill>
                  <a:srgbClr val="FF0000"/>
                </a:solidFill>
              </a:rPr>
              <a:t>idf</a:t>
            </a:r>
            <a:r>
              <a:rPr lang="en-US" i="1">
                <a:solidFill>
                  <a:srgbClr val="FF0000"/>
                </a:solidFill>
                <a:latin typeface="Comic Sans MS" pitchFamily="66" charset="0"/>
              </a:rPr>
              <a:t>(i) </a:t>
            </a:r>
            <a:r>
              <a:rPr lang="en-US" sz="2000">
                <a:solidFill>
                  <a:srgbClr val="000080"/>
                </a:solidFill>
              </a:rPr>
              <a:t>: the inverse document frequency of term </a:t>
            </a:r>
            <a:r>
              <a:rPr lang="en-US" sz="2000">
                <a:solidFill>
                  <a:srgbClr val="000080"/>
                </a:solidFill>
                <a:latin typeface="Comic Sans MS" pitchFamily="66" charset="0"/>
              </a:rPr>
              <a:t>i</a:t>
            </a:r>
            <a:r>
              <a:rPr lang="en-US" sz="2000">
                <a:solidFill>
                  <a:srgbClr val="000080"/>
                </a:solidFill>
              </a:rPr>
              <a:t>. </a:t>
            </a:r>
            <a:endParaRPr lang="en-US" sz="2000" smtClean="0">
              <a:solidFill>
                <a:srgbClr val="000080"/>
              </a:solidFill>
            </a:endParaRPr>
          </a:p>
          <a:p>
            <a:pPr lvl="2"/>
            <a:r>
              <a:rPr lang="en-US" sz="2000" smtClean="0">
                <a:solidFill>
                  <a:srgbClr val="000080"/>
                </a:solidFill>
              </a:rPr>
              <a:t>idf</a:t>
            </a:r>
            <a:r>
              <a:rPr lang="en-US" sz="2000" i="1" smtClean="0">
                <a:solidFill>
                  <a:srgbClr val="000080"/>
                </a:solidFill>
                <a:latin typeface="Comic Sans MS" pitchFamily="66" charset="0"/>
              </a:rPr>
              <a:t>(i) = log( </a:t>
            </a:r>
            <a:r>
              <a:rPr lang="en-US" sz="2000" smtClean="0">
                <a:solidFill>
                  <a:srgbClr val="000080"/>
                </a:solidFill>
              </a:rPr>
              <a:t>N/df</a:t>
            </a:r>
            <a:r>
              <a:rPr lang="en-US" sz="2000" i="1" smtClean="0">
                <a:solidFill>
                  <a:srgbClr val="000080"/>
                </a:solidFill>
                <a:latin typeface="Comic Sans MS" pitchFamily="66" charset="0"/>
              </a:rPr>
              <a:t>(i))</a:t>
            </a:r>
            <a:r>
              <a:rPr lang="en-US" sz="2000" i="1">
                <a:solidFill>
                  <a:srgbClr val="000080"/>
                </a:solidFill>
                <a:latin typeface="Comic Sans MS" pitchFamily="66" charset="0"/>
              </a:rPr>
              <a:t> </a:t>
            </a:r>
            <a:r>
              <a:rPr lang="en-US" sz="2000" smtClean="0">
                <a:solidFill>
                  <a:srgbClr val="000080"/>
                </a:solidFill>
              </a:rPr>
              <a:t> </a:t>
            </a:r>
          </a:p>
        </p:txBody>
      </p:sp>
      <p:sp>
        <p:nvSpPr>
          <p:cNvPr id="12" name="TextBox 11"/>
          <p:cNvSpPr txBox="1"/>
          <p:nvPr/>
        </p:nvSpPr>
        <p:spPr>
          <a:xfrm>
            <a:off x="4724400" y="5334000"/>
            <a:ext cx="3200400" cy="1015663"/>
          </a:xfrm>
          <a:prstGeom prst="rect">
            <a:avLst/>
          </a:prstGeom>
          <a:noFill/>
        </p:spPr>
        <p:txBody>
          <a:bodyPr wrap="square" rtlCol="0">
            <a:spAutoFit/>
          </a:bodyPr>
          <a:lstStyle/>
          <a:p>
            <a:pPr marL="0" lvl="2"/>
            <a:r>
              <a:rPr lang="en-US" sz="2000" smtClean="0">
                <a:solidFill>
                  <a:srgbClr val="000080"/>
                </a:solidFill>
              </a:rPr>
              <a:t>df</a:t>
            </a:r>
            <a:r>
              <a:rPr lang="en-US" sz="2000" i="1" smtClean="0">
                <a:solidFill>
                  <a:srgbClr val="000080"/>
                </a:solidFill>
                <a:latin typeface="Comic Sans MS" pitchFamily="66" charset="0"/>
              </a:rPr>
              <a:t>(i)</a:t>
            </a:r>
            <a:r>
              <a:rPr lang="en-US" sz="2000" smtClean="0">
                <a:solidFill>
                  <a:srgbClr val="000080"/>
                </a:solidFill>
              </a:rPr>
              <a:t>  is the number of documents containing term </a:t>
            </a:r>
            <a:r>
              <a:rPr lang="en-US" sz="2000" smtClean="0">
                <a:solidFill>
                  <a:srgbClr val="000080"/>
                </a:solidFill>
                <a:latin typeface="Comic Sans MS" pitchFamily="66" charset="0"/>
              </a:rPr>
              <a:t>i.</a:t>
            </a:r>
            <a:endParaRPr lang="en-US"/>
          </a:p>
        </p:txBody>
      </p:sp>
      <p:sp>
        <p:nvSpPr>
          <p:cNvPr id="13" name="Rectangle 12"/>
          <p:cNvSpPr/>
          <p:nvPr/>
        </p:nvSpPr>
        <p:spPr>
          <a:xfrm>
            <a:off x="1066800" y="5562600"/>
            <a:ext cx="3502882" cy="400110"/>
          </a:xfrm>
          <a:prstGeom prst="rect">
            <a:avLst/>
          </a:prstGeom>
        </p:spPr>
        <p:txBody>
          <a:bodyPr wrap="none">
            <a:spAutoFit/>
          </a:bodyPr>
          <a:lstStyle/>
          <a:p>
            <a:pPr marL="0" lvl="2"/>
            <a:r>
              <a:rPr lang="en-US" sz="2000" smtClean="0">
                <a:solidFill>
                  <a:srgbClr val="000080"/>
                </a:solidFill>
              </a:rPr>
              <a:t>N is the size of the collection.</a:t>
            </a:r>
          </a:p>
        </p:txBody>
      </p:sp>
      <p:cxnSp>
        <p:nvCxnSpPr>
          <p:cNvPr id="15" name="Straight Arrow Connector 14"/>
          <p:cNvCxnSpPr/>
          <p:nvPr/>
        </p:nvCxnSpPr>
        <p:spPr bwMode="auto">
          <a:xfrm flipV="1">
            <a:off x="2743200" y="5181600"/>
            <a:ext cx="457200" cy="381000"/>
          </a:xfrm>
          <a:prstGeom prst="straightConnector1">
            <a:avLst/>
          </a:prstGeom>
          <a:solidFill>
            <a:schemeClr val="accent1"/>
          </a:solidFill>
          <a:ln w="9525" cap="flat" cmpd="sng" algn="ctr">
            <a:solidFill>
              <a:srgbClr val="000080"/>
            </a:solidFill>
            <a:prstDash val="solid"/>
            <a:round/>
            <a:headEnd type="none" w="med" len="med"/>
            <a:tailEnd type="arrow"/>
          </a:ln>
          <a:effectLst/>
        </p:spPr>
      </p:cxnSp>
      <p:cxnSp>
        <p:nvCxnSpPr>
          <p:cNvPr id="17" name="Straight Arrow Connector 16"/>
          <p:cNvCxnSpPr/>
          <p:nvPr/>
        </p:nvCxnSpPr>
        <p:spPr bwMode="auto">
          <a:xfrm rot="10800000">
            <a:off x="3657600" y="5181600"/>
            <a:ext cx="990600" cy="304800"/>
          </a:xfrm>
          <a:prstGeom prst="straightConnector1">
            <a:avLst/>
          </a:prstGeom>
          <a:solidFill>
            <a:schemeClr val="accent1"/>
          </a:solidFill>
          <a:ln w="9525" cap="flat" cmpd="sng" algn="ctr">
            <a:solidFill>
              <a:srgbClr val="000080"/>
            </a:solidFill>
            <a:prstDash val="solid"/>
            <a:round/>
            <a:headEnd type="none" w="med" len="med"/>
            <a:tailEnd type="arrow"/>
          </a:ln>
          <a:effectLst/>
        </p:spPr>
      </p:cxnSp>
      <p:sp>
        <p:nvSpPr>
          <p:cNvPr id="10" name="Slide Number Placeholder 9"/>
          <p:cNvSpPr>
            <a:spLocks noGrp="1"/>
          </p:cNvSpPr>
          <p:nvPr>
            <p:ph type="sldNum" sz="quarter" idx="10"/>
          </p:nvPr>
        </p:nvSpPr>
        <p:spPr/>
        <p:txBody>
          <a:bodyPr/>
          <a:lstStyle/>
          <a:p>
            <a:pPr>
              <a:defRPr/>
            </a:pPr>
            <a:fld id="{DB3A1A19-576F-4A47-99BF-AC65D629DE3D}" type="slidenum">
              <a:rPr lang="en-US" altLang="en-US" smtClean="0"/>
              <a:pPr>
                <a:defRPr/>
              </a:pPr>
              <a:t>16</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horizontal)">
                                      <p:cBhvr>
                                        <p:cTn id="27" dur="500"/>
                                        <p:tgtEl>
                                          <p:spTgt spid="7">
                                            <p:txEl>
                                              <p:pRg st="5" end="5"/>
                                            </p:txEl>
                                          </p:spTgt>
                                        </p:tgtEl>
                                      </p:cBhvr>
                                    </p:animEffect>
                                  </p:childTnLst>
                                </p:cTn>
                              </p:par>
                            </p:childTnLst>
                          </p:cTn>
                        </p:par>
                        <p:par>
                          <p:cTn id="28" fill="hold">
                            <p:stCondLst>
                              <p:cond delay="500"/>
                            </p:stCondLst>
                            <p:childTnLst>
                              <p:par>
                                <p:cTn id="29" presetID="3" presetClass="entr" presetSubtype="10" fill="hold"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blinds(horizontal)">
                                      <p:cBhvr>
                                        <p:cTn id="31" dur="500"/>
                                        <p:tgtEl>
                                          <p:spTgt spid="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linds(horizontal)">
                                      <p:cBhvr>
                                        <p:cTn id="44" dur="500"/>
                                        <p:tgtEl>
                                          <p:spTgt spid="17"/>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Properties of TFIDF scheme</a:t>
            </a:r>
          </a:p>
        </p:txBody>
      </p:sp>
      <p:sp>
        <p:nvSpPr>
          <p:cNvPr id="12291" name="Content Placeholder 2"/>
          <p:cNvSpPr>
            <a:spLocks noGrp="1"/>
          </p:cNvSpPr>
          <p:nvPr>
            <p:ph idx="1"/>
          </p:nvPr>
        </p:nvSpPr>
        <p:spPr/>
        <p:txBody>
          <a:bodyPr/>
          <a:lstStyle/>
          <a:p>
            <a:pPr algn="just"/>
            <a:r>
              <a:rPr lang="en-US" smtClean="0"/>
              <a:t>A term is </a:t>
            </a:r>
            <a:r>
              <a:rPr lang="en-US" u="sng" smtClean="0"/>
              <a:t>relevant to a document</a:t>
            </a:r>
            <a:r>
              <a:rPr lang="en-US" smtClean="0"/>
              <a:t> if it </a:t>
            </a:r>
            <a:r>
              <a:rPr lang="en-US" smtClean="0">
                <a:solidFill>
                  <a:srgbClr val="FF0000"/>
                </a:solidFill>
              </a:rPr>
              <a:t>occurs frequently</a:t>
            </a:r>
            <a:r>
              <a:rPr lang="en-US" smtClean="0"/>
              <a:t> in this document and </a:t>
            </a:r>
            <a:r>
              <a:rPr lang="en-US" smtClean="0">
                <a:solidFill>
                  <a:srgbClr val="FF0000"/>
                </a:solidFill>
              </a:rPr>
              <a:t>rarely appears</a:t>
            </a:r>
            <a:r>
              <a:rPr lang="en-US" smtClean="0"/>
              <a:t> in other documents.</a:t>
            </a:r>
          </a:p>
          <a:p>
            <a:pPr lvl="1" algn="just"/>
            <a:r>
              <a:rPr lang="en-US" smtClean="0"/>
              <a:t>Words are terms in a document.</a:t>
            </a:r>
          </a:p>
          <a:p>
            <a:pPr lvl="1" algn="just"/>
            <a:endParaRPr lang="en-US" sz="500" smtClean="0"/>
          </a:p>
          <a:p>
            <a:pPr lvl="1" algn="just"/>
            <a:r>
              <a:rPr lang="en-US" smtClean="0"/>
              <a:t>Common words like “the”, “a”, “with”, “of”, etc. are terms that can be found in every document are irrelevant.</a:t>
            </a:r>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17</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1" dur="500"/>
                                        <p:tgtEl>
                                          <p:spTgt spid="1229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16"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mtClean="0"/>
              <a:t>Term frequencies are usually bigger for longer documents.</a:t>
            </a:r>
          </a:p>
          <a:p>
            <a:pPr algn="just"/>
            <a:r>
              <a:rPr lang="en-US" smtClean="0"/>
              <a:t>For ranking, a document with a higher </a:t>
            </a:r>
            <a:r>
              <a:rPr lang="en-US" b="1" smtClean="0"/>
              <a:t>tf</a:t>
            </a:r>
            <a:r>
              <a:rPr lang="en-US" smtClean="0"/>
              <a:t> for a relevant term is not placed ahead of other documents which have multiple relevant terms.</a:t>
            </a:r>
          </a:p>
          <a:p>
            <a:pPr>
              <a:buFontTx/>
              <a:buChar char="→"/>
            </a:pPr>
            <a:r>
              <a:rPr lang="en-US" smtClean="0"/>
              <a:t>Adjust the term frequency by a function </a:t>
            </a:r>
            <a:r>
              <a:rPr lang="en-US" i="1" smtClean="0">
                <a:latin typeface="Comic Sans MS" pitchFamily="66" charset="0"/>
              </a:rPr>
              <a:t>F</a:t>
            </a:r>
            <a:endParaRPr lang="en-US" smtClean="0"/>
          </a:p>
        </p:txBody>
      </p:sp>
      <p:sp>
        <p:nvSpPr>
          <p:cNvPr id="6" name="Rounded Rectangle 5"/>
          <p:cNvSpPr/>
          <p:nvPr/>
        </p:nvSpPr>
        <p:spPr bwMode="auto">
          <a:xfrm>
            <a:off x="990600" y="5029200"/>
            <a:ext cx="7162800" cy="1295400"/>
          </a:xfrm>
          <a:prstGeom prst="roundRect">
            <a:avLst/>
          </a:prstGeom>
          <a:solidFill>
            <a:schemeClr val="accent1"/>
          </a:solidFill>
          <a:ln w="9525" cap="flat" cmpd="sng" algn="ctr">
            <a:noFill/>
            <a:prstDash val="solid"/>
            <a:round/>
            <a:headEnd type="none" w="med" len="med"/>
            <a:tailEnd type="none" w="med" len="med"/>
          </a:ln>
          <a:effectLst>
            <a:outerShdw blurRad="50800" dist="38100" dir="18900000" algn="bl" rotWithShape="0">
              <a:prstClr val="black">
                <a:alpha val="40000"/>
              </a:prstClr>
            </a:outerShdw>
          </a:effectLst>
        </p:spPr>
        <p:txBody>
          <a:bodyPr anchor="ctr"/>
          <a:lstStyle/>
          <a:p>
            <a:pPr algn="ctr">
              <a:defRPr/>
            </a:pPr>
            <a:r>
              <a:rPr lang="en-US" i="1">
                <a:solidFill>
                  <a:srgbClr val="FF0000"/>
                </a:solidFill>
                <a:latin typeface="Comic Sans MS" pitchFamily="66" charset="0"/>
              </a:rPr>
              <a:t>F( </a:t>
            </a:r>
            <a:r>
              <a:rPr lang="en-US">
                <a:solidFill>
                  <a:srgbClr val="FF0000"/>
                </a:solidFill>
                <a:latin typeface="Arial" pitchFamily="34" charset="0"/>
              </a:rPr>
              <a:t>tf</a:t>
            </a:r>
            <a:r>
              <a:rPr lang="en-US" i="1">
                <a:solidFill>
                  <a:srgbClr val="FF0000"/>
                </a:solidFill>
                <a:latin typeface="Comic Sans MS" pitchFamily="66" charset="0"/>
              </a:rPr>
              <a:t>)</a:t>
            </a:r>
            <a:r>
              <a:rPr lang="en-US">
                <a:solidFill>
                  <a:srgbClr val="FF0000"/>
                </a:solidFill>
                <a:latin typeface="Arial" pitchFamily="34" charset="0"/>
              </a:rPr>
              <a:t> </a:t>
            </a:r>
            <a:r>
              <a:rPr lang="en-US">
                <a:solidFill>
                  <a:srgbClr val="000080"/>
                </a:solidFill>
                <a:latin typeface="Arial" pitchFamily="34" charset="0"/>
              </a:rPr>
              <a:t>takes into </a:t>
            </a:r>
            <a:r>
              <a:rPr lang="en-US" u="sng">
                <a:solidFill>
                  <a:srgbClr val="000080"/>
                </a:solidFill>
                <a:latin typeface="Arial" pitchFamily="34" charset="0"/>
              </a:rPr>
              <a:t>account the long document normalization</a:t>
            </a:r>
            <a:r>
              <a:rPr lang="en-US">
                <a:solidFill>
                  <a:srgbClr val="000080"/>
                </a:solidFill>
                <a:latin typeface="Arial" pitchFamily="34" charset="0"/>
              </a:rPr>
              <a:t> and ensures </a:t>
            </a:r>
            <a:r>
              <a:rPr lang="en-US" u="sng">
                <a:solidFill>
                  <a:srgbClr val="000080"/>
                </a:solidFill>
                <a:latin typeface="Arial" pitchFamily="34" charset="0"/>
              </a:rPr>
              <a:t>the high rank for relevant documents</a:t>
            </a:r>
            <a:r>
              <a:rPr lang="en-US">
                <a:solidFill>
                  <a:srgbClr val="000080"/>
                </a:solidFill>
                <a:latin typeface="Arial" pitchFamily="34" charset="0"/>
              </a:rPr>
              <a:t>.</a:t>
            </a:r>
          </a:p>
        </p:txBody>
      </p:sp>
      <p:sp>
        <p:nvSpPr>
          <p:cNvPr id="33796" name="Title 1"/>
          <p:cNvSpPr>
            <a:spLocks noGrp="1"/>
          </p:cNvSpPr>
          <p:nvPr>
            <p:ph type="title"/>
          </p:nvPr>
        </p:nvSpPr>
        <p:spPr/>
        <p:txBody>
          <a:bodyPr/>
          <a:lstStyle/>
          <a:p>
            <a:r>
              <a:rPr lang="en-US" smtClean="0"/>
              <a:t>Basic TFIDF Scheme Issues</a:t>
            </a:r>
          </a:p>
        </p:txBody>
      </p:sp>
      <p:sp>
        <p:nvSpPr>
          <p:cNvPr id="7" name="Rectangle 6"/>
          <p:cNvSpPr>
            <a:spLocks noChangeArrowheads="1"/>
          </p:cNvSpPr>
          <p:nvPr/>
        </p:nvSpPr>
        <p:spPr bwMode="auto">
          <a:xfrm>
            <a:off x="1752600" y="4419600"/>
            <a:ext cx="5167313" cy="584200"/>
          </a:xfrm>
          <a:prstGeom prst="rect">
            <a:avLst/>
          </a:prstGeom>
          <a:noFill/>
          <a:ln w="9525">
            <a:noFill/>
            <a:miter lim="800000"/>
            <a:headEnd/>
            <a:tailEnd/>
          </a:ln>
        </p:spPr>
        <p:txBody>
          <a:bodyPr wrap="none">
            <a:spAutoFit/>
          </a:bodyPr>
          <a:lstStyle/>
          <a:p>
            <a:pPr lvl="1" algn="ctr">
              <a:buFont typeface="Wingdings" pitchFamily="2" charset="2"/>
              <a:buNone/>
            </a:pPr>
            <a:r>
              <a:rPr lang="en-US" sz="3200" i="1">
                <a:solidFill>
                  <a:srgbClr val="000080"/>
                </a:solidFill>
                <a:latin typeface="Comic Sans MS" pitchFamily="66" charset="0"/>
              </a:rPr>
              <a:t>w</a:t>
            </a:r>
            <a:r>
              <a:rPr lang="en-US" sz="3200" b="1" i="1" baseline="-25000">
                <a:solidFill>
                  <a:srgbClr val="000080"/>
                </a:solidFill>
                <a:cs typeface="Arial" charset="0"/>
              </a:rPr>
              <a:t> </a:t>
            </a:r>
            <a:r>
              <a:rPr lang="en-US" sz="3200" i="1">
                <a:solidFill>
                  <a:srgbClr val="000080"/>
                </a:solidFill>
                <a:latin typeface="Comic Sans MS" pitchFamily="66" charset="0"/>
              </a:rPr>
              <a:t>(i,j) =  </a:t>
            </a:r>
            <a:r>
              <a:rPr lang="en-US" sz="3200" i="1">
                <a:solidFill>
                  <a:srgbClr val="FF0000"/>
                </a:solidFill>
                <a:latin typeface="Comic Sans MS" pitchFamily="66" charset="0"/>
              </a:rPr>
              <a:t>F( </a:t>
            </a:r>
            <a:r>
              <a:rPr lang="en-US" sz="3200">
                <a:solidFill>
                  <a:srgbClr val="FF0000"/>
                </a:solidFill>
              </a:rPr>
              <a:t>tf</a:t>
            </a:r>
            <a:r>
              <a:rPr lang="en-US" sz="3200" i="1">
                <a:solidFill>
                  <a:srgbClr val="FF0000"/>
                </a:solidFill>
                <a:latin typeface="Comic Sans MS" pitchFamily="66" charset="0"/>
              </a:rPr>
              <a:t>(i,j)) </a:t>
            </a:r>
            <a:r>
              <a:rPr lang="en-US" sz="3200">
                <a:solidFill>
                  <a:srgbClr val="000080"/>
                </a:solidFill>
              </a:rPr>
              <a:t>x idf</a:t>
            </a:r>
            <a:r>
              <a:rPr lang="en-US" sz="3200" i="1">
                <a:solidFill>
                  <a:srgbClr val="000080"/>
                </a:solidFill>
                <a:latin typeface="Comic Sans MS" pitchFamily="66" charset="0"/>
              </a:rPr>
              <a:t>(i)</a:t>
            </a:r>
          </a:p>
        </p:txBody>
      </p:sp>
      <p:sp>
        <p:nvSpPr>
          <p:cNvPr id="8" name="Slide Number Placeholder 7"/>
          <p:cNvSpPr>
            <a:spLocks noGrp="1"/>
          </p:cNvSpPr>
          <p:nvPr>
            <p:ph type="sldNum" sz="quarter" idx="10"/>
          </p:nvPr>
        </p:nvSpPr>
        <p:spPr/>
        <p:txBody>
          <a:bodyPr/>
          <a:lstStyle/>
          <a:p>
            <a:pPr>
              <a:defRPr/>
            </a:pPr>
            <a:fld id="{DB3A1A19-576F-4A47-99BF-AC65D629DE3D}" type="slidenum">
              <a:rPr lang="en-US" altLang="en-US" smtClean="0"/>
              <a:pPr>
                <a:defRPr/>
              </a:pPr>
              <a:t>18</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linds(horizontal)">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Functions of Term frequency</a:t>
            </a:r>
            <a:endParaRPr lang="en-US"/>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76600" y="2057400"/>
            <a:ext cx="1447800" cy="3524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2590800"/>
            <a:ext cx="4819650" cy="100965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05000" y="3657600"/>
            <a:ext cx="5429250" cy="134302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62743" y="5105400"/>
            <a:ext cx="6357257" cy="1219200"/>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5"/>
          <p:cNvSpPr>
            <a:spLocks noChangeArrowheads="1"/>
          </p:cNvSpPr>
          <p:nvPr/>
        </p:nvSpPr>
        <p:spPr bwMode="auto">
          <a:xfrm>
            <a:off x="1905000" y="3200400"/>
            <a:ext cx="5638800" cy="1676400"/>
          </a:xfrm>
          <a:prstGeom prst="roundRect">
            <a:avLst/>
          </a:prstGeom>
          <a:solidFill>
            <a:schemeClr val="accent1"/>
          </a:solidFill>
          <a:ln w="9525" algn="ctr">
            <a:solidFill>
              <a:schemeClr val="tx1"/>
            </a:solidFill>
            <a:round/>
            <a:headEnd/>
            <a:tailEnd/>
          </a:ln>
          <a:effectLst>
            <a:outerShdw blurRad="50800" dist="38100" dir="16200000" rotWithShape="0">
              <a:prstClr val="black">
                <a:alpha val="40000"/>
              </a:prstClr>
            </a:outerShdw>
          </a:effectLst>
        </p:spPr>
        <p:txBody>
          <a:bodyPr anchor="ctr"/>
          <a:lstStyle/>
          <a:p>
            <a:pPr algn="ctr"/>
            <a:r>
              <a:rPr lang="en-US" sz="3200">
                <a:solidFill>
                  <a:srgbClr val="000080"/>
                </a:solidFill>
              </a:rPr>
              <a:t>Depending on the application, one function can be better than the others. </a:t>
            </a:r>
          </a:p>
        </p:txBody>
      </p:sp>
      <p:sp>
        <p:nvSpPr>
          <p:cNvPr id="15" name="Slide Number Placeholder 14"/>
          <p:cNvSpPr>
            <a:spLocks noGrp="1"/>
          </p:cNvSpPr>
          <p:nvPr>
            <p:ph type="sldNum" sz="quarter" idx="10"/>
          </p:nvPr>
        </p:nvSpPr>
        <p:spPr/>
        <p:txBody>
          <a:bodyPr/>
          <a:lstStyle/>
          <a:p>
            <a:pPr>
              <a:defRPr/>
            </a:pPr>
            <a:fld id="{DB3A1A19-576F-4A47-99BF-AC65D629DE3D}" type="slidenum">
              <a:rPr lang="en-US" altLang="en-US" smtClean="0"/>
              <a:pPr>
                <a:defRPr/>
              </a:pPr>
              <a:t>19</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linds(horizontal)">
                                      <p:cBhvr>
                                        <p:cTn id="7" dur="500"/>
                                        <p:tgtEl>
                                          <p:spTgt spid="1025"/>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linds(horizontal)">
                                      <p:cBhvr>
                                        <p:cTn id="10" dur="500"/>
                                        <p:tgtEl>
                                          <p:spTgt spid="1027"/>
                                        </p:tgtEl>
                                      </p:cBhvr>
                                    </p:animEffect>
                                  </p:childTnLst>
                                </p:cTn>
                              </p:par>
                              <p:par>
                                <p:cTn id="11" presetID="3" presetClass="entr" presetSubtype="1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blinds(horizontal)">
                                      <p:cBhvr>
                                        <p:cTn id="13" dur="500"/>
                                        <p:tgtEl>
                                          <p:spTgt spid="1029"/>
                                        </p:tgtEl>
                                      </p:cBhvr>
                                    </p:animEffect>
                                  </p:childTnLst>
                                </p:cTn>
                              </p:par>
                              <p:par>
                                <p:cTn id="14" presetID="3" presetClass="entr" presetSubtype="10" fill="hold"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blinds(horizontal)">
                                      <p:cBhvr>
                                        <p:cTn id="16" dur="500"/>
                                        <p:tgtEl>
                                          <p:spTgt spid="103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Scale>
                                      <p:cBhvr>
                                        <p:cTn id="21"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9"/>
                                        </p:tgtEl>
                                        <p:attrNameLst>
                                          <p:attrName>ppt_x</p:attrName>
                                          <p:attrName>ppt_y</p:attrName>
                                        </p:attrNameLst>
                                      </p:cBhvr>
                                    </p:animMotion>
                                    <p:animEffect transition="in" filter="fade">
                                      <p:cBhvr>
                                        <p:cTn id="2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Motivation</a:t>
            </a:r>
          </a:p>
        </p:txBody>
      </p:sp>
      <p:sp>
        <p:nvSpPr>
          <p:cNvPr id="4099" name="Content Placeholder 2"/>
          <p:cNvSpPr>
            <a:spLocks noGrp="1"/>
          </p:cNvSpPr>
          <p:nvPr>
            <p:ph idx="1"/>
          </p:nvPr>
        </p:nvSpPr>
        <p:spPr/>
        <p:txBody>
          <a:bodyPr/>
          <a:lstStyle/>
          <a:p>
            <a:r>
              <a:rPr lang="en-US" smtClean="0"/>
              <a:t>Symantec reported:</a:t>
            </a:r>
          </a:p>
        </p:txBody>
      </p:sp>
      <p:sp>
        <p:nvSpPr>
          <p:cNvPr id="7" name="TextBox 6"/>
          <p:cNvSpPr txBox="1">
            <a:spLocks noChangeArrowheads="1"/>
          </p:cNvSpPr>
          <p:nvPr/>
        </p:nvSpPr>
        <p:spPr bwMode="auto">
          <a:xfrm>
            <a:off x="762000" y="2667000"/>
            <a:ext cx="7900988" cy="461963"/>
          </a:xfrm>
          <a:prstGeom prst="rect">
            <a:avLst/>
          </a:prstGeom>
          <a:noFill/>
          <a:ln w="9525">
            <a:noFill/>
            <a:miter lim="800000"/>
            <a:headEnd/>
            <a:tailEnd/>
          </a:ln>
        </p:spPr>
        <p:txBody>
          <a:bodyPr anchor="ctr">
            <a:spAutoFit/>
          </a:bodyPr>
          <a:lstStyle/>
          <a:p>
            <a:pPr algn="ctr"/>
            <a:r>
              <a:rPr lang="en-US" b="1">
                <a:solidFill>
                  <a:srgbClr val="FF0000"/>
                </a:solidFill>
              </a:rPr>
              <a:t>317M</a:t>
            </a:r>
            <a:r>
              <a:rPr lang="en-US">
                <a:solidFill>
                  <a:srgbClr val="0070C0"/>
                </a:solidFill>
              </a:rPr>
              <a:t> malwares in 2014 vs. </a:t>
            </a:r>
            <a:r>
              <a:rPr lang="en-US" b="1">
                <a:solidFill>
                  <a:srgbClr val="FF0000"/>
                </a:solidFill>
              </a:rPr>
              <a:t>431M</a:t>
            </a:r>
            <a:r>
              <a:rPr lang="en-US">
                <a:solidFill>
                  <a:srgbClr val="0070C0"/>
                </a:solidFill>
              </a:rPr>
              <a:t> malwares in 2015</a:t>
            </a:r>
          </a:p>
        </p:txBody>
      </p:sp>
      <p:sp>
        <p:nvSpPr>
          <p:cNvPr id="9" name="TextBox 8"/>
          <p:cNvSpPr txBox="1">
            <a:spLocks noChangeArrowheads="1"/>
          </p:cNvSpPr>
          <p:nvPr/>
        </p:nvSpPr>
        <p:spPr bwMode="auto">
          <a:xfrm>
            <a:off x="762000" y="4114800"/>
            <a:ext cx="7947025" cy="523875"/>
          </a:xfrm>
          <a:prstGeom prst="rect">
            <a:avLst/>
          </a:prstGeom>
          <a:noFill/>
          <a:ln w="9525">
            <a:noFill/>
            <a:miter lim="800000"/>
            <a:headEnd/>
            <a:tailEnd/>
          </a:ln>
        </p:spPr>
        <p:txBody>
          <a:bodyPr wrap="none" anchor="ctr">
            <a:spAutoFit/>
          </a:bodyPr>
          <a:lstStyle/>
          <a:p>
            <a:pPr algn="ctr"/>
            <a:r>
              <a:rPr lang="en-US" sz="2800">
                <a:solidFill>
                  <a:srgbClr val="0070C0"/>
                </a:solidFill>
              </a:rPr>
              <a:t>More than </a:t>
            </a:r>
            <a:r>
              <a:rPr lang="en-US" sz="2800" b="1">
                <a:solidFill>
                  <a:srgbClr val="FF0000"/>
                </a:solidFill>
              </a:rPr>
              <a:t>1M</a:t>
            </a:r>
            <a:r>
              <a:rPr lang="en-US" sz="2800">
                <a:solidFill>
                  <a:srgbClr val="0070C0"/>
                </a:solidFill>
              </a:rPr>
              <a:t> new malwares released </a:t>
            </a:r>
            <a:r>
              <a:rPr lang="en-US" sz="2800" b="1">
                <a:solidFill>
                  <a:srgbClr val="FF0000"/>
                </a:solidFill>
              </a:rPr>
              <a:t>everyday</a:t>
            </a:r>
          </a:p>
        </p:txBody>
      </p:sp>
      <p:sp>
        <p:nvSpPr>
          <p:cNvPr id="8" name="TextBox 7"/>
          <p:cNvSpPr txBox="1">
            <a:spLocks noChangeArrowheads="1"/>
          </p:cNvSpPr>
          <p:nvPr/>
        </p:nvSpPr>
        <p:spPr bwMode="auto">
          <a:xfrm>
            <a:off x="2209800" y="3352800"/>
            <a:ext cx="4943475" cy="523875"/>
          </a:xfrm>
          <a:prstGeom prst="rect">
            <a:avLst/>
          </a:prstGeom>
          <a:noFill/>
          <a:ln w="9525">
            <a:noFill/>
            <a:miter lim="800000"/>
            <a:headEnd/>
            <a:tailEnd/>
          </a:ln>
        </p:spPr>
        <p:txBody>
          <a:bodyPr wrap="none" anchor="ctr">
            <a:spAutoFit/>
          </a:bodyPr>
          <a:lstStyle/>
          <a:p>
            <a:pPr algn="ctr"/>
            <a:r>
              <a:rPr lang="en-US" sz="2800">
                <a:solidFill>
                  <a:srgbClr val="0070C0"/>
                </a:solidFill>
              </a:rPr>
              <a:t>Increased by </a:t>
            </a:r>
            <a:r>
              <a:rPr lang="en-US" sz="2800" b="1">
                <a:solidFill>
                  <a:srgbClr val="FF0000"/>
                </a:solidFill>
              </a:rPr>
              <a:t>36%</a:t>
            </a:r>
            <a:r>
              <a:rPr lang="en-US" sz="2800">
                <a:solidFill>
                  <a:srgbClr val="0070C0"/>
                </a:solidFill>
              </a:rPr>
              <a:t> in one year</a:t>
            </a:r>
          </a:p>
        </p:txBody>
      </p:sp>
      <p:sp>
        <p:nvSpPr>
          <p:cNvPr id="10" name="Explosion 1 9"/>
          <p:cNvSpPr>
            <a:spLocks noChangeArrowheads="1"/>
          </p:cNvSpPr>
          <p:nvPr/>
        </p:nvSpPr>
        <p:spPr bwMode="auto">
          <a:xfrm>
            <a:off x="914400" y="4495800"/>
            <a:ext cx="7620000" cy="2209800"/>
          </a:xfrm>
          <a:prstGeom prst="irregularSeal1">
            <a:avLst/>
          </a:prstGeom>
          <a:solidFill>
            <a:schemeClr val="accent1"/>
          </a:solidFill>
          <a:ln w="9525" algn="ctr">
            <a:solidFill>
              <a:schemeClr val="tx1"/>
            </a:solidFill>
            <a:round/>
            <a:headEnd/>
            <a:tailEnd/>
          </a:ln>
        </p:spPr>
        <p:txBody>
          <a:bodyPr anchor="ctr"/>
          <a:lstStyle/>
          <a:p>
            <a:pPr algn="ctr"/>
            <a:endParaRPr lang="en-US" sz="3200">
              <a:solidFill>
                <a:srgbClr val="FF0000"/>
              </a:solidFill>
            </a:endParaRPr>
          </a:p>
        </p:txBody>
      </p:sp>
      <p:sp>
        <p:nvSpPr>
          <p:cNvPr id="11" name="Rectangle 10"/>
          <p:cNvSpPr/>
          <p:nvPr/>
        </p:nvSpPr>
        <p:spPr>
          <a:xfrm>
            <a:off x="2362200" y="5105400"/>
            <a:ext cx="4953000" cy="954107"/>
          </a:xfrm>
          <a:prstGeom prst="rect">
            <a:avLst/>
          </a:prstGeom>
        </p:spPr>
        <p:txBody>
          <a:bodyPr wrap="square">
            <a:spAutoFit/>
          </a:bodyPr>
          <a:lstStyle/>
          <a:p>
            <a:pPr algn="ctr"/>
            <a:r>
              <a:rPr lang="en-US" sz="2800" b="1" smtClean="0">
                <a:solidFill>
                  <a:srgbClr val="FF0000"/>
                </a:solidFill>
              </a:rPr>
              <a:t>Malware detection </a:t>
            </a:r>
            <a:r>
              <a:rPr lang="en-US" sz="2800" smtClean="0">
                <a:solidFill>
                  <a:srgbClr val="FF0000"/>
                </a:solidFill>
              </a:rPr>
              <a:t>is </a:t>
            </a:r>
          </a:p>
          <a:p>
            <a:pPr algn="ctr"/>
            <a:r>
              <a:rPr lang="en-US" sz="2800" smtClean="0">
                <a:solidFill>
                  <a:srgbClr val="FF0000"/>
                </a:solidFill>
              </a:rPr>
              <a:t>a big challenge.</a:t>
            </a:r>
            <a:endParaRPr lang="en-US" sz="2800">
              <a:solidFill>
                <a:srgbClr val="FF0000"/>
              </a:solidFill>
            </a:endParaRPr>
          </a:p>
        </p:txBody>
      </p:sp>
      <p:sp>
        <p:nvSpPr>
          <p:cNvPr id="12" name="Slide Number Placeholder 11"/>
          <p:cNvSpPr>
            <a:spLocks noGrp="1"/>
          </p:cNvSpPr>
          <p:nvPr>
            <p:ph type="sldNum" sz="quarter" idx="10"/>
          </p:nvPr>
        </p:nvSpPr>
        <p:spPr/>
        <p:txBody>
          <a:bodyPr/>
          <a:lstStyle/>
          <a:p>
            <a:pPr>
              <a:defRPr/>
            </a:pPr>
            <a:fld id="{DB3A1A19-576F-4A47-99BF-AC65D629DE3D}" type="slidenum">
              <a:rPr lang="en-US" altLang="en-US" smtClean="0"/>
              <a:pPr>
                <a:defRPr/>
              </a:pPr>
              <a:t>2</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Scale>
                                      <p:cBhvr>
                                        <p:cTn id="23"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0"/>
                                        </p:tgtEl>
                                        <p:attrNameLst>
                                          <p:attrName>ppt_x</p:attrName>
                                          <p:attrName>ppt_y</p:attrName>
                                        </p:attrNameLst>
                                      </p:cBhvr>
                                    </p:animMotion>
                                    <p:animEffect transition="in" filter="fade">
                                      <p:cBhvr>
                                        <p:cTn id="25" dur="1000"/>
                                        <p:tgtEl>
                                          <p:spTgt spid="10"/>
                                        </p:tgtEl>
                                      </p:cBhvr>
                                    </p:animEffect>
                                  </p:childTnLst>
                                </p:cTn>
                              </p:par>
                              <p:par>
                                <p:cTn id="26" presetID="52"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Scale>
                                      <p:cBhvr>
                                        <p:cTn id="28"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1"/>
                                        </p:tgtEl>
                                        <p:attrNameLst>
                                          <p:attrName>ppt_x</p:attrName>
                                          <p:attrName>ppt_y</p:attrName>
                                        </p:attrNameLst>
                                      </p:cBhvr>
                                    </p:animMotion>
                                    <p:animEffect transition="in" filter="fade">
                                      <p:cBhvr>
                                        <p:cTn id="3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8" grpId="0"/>
      <p:bldP spid="10" grpId="0" animBg="1"/>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endParaRPr lang="en-US" smtClean="0"/>
          </a:p>
        </p:txBody>
      </p:sp>
      <p:sp>
        <p:nvSpPr>
          <p:cNvPr id="40963" name="Title 1"/>
          <p:cNvSpPr>
            <a:spLocks noGrp="1"/>
          </p:cNvSpPr>
          <p:nvPr>
            <p:ph type="title"/>
          </p:nvPr>
        </p:nvSpPr>
        <p:spPr/>
        <p:txBody>
          <a:bodyPr/>
          <a:lstStyle/>
          <a:p>
            <a:r>
              <a:rPr lang="en-US" smtClean="0"/>
              <a:t>How to apply to our graphs ?</a:t>
            </a:r>
          </a:p>
        </p:txBody>
      </p:sp>
      <p:sp>
        <p:nvSpPr>
          <p:cNvPr id="5" name="Flowchart: Multidocument 4"/>
          <p:cNvSpPr>
            <a:spLocks noChangeArrowheads="1"/>
          </p:cNvSpPr>
          <p:nvPr/>
        </p:nvSpPr>
        <p:spPr bwMode="auto">
          <a:xfrm>
            <a:off x="914400" y="2133600"/>
            <a:ext cx="2362200" cy="1219200"/>
          </a:xfrm>
          <a:prstGeom prst="flowChartMultidocument">
            <a:avLst/>
          </a:prstGeom>
          <a:solidFill>
            <a:schemeClr val="accent1"/>
          </a:solidFill>
          <a:ln w="9525" algn="ctr">
            <a:solidFill>
              <a:schemeClr val="tx1"/>
            </a:solidFill>
            <a:round/>
            <a:headEnd/>
            <a:tailEnd/>
          </a:ln>
        </p:spPr>
        <p:txBody>
          <a:bodyPr anchor="ctr"/>
          <a:lstStyle/>
          <a:p>
            <a:pPr algn="ctr"/>
            <a:r>
              <a:rPr lang="en-US" b="1">
                <a:solidFill>
                  <a:srgbClr val="000080"/>
                </a:solidFill>
              </a:rPr>
              <a:t>Documents</a:t>
            </a:r>
          </a:p>
        </p:txBody>
      </p:sp>
      <p:sp>
        <p:nvSpPr>
          <p:cNvPr id="6" name="TextBox 5"/>
          <p:cNvSpPr txBox="1">
            <a:spLocks noChangeArrowheads="1"/>
          </p:cNvSpPr>
          <p:nvPr/>
        </p:nvSpPr>
        <p:spPr bwMode="auto">
          <a:xfrm>
            <a:off x="914400" y="4033838"/>
            <a:ext cx="2460625" cy="461962"/>
          </a:xfrm>
          <a:prstGeom prst="rect">
            <a:avLst/>
          </a:prstGeom>
          <a:noFill/>
          <a:ln w="9525">
            <a:noFill/>
            <a:miter lim="800000"/>
            <a:headEnd/>
            <a:tailEnd/>
          </a:ln>
        </p:spPr>
        <p:txBody>
          <a:bodyPr wrap="none">
            <a:spAutoFit/>
          </a:bodyPr>
          <a:lstStyle/>
          <a:p>
            <a:pPr algn="ctr"/>
            <a:r>
              <a:rPr lang="en-US">
                <a:solidFill>
                  <a:srgbClr val="FF0000"/>
                </a:solidFill>
              </a:rPr>
              <a:t>Terms are words</a:t>
            </a:r>
          </a:p>
        </p:txBody>
      </p:sp>
      <p:sp>
        <p:nvSpPr>
          <p:cNvPr id="7" name="Down Arrow 6"/>
          <p:cNvSpPr>
            <a:spLocks noChangeArrowheads="1"/>
          </p:cNvSpPr>
          <p:nvPr/>
        </p:nvSpPr>
        <p:spPr bwMode="auto">
          <a:xfrm>
            <a:off x="1752600" y="3505200"/>
            <a:ext cx="533400" cy="5334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grpSp>
        <p:nvGrpSpPr>
          <p:cNvPr id="2" name="Group 39"/>
          <p:cNvGrpSpPr>
            <a:grpSpLocks/>
          </p:cNvGrpSpPr>
          <p:nvPr/>
        </p:nvGrpSpPr>
        <p:grpSpPr bwMode="auto">
          <a:xfrm>
            <a:off x="5486400" y="2133600"/>
            <a:ext cx="2286000" cy="1371600"/>
            <a:chOff x="5486400" y="2133600"/>
            <a:chExt cx="2286000" cy="1371600"/>
          </a:xfrm>
        </p:grpSpPr>
        <p:sp>
          <p:nvSpPr>
            <p:cNvPr id="40975" name="Flowchart: Document 17"/>
            <p:cNvSpPr>
              <a:spLocks noChangeArrowheads="1"/>
            </p:cNvSpPr>
            <p:nvPr/>
          </p:nvSpPr>
          <p:spPr bwMode="auto">
            <a:xfrm>
              <a:off x="5486400" y="2133600"/>
              <a:ext cx="2286000" cy="1371600"/>
            </a:xfrm>
            <a:prstGeom prst="flowChartDocumen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40976" name="Oval 7"/>
            <p:cNvSpPr>
              <a:spLocks noChangeArrowheads="1"/>
            </p:cNvSpPr>
            <p:nvPr/>
          </p:nvSpPr>
          <p:spPr bwMode="auto">
            <a:xfrm>
              <a:off x="5715000" y="2514600"/>
              <a:ext cx="381000" cy="381000"/>
            </a:xfrm>
            <a:prstGeom prst="ellipse">
              <a:avLst/>
            </a:prstGeom>
            <a:solidFill>
              <a:schemeClr val="accent1"/>
            </a:solidFill>
            <a:ln w="9525" algn="ctr">
              <a:solidFill>
                <a:schemeClr val="tx1"/>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40977" name="Oval 9"/>
            <p:cNvSpPr>
              <a:spLocks noChangeArrowheads="1"/>
            </p:cNvSpPr>
            <p:nvPr/>
          </p:nvSpPr>
          <p:spPr bwMode="auto">
            <a:xfrm>
              <a:off x="6705600" y="2514600"/>
              <a:ext cx="381000" cy="381000"/>
            </a:xfrm>
            <a:prstGeom prst="ellipse">
              <a:avLst/>
            </a:prstGeom>
            <a:solidFill>
              <a:schemeClr val="accent1"/>
            </a:solidFill>
            <a:ln w="9525" algn="ctr">
              <a:solidFill>
                <a:schemeClr val="tx1"/>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40978" name="Oval 10"/>
            <p:cNvSpPr>
              <a:spLocks noChangeArrowheads="1"/>
            </p:cNvSpPr>
            <p:nvPr/>
          </p:nvSpPr>
          <p:spPr bwMode="auto">
            <a:xfrm>
              <a:off x="6172200" y="2895600"/>
              <a:ext cx="381000" cy="381000"/>
            </a:xfrm>
            <a:prstGeom prst="ellipse">
              <a:avLst/>
            </a:prstGeom>
            <a:solidFill>
              <a:schemeClr val="accent1"/>
            </a:solidFill>
            <a:ln w="9525" algn="ctr">
              <a:solidFill>
                <a:schemeClr val="tx1"/>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40979" name="Straight Arrow Connector 12"/>
            <p:cNvCxnSpPr>
              <a:cxnSpLocks noChangeShapeType="1"/>
              <a:stCxn id="40976" idx="5"/>
              <a:endCxn id="40978" idx="1"/>
            </p:cNvCxnSpPr>
            <p:nvPr/>
          </p:nvCxnSpPr>
          <p:spPr bwMode="auto">
            <a:xfrm rot="16200000" flipH="1">
              <a:off x="6078304" y="2801704"/>
              <a:ext cx="111592" cy="187792"/>
            </a:xfrm>
            <a:prstGeom prst="straightConnector1">
              <a:avLst/>
            </a:prstGeom>
            <a:noFill/>
            <a:ln w="9525" algn="ctr">
              <a:solidFill>
                <a:schemeClr val="tx1"/>
              </a:solidFill>
              <a:round/>
              <a:headEnd/>
              <a:tailEnd type="arrow" w="med" len="med"/>
            </a:ln>
          </p:spPr>
        </p:cxnSp>
        <p:cxnSp>
          <p:nvCxnSpPr>
            <p:cNvPr id="40980" name="Straight Arrow Connector 16"/>
            <p:cNvCxnSpPr>
              <a:cxnSpLocks noChangeShapeType="1"/>
              <a:stCxn id="40977" idx="3"/>
              <a:endCxn id="40978" idx="7"/>
            </p:cNvCxnSpPr>
            <p:nvPr/>
          </p:nvCxnSpPr>
          <p:spPr bwMode="auto">
            <a:xfrm rot="5400000">
              <a:off x="6573604" y="2763604"/>
              <a:ext cx="111592" cy="263992"/>
            </a:xfrm>
            <a:prstGeom prst="straightConnector1">
              <a:avLst/>
            </a:prstGeom>
            <a:noFill/>
            <a:ln w="9525" algn="ctr">
              <a:solidFill>
                <a:schemeClr val="tx1"/>
              </a:solidFill>
              <a:round/>
              <a:headEnd/>
              <a:tailEnd type="arrow" w="med" len="med"/>
            </a:ln>
          </p:spPr>
        </p:cxnSp>
      </p:grpSp>
      <p:sp>
        <p:nvSpPr>
          <p:cNvPr id="34" name="Down Arrow 33"/>
          <p:cNvSpPr>
            <a:spLocks noChangeArrowheads="1"/>
          </p:cNvSpPr>
          <p:nvPr/>
        </p:nvSpPr>
        <p:spPr bwMode="auto">
          <a:xfrm>
            <a:off x="6400800" y="3505200"/>
            <a:ext cx="5334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35" name="TextBox 34"/>
          <p:cNvSpPr txBox="1">
            <a:spLocks noChangeArrowheads="1"/>
          </p:cNvSpPr>
          <p:nvPr/>
        </p:nvSpPr>
        <p:spPr bwMode="auto">
          <a:xfrm>
            <a:off x="5486400" y="3810000"/>
            <a:ext cx="2438400" cy="830263"/>
          </a:xfrm>
          <a:prstGeom prst="rect">
            <a:avLst/>
          </a:prstGeom>
          <a:noFill/>
          <a:ln w="9525">
            <a:noFill/>
            <a:miter lim="800000"/>
            <a:headEnd/>
            <a:tailEnd/>
          </a:ln>
        </p:spPr>
        <p:txBody>
          <a:bodyPr>
            <a:spAutoFit/>
          </a:bodyPr>
          <a:lstStyle/>
          <a:p>
            <a:pPr algn="ctr"/>
            <a:r>
              <a:rPr lang="en-US">
                <a:solidFill>
                  <a:srgbClr val="FF0000"/>
                </a:solidFill>
              </a:rPr>
              <a:t>Terms are nodes or edges</a:t>
            </a:r>
          </a:p>
        </p:txBody>
      </p:sp>
      <p:sp>
        <p:nvSpPr>
          <p:cNvPr id="36" name="Down Arrow 35"/>
          <p:cNvSpPr>
            <a:spLocks noChangeArrowheads="1"/>
          </p:cNvSpPr>
          <p:nvPr/>
        </p:nvSpPr>
        <p:spPr bwMode="auto">
          <a:xfrm>
            <a:off x="1828800" y="4495800"/>
            <a:ext cx="533400" cy="5334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37" name="TextBox 36"/>
          <p:cNvSpPr txBox="1">
            <a:spLocks noChangeArrowheads="1"/>
          </p:cNvSpPr>
          <p:nvPr/>
        </p:nvSpPr>
        <p:spPr bwMode="auto">
          <a:xfrm>
            <a:off x="914400" y="5100638"/>
            <a:ext cx="2667000" cy="831850"/>
          </a:xfrm>
          <a:prstGeom prst="rect">
            <a:avLst/>
          </a:prstGeom>
          <a:noFill/>
          <a:ln w="9525">
            <a:noFill/>
            <a:miter lim="800000"/>
            <a:headEnd/>
            <a:tailEnd/>
          </a:ln>
        </p:spPr>
        <p:txBody>
          <a:bodyPr>
            <a:spAutoFit/>
          </a:bodyPr>
          <a:lstStyle/>
          <a:p>
            <a:pPr algn="ctr"/>
            <a:r>
              <a:rPr lang="en-US">
                <a:solidFill>
                  <a:srgbClr val="FF0000"/>
                </a:solidFill>
              </a:rPr>
              <a:t>Term weights of words</a:t>
            </a:r>
          </a:p>
        </p:txBody>
      </p:sp>
      <p:sp>
        <p:nvSpPr>
          <p:cNvPr id="38" name="Down Arrow 37"/>
          <p:cNvSpPr>
            <a:spLocks noChangeArrowheads="1"/>
          </p:cNvSpPr>
          <p:nvPr/>
        </p:nvSpPr>
        <p:spPr bwMode="auto">
          <a:xfrm>
            <a:off x="6400800" y="4648200"/>
            <a:ext cx="5334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39" name="TextBox 38"/>
          <p:cNvSpPr txBox="1">
            <a:spLocks noChangeArrowheads="1"/>
          </p:cNvSpPr>
          <p:nvPr/>
        </p:nvSpPr>
        <p:spPr bwMode="auto">
          <a:xfrm>
            <a:off x="5410200" y="5100638"/>
            <a:ext cx="2667000" cy="831850"/>
          </a:xfrm>
          <a:prstGeom prst="rect">
            <a:avLst/>
          </a:prstGeom>
          <a:noFill/>
          <a:ln w="9525">
            <a:noFill/>
            <a:miter lim="800000"/>
            <a:headEnd/>
            <a:tailEnd/>
          </a:ln>
        </p:spPr>
        <p:txBody>
          <a:bodyPr>
            <a:spAutoFit/>
          </a:bodyPr>
          <a:lstStyle/>
          <a:p>
            <a:pPr algn="ctr"/>
            <a:r>
              <a:rPr lang="en-US">
                <a:solidFill>
                  <a:srgbClr val="FF0000"/>
                </a:solidFill>
              </a:rPr>
              <a:t>Term weights of nodes or edges</a:t>
            </a:r>
          </a:p>
        </p:txBody>
      </p:sp>
      <p:sp>
        <p:nvSpPr>
          <p:cNvPr id="21" name="Rounded Rectangle 20"/>
          <p:cNvSpPr/>
          <p:nvPr/>
        </p:nvSpPr>
        <p:spPr bwMode="auto">
          <a:xfrm>
            <a:off x="1752600" y="3886200"/>
            <a:ext cx="4800600" cy="14478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80"/>
                </a:solidFill>
                <a:effectLst/>
                <a:latin typeface="Arial" pitchFamily="34" charset="0"/>
                <a:ea typeface="ＭＳ Ｐゴシック" pitchFamily="34" charset="-128"/>
              </a:rPr>
              <a:t>The relevant</a:t>
            </a:r>
            <a:r>
              <a:rPr kumimoji="0" lang="en-US" sz="2400" b="0" i="0" u="none" strike="noStrike" cap="none" normalizeH="0" smtClean="0">
                <a:ln>
                  <a:noFill/>
                </a:ln>
                <a:solidFill>
                  <a:srgbClr val="000080"/>
                </a:solidFill>
                <a:effectLst/>
                <a:latin typeface="Arial" pitchFamily="34" charset="0"/>
                <a:ea typeface="ＭＳ Ｐゴシック" pitchFamily="34" charset="-128"/>
              </a:rPr>
              <a:t> graph consists of relevant nodes and edges.</a:t>
            </a:r>
            <a:endParaRPr kumimoji="0" lang="en-US" sz="2400" b="0" i="0" u="none" strike="noStrike" cap="none" normalizeH="0" baseline="0" smtClean="0">
              <a:ln>
                <a:noFill/>
              </a:ln>
              <a:solidFill>
                <a:srgbClr val="000080"/>
              </a:solidFill>
              <a:effectLst/>
              <a:latin typeface="Arial" pitchFamily="34" charset="0"/>
              <a:ea typeface="ＭＳ Ｐゴシック" pitchFamily="34" charset="-128"/>
            </a:endParaRPr>
          </a:p>
        </p:txBody>
      </p:sp>
      <p:sp>
        <p:nvSpPr>
          <p:cNvPr id="22" name="Slide Number Placeholder 21"/>
          <p:cNvSpPr>
            <a:spLocks noGrp="1"/>
          </p:cNvSpPr>
          <p:nvPr>
            <p:ph type="sldNum" sz="quarter" idx="10"/>
          </p:nvPr>
        </p:nvSpPr>
        <p:spPr/>
        <p:txBody>
          <a:bodyPr/>
          <a:lstStyle/>
          <a:p>
            <a:pPr>
              <a:defRPr/>
            </a:pPr>
            <a:fld id="{DB3A1A19-576F-4A47-99BF-AC65D629DE3D}" type="slidenum">
              <a:rPr lang="en-US" altLang="en-US" smtClean="0"/>
              <a:pPr>
                <a:defRPr/>
              </a:pPr>
              <a:t>20</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Scale>
                                      <p:cBhvr>
                                        <p:cTn id="23" dur="1000" decel="50000" fill="hold">
                                          <p:stCondLst>
                                            <p:cond delay="0"/>
                                          </p:stCondLst>
                                        </p:cTn>
                                        <p:tgtEl>
                                          <p:spTgt spid="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1"/>
                                        </p:tgtEl>
                                        <p:attrNameLst>
                                          <p:attrName>ppt_x</p:attrName>
                                          <p:attrName>ppt_y</p:attrName>
                                        </p:attrNameLst>
                                      </p:cBhvr>
                                    </p:animMotion>
                                    <p:animEffect transition="in" filter="fade">
                                      <p:cBhvr>
                                        <p:cTn id="25" dur="10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1" nodeType="clickEffect">
                                  <p:stCondLst>
                                    <p:cond delay="0"/>
                                  </p:stCondLst>
                                  <p:childTnLst>
                                    <p:anim calcmode="lin" valueType="num">
                                      <p:cBhvr additive="base">
                                        <p:cTn id="29" dur="500"/>
                                        <p:tgtEl>
                                          <p:spTgt spid="21"/>
                                        </p:tgtEl>
                                        <p:attrNameLst>
                                          <p:attrName>ppt_x</p:attrName>
                                        </p:attrNameLst>
                                      </p:cBhvr>
                                      <p:tavLst>
                                        <p:tav tm="0">
                                          <p:val>
                                            <p:strVal val="ppt_x"/>
                                          </p:val>
                                        </p:tav>
                                        <p:tav tm="100000">
                                          <p:val>
                                            <p:strVal val="ppt_x"/>
                                          </p:val>
                                        </p:tav>
                                      </p:tavLst>
                                    </p:anim>
                                    <p:anim calcmode="lin" valueType="num">
                                      <p:cBhvr additive="base">
                                        <p:cTn id="30" dur="500"/>
                                        <p:tgtEl>
                                          <p:spTgt spid="21"/>
                                        </p:tgtEl>
                                        <p:attrNameLst>
                                          <p:attrName>ppt_y</p:attrName>
                                        </p:attrNameLst>
                                      </p:cBhvr>
                                      <p:tavLst>
                                        <p:tav tm="0">
                                          <p:val>
                                            <p:strVal val="ppt_y"/>
                                          </p:val>
                                        </p:tav>
                                        <p:tav tm="100000">
                                          <p:val>
                                            <p:strVal val="1+ppt_h/2"/>
                                          </p:val>
                                        </p:tav>
                                      </p:tavLst>
                                    </p:anim>
                                    <p:set>
                                      <p:cBhvr>
                                        <p:cTn id="31" dur="1" fill="hold">
                                          <p:stCondLst>
                                            <p:cond delay="499"/>
                                          </p:stCondLst>
                                        </p:cTn>
                                        <p:tgtEl>
                                          <p:spTgt spid="21"/>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blinds(horizontal)">
                                      <p:cBhvr>
                                        <p:cTn id="34" dur="500"/>
                                        <p:tgtEl>
                                          <p:spTgt spid="34"/>
                                        </p:tgtEl>
                                      </p:cBhvr>
                                    </p:animEffect>
                                  </p:childTnLst>
                                </p:cTn>
                              </p:par>
                            </p:childTnLst>
                          </p:cTn>
                        </p:par>
                        <p:par>
                          <p:cTn id="35" fill="hold">
                            <p:stCondLst>
                              <p:cond delay="500"/>
                            </p:stCondLst>
                            <p:childTnLst>
                              <p:par>
                                <p:cTn id="36" presetID="3" presetClass="entr" presetSubtype="10"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blinds(horizontal)">
                                      <p:cBhvr>
                                        <p:cTn id="38" dur="5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blinds(horizontal)">
                                      <p:cBhvr>
                                        <p:cTn id="43" dur="500"/>
                                        <p:tgtEl>
                                          <p:spTgt spid="36"/>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blinds(horizontal)">
                                      <p:cBhvr>
                                        <p:cTn id="46" dur="500"/>
                                        <p:tgtEl>
                                          <p:spTgt spid="38"/>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blinds(horizontal)">
                                      <p:cBhvr>
                                        <p:cTn id="49" dur="500"/>
                                        <p:tgtEl>
                                          <p:spTgt spid="37"/>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blinds(horizontal)">
                                      <p:cBhvr>
                                        <p:cTn id="5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34" grpId="0" animBg="1"/>
      <p:bldP spid="35" grpId="0"/>
      <p:bldP spid="36" grpId="0" animBg="1"/>
      <p:bldP spid="37" grpId="0"/>
      <p:bldP spid="38" grpId="0" animBg="1"/>
      <p:bldP spid="39" grpId="0"/>
      <p:bldP spid="21" grpId="0" animBg="1"/>
      <p:bldP spid="21"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Weight of term (node or edge) i in graph j is computed by </a:t>
            </a:r>
          </a:p>
        </p:txBody>
      </p:sp>
      <p:sp>
        <p:nvSpPr>
          <p:cNvPr id="41987" name="Title 1"/>
          <p:cNvSpPr>
            <a:spLocks noGrp="1"/>
          </p:cNvSpPr>
          <p:nvPr>
            <p:ph type="title"/>
          </p:nvPr>
        </p:nvSpPr>
        <p:spPr/>
        <p:txBody>
          <a:bodyPr/>
          <a:lstStyle/>
          <a:p>
            <a:r>
              <a:rPr lang="en-US" smtClean="0"/>
              <a:t>How to apply to our graphs ?</a:t>
            </a:r>
          </a:p>
        </p:txBody>
      </p:sp>
      <p:sp>
        <p:nvSpPr>
          <p:cNvPr id="22" name="Rectangle 21"/>
          <p:cNvSpPr>
            <a:spLocks noChangeArrowheads="1"/>
          </p:cNvSpPr>
          <p:nvPr/>
        </p:nvSpPr>
        <p:spPr bwMode="auto">
          <a:xfrm>
            <a:off x="1066800" y="2819400"/>
            <a:ext cx="6781800" cy="2569934"/>
          </a:xfrm>
          <a:prstGeom prst="rect">
            <a:avLst/>
          </a:prstGeom>
          <a:noFill/>
          <a:ln w="9525">
            <a:noFill/>
            <a:miter lim="800000"/>
            <a:headEnd/>
            <a:tailEnd/>
          </a:ln>
        </p:spPr>
        <p:txBody>
          <a:bodyPr wrap="square">
            <a:spAutoFit/>
          </a:bodyPr>
          <a:lstStyle/>
          <a:p>
            <a:pPr lvl="1" algn="ctr">
              <a:buFont typeface="Wingdings" pitchFamily="2" charset="2"/>
              <a:buNone/>
            </a:pPr>
            <a:r>
              <a:rPr lang="en-US" i="1">
                <a:solidFill>
                  <a:srgbClr val="FF0000"/>
                </a:solidFill>
                <a:latin typeface="Comic Sans MS" pitchFamily="66" charset="0"/>
              </a:rPr>
              <a:t>w</a:t>
            </a:r>
            <a:r>
              <a:rPr lang="en-US" b="1" i="1" baseline="-25000">
                <a:solidFill>
                  <a:srgbClr val="FF0000"/>
                </a:solidFill>
                <a:cs typeface="Arial" charset="0"/>
              </a:rPr>
              <a:t> </a:t>
            </a:r>
            <a:r>
              <a:rPr lang="en-US" i="1">
                <a:solidFill>
                  <a:srgbClr val="FF0000"/>
                </a:solidFill>
                <a:latin typeface="Comic Sans MS" pitchFamily="66" charset="0"/>
              </a:rPr>
              <a:t>(i,j) =  F( </a:t>
            </a:r>
            <a:r>
              <a:rPr lang="en-US">
                <a:solidFill>
                  <a:srgbClr val="FF0000"/>
                </a:solidFill>
              </a:rPr>
              <a:t>tf</a:t>
            </a:r>
            <a:r>
              <a:rPr lang="en-US" i="1">
                <a:solidFill>
                  <a:srgbClr val="FF0000"/>
                </a:solidFill>
                <a:latin typeface="Comic Sans MS" pitchFamily="66" charset="0"/>
              </a:rPr>
              <a:t>(i,j)) </a:t>
            </a:r>
            <a:r>
              <a:rPr lang="en-US">
                <a:solidFill>
                  <a:srgbClr val="FF0000"/>
                </a:solidFill>
              </a:rPr>
              <a:t>x idf</a:t>
            </a:r>
            <a:r>
              <a:rPr lang="en-US" i="1">
                <a:solidFill>
                  <a:srgbClr val="FF0000"/>
                </a:solidFill>
                <a:latin typeface="Comic Sans MS" pitchFamily="66" charset="0"/>
              </a:rPr>
              <a:t>(i)</a:t>
            </a:r>
          </a:p>
          <a:p>
            <a:pPr lvl="1">
              <a:buFont typeface="Wingdings" pitchFamily="2" charset="2"/>
              <a:buNone/>
            </a:pPr>
            <a:endParaRPr lang="en-US" sz="1400">
              <a:solidFill>
                <a:srgbClr val="000080"/>
              </a:solidFill>
            </a:endParaRPr>
          </a:p>
          <a:p>
            <a:pPr lvl="1">
              <a:buFontTx/>
              <a:buChar char="−"/>
            </a:pPr>
            <a:endParaRPr lang="en-US" sz="2000">
              <a:solidFill>
                <a:srgbClr val="000080"/>
              </a:solidFill>
            </a:endParaRPr>
          </a:p>
          <a:p>
            <a:pPr lvl="1">
              <a:buFontTx/>
              <a:buChar char="−"/>
            </a:pPr>
            <a:r>
              <a:rPr lang="en-US" sz="2000">
                <a:solidFill>
                  <a:srgbClr val="000080"/>
                </a:solidFill>
              </a:rPr>
              <a:t> </a:t>
            </a:r>
            <a:r>
              <a:rPr lang="en-US">
                <a:solidFill>
                  <a:srgbClr val="FF0000"/>
                </a:solidFill>
              </a:rPr>
              <a:t>tf</a:t>
            </a:r>
            <a:r>
              <a:rPr lang="en-US" i="1">
                <a:solidFill>
                  <a:srgbClr val="FF0000"/>
                </a:solidFill>
                <a:latin typeface="Comic Sans MS" pitchFamily="66" charset="0"/>
              </a:rPr>
              <a:t>(i,j) </a:t>
            </a:r>
            <a:r>
              <a:rPr lang="en-US" sz="2000">
                <a:solidFill>
                  <a:srgbClr val="000080"/>
                </a:solidFill>
              </a:rPr>
              <a:t>: the frequency of term </a:t>
            </a:r>
            <a:r>
              <a:rPr lang="en-US" sz="2000">
                <a:solidFill>
                  <a:srgbClr val="000080"/>
                </a:solidFill>
                <a:latin typeface="Comic Sans MS" pitchFamily="66" charset="0"/>
              </a:rPr>
              <a:t>i </a:t>
            </a:r>
            <a:r>
              <a:rPr lang="en-US" sz="2000">
                <a:solidFill>
                  <a:srgbClr val="000080"/>
                </a:solidFill>
              </a:rPr>
              <a:t>in graph </a:t>
            </a:r>
            <a:r>
              <a:rPr lang="en-US" sz="2000">
                <a:solidFill>
                  <a:srgbClr val="000080"/>
                </a:solidFill>
                <a:latin typeface="Comic Sans MS" pitchFamily="66" charset="0"/>
              </a:rPr>
              <a:t>j</a:t>
            </a:r>
            <a:r>
              <a:rPr lang="en-US" sz="2000">
                <a:solidFill>
                  <a:srgbClr val="000080"/>
                </a:solidFill>
              </a:rPr>
              <a:t>.</a:t>
            </a:r>
          </a:p>
          <a:p>
            <a:pPr lvl="1">
              <a:buFontTx/>
              <a:buChar char="−"/>
            </a:pPr>
            <a:endParaRPr lang="en-US" sz="500" smtClean="0">
              <a:solidFill>
                <a:srgbClr val="000080"/>
              </a:solidFill>
            </a:endParaRPr>
          </a:p>
          <a:p>
            <a:pPr lvl="1">
              <a:buFontTx/>
              <a:buChar char="−"/>
            </a:pPr>
            <a:r>
              <a:rPr lang="en-US" sz="2000">
                <a:solidFill>
                  <a:srgbClr val="000080"/>
                </a:solidFill>
              </a:rPr>
              <a:t> </a:t>
            </a:r>
            <a:r>
              <a:rPr lang="en-US" smtClean="0">
                <a:solidFill>
                  <a:srgbClr val="FF0000"/>
                </a:solidFill>
              </a:rPr>
              <a:t>idf</a:t>
            </a:r>
            <a:r>
              <a:rPr lang="en-US" i="1" smtClean="0">
                <a:solidFill>
                  <a:srgbClr val="FF0000"/>
                </a:solidFill>
                <a:latin typeface="Comic Sans MS" pitchFamily="66" charset="0"/>
              </a:rPr>
              <a:t>(i</a:t>
            </a:r>
            <a:r>
              <a:rPr lang="en-US" i="1">
                <a:solidFill>
                  <a:srgbClr val="FF0000"/>
                </a:solidFill>
                <a:latin typeface="Comic Sans MS" pitchFamily="66" charset="0"/>
              </a:rPr>
              <a:t>) </a:t>
            </a:r>
            <a:r>
              <a:rPr lang="en-US" sz="2000">
                <a:solidFill>
                  <a:srgbClr val="000080"/>
                </a:solidFill>
              </a:rPr>
              <a:t>: the inverse </a:t>
            </a:r>
            <a:r>
              <a:rPr lang="en-US" sz="2000" smtClean="0">
                <a:solidFill>
                  <a:srgbClr val="000080"/>
                </a:solidFill>
              </a:rPr>
              <a:t>graph frequency </a:t>
            </a:r>
            <a:r>
              <a:rPr lang="en-US" sz="2000">
                <a:solidFill>
                  <a:srgbClr val="000080"/>
                </a:solidFill>
              </a:rPr>
              <a:t>of term </a:t>
            </a:r>
            <a:r>
              <a:rPr lang="en-US" sz="2000">
                <a:solidFill>
                  <a:srgbClr val="000080"/>
                </a:solidFill>
                <a:latin typeface="Comic Sans MS" pitchFamily="66" charset="0"/>
              </a:rPr>
              <a:t>i</a:t>
            </a:r>
            <a:r>
              <a:rPr lang="en-US" sz="2000">
                <a:solidFill>
                  <a:srgbClr val="000080"/>
                </a:solidFill>
              </a:rPr>
              <a:t>. </a:t>
            </a:r>
          </a:p>
          <a:p>
            <a:pPr lvl="2"/>
            <a:endParaRPr lang="en-US" sz="1000" smtClean="0">
              <a:solidFill>
                <a:srgbClr val="000080"/>
              </a:solidFill>
            </a:endParaRPr>
          </a:p>
          <a:p>
            <a:pPr lvl="2"/>
            <a:r>
              <a:rPr lang="en-US" sz="2000" smtClean="0">
                <a:solidFill>
                  <a:srgbClr val="000080"/>
                </a:solidFill>
              </a:rPr>
              <a:t>idf</a:t>
            </a:r>
            <a:r>
              <a:rPr lang="en-US" sz="2000" i="1" smtClean="0">
                <a:solidFill>
                  <a:srgbClr val="000080"/>
                </a:solidFill>
                <a:latin typeface="Comic Sans MS" pitchFamily="66" charset="0"/>
              </a:rPr>
              <a:t>(i</a:t>
            </a:r>
            <a:r>
              <a:rPr lang="en-US" sz="2000" i="1">
                <a:solidFill>
                  <a:srgbClr val="000080"/>
                </a:solidFill>
                <a:latin typeface="Comic Sans MS" pitchFamily="66" charset="0"/>
              </a:rPr>
              <a:t>) = log( </a:t>
            </a:r>
            <a:r>
              <a:rPr lang="en-US" sz="2000">
                <a:solidFill>
                  <a:srgbClr val="000080"/>
                </a:solidFill>
              </a:rPr>
              <a:t>N/df</a:t>
            </a:r>
            <a:r>
              <a:rPr lang="en-US" sz="2000" i="1">
                <a:solidFill>
                  <a:srgbClr val="000080"/>
                </a:solidFill>
                <a:latin typeface="Comic Sans MS" pitchFamily="66" charset="0"/>
              </a:rPr>
              <a:t>(i</a:t>
            </a:r>
            <a:r>
              <a:rPr lang="en-US" sz="2000" i="1" smtClean="0">
                <a:solidFill>
                  <a:srgbClr val="000080"/>
                </a:solidFill>
                <a:latin typeface="Comic Sans MS" pitchFamily="66" charset="0"/>
              </a:rPr>
              <a:t>))  </a:t>
            </a:r>
          </a:p>
          <a:p>
            <a:pPr lvl="2"/>
            <a:endParaRPr lang="en-US" sz="2000">
              <a:solidFill>
                <a:srgbClr val="000080"/>
              </a:solidFill>
            </a:endParaRPr>
          </a:p>
        </p:txBody>
      </p:sp>
      <p:sp>
        <p:nvSpPr>
          <p:cNvPr id="6" name="TextBox 5"/>
          <p:cNvSpPr txBox="1"/>
          <p:nvPr/>
        </p:nvSpPr>
        <p:spPr>
          <a:xfrm>
            <a:off x="4724400" y="5334000"/>
            <a:ext cx="3200400" cy="707886"/>
          </a:xfrm>
          <a:prstGeom prst="rect">
            <a:avLst/>
          </a:prstGeom>
          <a:noFill/>
        </p:spPr>
        <p:txBody>
          <a:bodyPr wrap="square" rtlCol="0">
            <a:spAutoFit/>
          </a:bodyPr>
          <a:lstStyle/>
          <a:p>
            <a:pPr marL="0" lvl="2"/>
            <a:r>
              <a:rPr lang="en-US" sz="2000" smtClean="0">
                <a:solidFill>
                  <a:srgbClr val="000080"/>
                </a:solidFill>
              </a:rPr>
              <a:t>df</a:t>
            </a:r>
            <a:r>
              <a:rPr lang="en-US" sz="2000" i="1" smtClean="0">
                <a:solidFill>
                  <a:srgbClr val="000080"/>
                </a:solidFill>
                <a:latin typeface="Comic Sans MS" pitchFamily="66" charset="0"/>
              </a:rPr>
              <a:t>(i)</a:t>
            </a:r>
            <a:r>
              <a:rPr lang="en-US" sz="2000" smtClean="0">
                <a:solidFill>
                  <a:srgbClr val="000080"/>
                </a:solidFill>
              </a:rPr>
              <a:t>  is the number of graphs containing term </a:t>
            </a:r>
            <a:r>
              <a:rPr lang="en-US" sz="2000" smtClean="0">
                <a:solidFill>
                  <a:srgbClr val="000080"/>
                </a:solidFill>
                <a:latin typeface="Comic Sans MS" pitchFamily="66" charset="0"/>
              </a:rPr>
              <a:t>i.</a:t>
            </a:r>
            <a:endParaRPr lang="en-US"/>
          </a:p>
        </p:txBody>
      </p:sp>
      <p:sp>
        <p:nvSpPr>
          <p:cNvPr id="7" name="Rectangle 6"/>
          <p:cNvSpPr/>
          <p:nvPr/>
        </p:nvSpPr>
        <p:spPr>
          <a:xfrm>
            <a:off x="1066800" y="5562600"/>
            <a:ext cx="3502882" cy="400110"/>
          </a:xfrm>
          <a:prstGeom prst="rect">
            <a:avLst/>
          </a:prstGeom>
        </p:spPr>
        <p:txBody>
          <a:bodyPr wrap="square">
            <a:spAutoFit/>
          </a:bodyPr>
          <a:lstStyle/>
          <a:p>
            <a:pPr marL="0" lvl="2"/>
            <a:r>
              <a:rPr lang="en-US" sz="2000" smtClean="0">
                <a:solidFill>
                  <a:srgbClr val="000080"/>
                </a:solidFill>
              </a:rPr>
              <a:t>N is the size of the collection.</a:t>
            </a:r>
          </a:p>
        </p:txBody>
      </p:sp>
      <p:cxnSp>
        <p:nvCxnSpPr>
          <p:cNvPr id="8" name="Straight Arrow Connector 7"/>
          <p:cNvCxnSpPr/>
          <p:nvPr/>
        </p:nvCxnSpPr>
        <p:spPr bwMode="auto">
          <a:xfrm flipV="1">
            <a:off x="2743200" y="5029200"/>
            <a:ext cx="685800" cy="533400"/>
          </a:xfrm>
          <a:prstGeom prst="straightConnector1">
            <a:avLst/>
          </a:prstGeom>
          <a:solidFill>
            <a:schemeClr val="accent1"/>
          </a:solidFill>
          <a:ln w="9525" cap="flat" cmpd="sng" algn="ctr">
            <a:solidFill>
              <a:srgbClr val="000080"/>
            </a:solidFill>
            <a:prstDash val="solid"/>
            <a:round/>
            <a:headEnd type="none" w="med" len="med"/>
            <a:tailEnd type="arrow"/>
          </a:ln>
          <a:effectLst/>
        </p:spPr>
      </p:cxnSp>
      <p:cxnSp>
        <p:nvCxnSpPr>
          <p:cNvPr id="9" name="Straight Arrow Connector 8"/>
          <p:cNvCxnSpPr/>
          <p:nvPr/>
        </p:nvCxnSpPr>
        <p:spPr bwMode="auto">
          <a:xfrm rot="10800000">
            <a:off x="3733800" y="5029200"/>
            <a:ext cx="914400" cy="457200"/>
          </a:xfrm>
          <a:prstGeom prst="straightConnector1">
            <a:avLst/>
          </a:prstGeom>
          <a:solidFill>
            <a:schemeClr val="accent1"/>
          </a:solidFill>
          <a:ln w="9525" cap="flat" cmpd="sng" algn="ctr">
            <a:solidFill>
              <a:srgbClr val="000080"/>
            </a:solidFill>
            <a:prstDash val="solid"/>
            <a:round/>
            <a:headEnd type="none" w="med" len="med"/>
            <a:tailEnd type="arrow"/>
          </a:ln>
          <a:effectLst/>
        </p:spPr>
      </p:cxnSp>
      <p:sp>
        <p:nvSpPr>
          <p:cNvPr id="10" name="Slide Number Placeholder 9"/>
          <p:cNvSpPr>
            <a:spLocks noGrp="1"/>
          </p:cNvSpPr>
          <p:nvPr>
            <p:ph type="sldNum" sz="quarter" idx="10"/>
          </p:nvPr>
        </p:nvSpPr>
        <p:spPr/>
        <p:txBody>
          <a:bodyPr/>
          <a:lstStyle/>
          <a:p>
            <a:pPr>
              <a:defRPr/>
            </a:pPr>
            <a:fld id="{DB3A1A19-576F-4A47-99BF-AC65D629DE3D}" type="slidenum">
              <a:rPr lang="en-US" altLang="en-US" smtClean="0"/>
              <a:pPr>
                <a:defRPr/>
              </a:pPr>
              <a:t>21</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animEffect transition="in" filter="blinds(horizontal)">
                                      <p:cBhvr>
                                        <p:cTn id="11" dur="500"/>
                                        <p:tgtEl>
                                          <p:spTgt spid="2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2">
                                            <p:txEl>
                                              <p:pRg st="3" end="3"/>
                                            </p:txEl>
                                          </p:spTgt>
                                        </p:tgtEl>
                                        <p:attrNameLst>
                                          <p:attrName>style.visibility</p:attrName>
                                        </p:attrNameLst>
                                      </p:cBhvr>
                                      <p:to>
                                        <p:strVal val="visible"/>
                                      </p:to>
                                    </p:set>
                                    <p:animEffect transition="in" filter="blinds(horizontal)">
                                      <p:cBhvr>
                                        <p:cTn id="16" dur="500"/>
                                        <p:tgtEl>
                                          <p:spTgt spid="22">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2">
                                            <p:txEl>
                                              <p:pRg st="5" end="5"/>
                                            </p:txEl>
                                          </p:spTgt>
                                        </p:tgtEl>
                                        <p:attrNameLst>
                                          <p:attrName>style.visibility</p:attrName>
                                        </p:attrNameLst>
                                      </p:cBhvr>
                                      <p:to>
                                        <p:strVal val="visible"/>
                                      </p:to>
                                    </p:set>
                                    <p:animEffect transition="in" filter="blinds(horizontal)">
                                      <p:cBhvr>
                                        <p:cTn id="19" dur="500"/>
                                        <p:tgtEl>
                                          <p:spTgt spid="2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2">
                                            <p:txEl>
                                              <p:pRg st="7" end="7"/>
                                            </p:txEl>
                                          </p:spTgt>
                                        </p:tgtEl>
                                        <p:attrNameLst>
                                          <p:attrName>style.visibility</p:attrName>
                                        </p:attrNameLst>
                                      </p:cBhvr>
                                      <p:to>
                                        <p:strVal val="visible"/>
                                      </p:to>
                                    </p:set>
                                    <p:animEffect transition="in" filter="blinds(horizontal)">
                                      <p:cBhvr>
                                        <p:cTn id="24" dur="500"/>
                                        <p:tgtEl>
                                          <p:spTgt spid="22">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linds(horizont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2" grpId="0" build="allAtOnce"/>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Relevance of a term in a graph</a:t>
            </a:r>
          </a:p>
        </p:txBody>
      </p:sp>
      <p:sp>
        <p:nvSpPr>
          <p:cNvPr id="44035" name="Content Placeholder 2"/>
          <p:cNvSpPr>
            <a:spLocks noGrp="1"/>
          </p:cNvSpPr>
          <p:nvPr>
            <p:ph idx="1"/>
          </p:nvPr>
        </p:nvSpPr>
        <p:spPr/>
        <p:txBody>
          <a:bodyPr/>
          <a:lstStyle/>
          <a:p>
            <a:endParaRPr lang="en-US" smtClean="0"/>
          </a:p>
        </p:txBody>
      </p:sp>
      <p:sp>
        <p:nvSpPr>
          <p:cNvPr id="5" name="TextBox 4"/>
          <p:cNvSpPr txBox="1">
            <a:spLocks noChangeArrowheads="1"/>
          </p:cNvSpPr>
          <p:nvPr/>
        </p:nvSpPr>
        <p:spPr bwMode="auto">
          <a:xfrm>
            <a:off x="3616463" y="5638800"/>
            <a:ext cx="1965603" cy="707886"/>
          </a:xfrm>
          <a:prstGeom prst="rect">
            <a:avLst/>
          </a:prstGeom>
          <a:solidFill>
            <a:schemeClr val="accent1"/>
          </a:solidFill>
          <a:ln w="9525">
            <a:noFill/>
            <a:miter lim="800000"/>
            <a:headEnd/>
            <a:tailEnd/>
          </a:ln>
        </p:spPr>
        <p:txBody>
          <a:bodyPr wrap="none">
            <a:spAutoFit/>
          </a:bodyPr>
          <a:lstStyle/>
          <a:p>
            <a:pPr algn="ctr"/>
            <a:r>
              <a:rPr lang="en-US" sz="2000" b="1">
                <a:solidFill>
                  <a:srgbClr val="000080"/>
                </a:solidFill>
              </a:rPr>
              <a:t>Given term </a:t>
            </a:r>
            <a:r>
              <a:rPr lang="en-US" sz="2000" b="1" smtClean="0">
                <a:solidFill>
                  <a:srgbClr val="000080"/>
                </a:solidFill>
              </a:rPr>
              <a:t>i</a:t>
            </a:r>
          </a:p>
          <a:p>
            <a:r>
              <a:rPr lang="en-US" sz="2000" b="1" smtClean="0">
                <a:solidFill>
                  <a:srgbClr val="000080"/>
                </a:solidFill>
              </a:rPr>
              <a:t>(node or edge)</a:t>
            </a:r>
            <a:endParaRPr lang="en-US" sz="2000" b="1">
              <a:solidFill>
                <a:srgbClr val="000080"/>
              </a:solidFill>
            </a:endParaRPr>
          </a:p>
        </p:txBody>
      </p:sp>
      <p:sp>
        <p:nvSpPr>
          <p:cNvPr id="6" name="Flowchart: Multidocument 5"/>
          <p:cNvSpPr>
            <a:spLocks noChangeArrowheads="1"/>
          </p:cNvSpPr>
          <p:nvPr/>
        </p:nvSpPr>
        <p:spPr bwMode="auto">
          <a:xfrm>
            <a:off x="6858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7" name="TextBox 6"/>
          <p:cNvSpPr txBox="1">
            <a:spLocks noChangeArrowheads="1"/>
          </p:cNvSpPr>
          <p:nvPr/>
        </p:nvSpPr>
        <p:spPr bwMode="auto">
          <a:xfrm>
            <a:off x="838200" y="1981200"/>
            <a:ext cx="1905000" cy="830263"/>
          </a:xfrm>
          <a:prstGeom prst="rect">
            <a:avLst/>
          </a:prstGeom>
          <a:noFill/>
          <a:ln w="9525">
            <a:noFill/>
            <a:miter lim="800000"/>
            <a:headEnd/>
            <a:tailEnd/>
          </a:ln>
        </p:spPr>
        <p:txBody>
          <a:bodyPr>
            <a:spAutoFit/>
          </a:bodyPr>
          <a:lstStyle/>
          <a:p>
            <a:pPr algn="ctr"/>
            <a:r>
              <a:rPr lang="en-US" b="1">
                <a:solidFill>
                  <a:srgbClr val="FF0000"/>
                </a:solidFill>
              </a:rPr>
              <a:t>Malware graph set M</a:t>
            </a:r>
          </a:p>
        </p:txBody>
      </p:sp>
      <p:sp>
        <p:nvSpPr>
          <p:cNvPr id="8" name="Flowchart: Multidocument 7"/>
          <p:cNvSpPr>
            <a:spLocks noChangeArrowheads="1"/>
          </p:cNvSpPr>
          <p:nvPr/>
        </p:nvSpPr>
        <p:spPr bwMode="auto">
          <a:xfrm>
            <a:off x="61722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sp>
        <p:nvSpPr>
          <p:cNvPr id="9" name="TextBox 8"/>
          <p:cNvSpPr txBox="1">
            <a:spLocks noChangeArrowheads="1"/>
          </p:cNvSpPr>
          <p:nvPr/>
        </p:nvSpPr>
        <p:spPr bwMode="auto">
          <a:xfrm>
            <a:off x="6324600" y="1981200"/>
            <a:ext cx="2209800" cy="830263"/>
          </a:xfrm>
          <a:prstGeom prst="rect">
            <a:avLst/>
          </a:prstGeom>
          <a:noFill/>
          <a:ln w="9525">
            <a:noFill/>
            <a:miter lim="800000"/>
            <a:headEnd/>
            <a:tailEnd/>
          </a:ln>
        </p:spPr>
        <p:txBody>
          <a:bodyPr>
            <a:spAutoFit/>
          </a:bodyPr>
          <a:lstStyle/>
          <a:p>
            <a:pPr algn="ctr"/>
            <a:r>
              <a:rPr lang="en-US" b="1">
                <a:solidFill>
                  <a:srgbClr val="000080"/>
                </a:solidFill>
              </a:rPr>
              <a:t>Benware graph set B</a:t>
            </a:r>
          </a:p>
        </p:txBody>
      </p:sp>
      <p:sp>
        <p:nvSpPr>
          <p:cNvPr id="11" name="TextBox 10"/>
          <p:cNvSpPr txBox="1">
            <a:spLocks noChangeArrowheads="1"/>
          </p:cNvSpPr>
          <p:nvPr/>
        </p:nvSpPr>
        <p:spPr bwMode="auto">
          <a:xfrm>
            <a:off x="685800" y="4343400"/>
            <a:ext cx="2544763" cy="461963"/>
          </a:xfrm>
          <a:prstGeom prst="rect">
            <a:avLst/>
          </a:prstGeom>
          <a:noFill/>
          <a:ln w="9525">
            <a:noFill/>
            <a:miter lim="800000"/>
            <a:headEnd/>
            <a:tailEnd/>
          </a:ln>
        </p:spPr>
        <p:txBody>
          <a:bodyPr wrap="none">
            <a:spAutoFit/>
          </a:bodyPr>
          <a:lstStyle/>
          <a:p>
            <a:r>
              <a:rPr lang="en-US" b="1">
                <a:solidFill>
                  <a:srgbClr val="FF0000"/>
                </a:solidFill>
              </a:rPr>
              <a:t>Graph m</a:t>
            </a:r>
            <a:r>
              <a:rPr lang="en-US" b="1" baseline="-25000">
                <a:solidFill>
                  <a:srgbClr val="FF0000"/>
                </a:solidFill>
              </a:rPr>
              <a:t>1,</a:t>
            </a:r>
            <a:r>
              <a:rPr lang="en-US" b="1">
                <a:solidFill>
                  <a:srgbClr val="FF0000"/>
                </a:solidFill>
              </a:rPr>
              <a:t> m</a:t>
            </a:r>
            <a:r>
              <a:rPr lang="en-US" b="1" baseline="-25000">
                <a:solidFill>
                  <a:srgbClr val="FF0000"/>
                </a:solidFill>
              </a:rPr>
              <a:t>2,</a:t>
            </a:r>
            <a:r>
              <a:rPr lang="en-US" b="1">
                <a:solidFill>
                  <a:srgbClr val="FF0000"/>
                </a:solidFill>
              </a:rPr>
              <a:t> …</a:t>
            </a:r>
          </a:p>
        </p:txBody>
      </p:sp>
      <p:sp>
        <p:nvSpPr>
          <p:cNvPr id="12" name="TextBox 11"/>
          <p:cNvSpPr txBox="1">
            <a:spLocks noChangeArrowheads="1"/>
          </p:cNvSpPr>
          <p:nvPr/>
        </p:nvSpPr>
        <p:spPr bwMode="auto">
          <a:xfrm>
            <a:off x="6172200" y="4343400"/>
            <a:ext cx="2339975" cy="461963"/>
          </a:xfrm>
          <a:prstGeom prst="rect">
            <a:avLst/>
          </a:prstGeom>
          <a:noFill/>
          <a:ln w="9525">
            <a:noFill/>
            <a:miter lim="800000"/>
            <a:headEnd/>
            <a:tailEnd/>
          </a:ln>
        </p:spPr>
        <p:txBody>
          <a:bodyPr wrap="none">
            <a:spAutoFit/>
          </a:bodyPr>
          <a:lstStyle/>
          <a:p>
            <a:r>
              <a:rPr lang="en-US" b="1">
                <a:solidFill>
                  <a:srgbClr val="000080"/>
                </a:solidFill>
              </a:rPr>
              <a:t>Graph b</a:t>
            </a:r>
            <a:r>
              <a:rPr lang="en-US" b="1" baseline="-25000">
                <a:solidFill>
                  <a:srgbClr val="000080"/>
                </a:solidFill>
              </a:rPr>
              <a:t>1</a:t>
            </a:r>
            <a:r>
              <a:rPr lang="en-US" b="1">
                <a:solidFill>
                  <a:srgbClr val="000080"/>
                </a:solidFill>
              </a:rPr>
              <a:t>, b</a:t>
            </a:r>
            <a:r>
              <a:rPr lang="en-US" b="1" baseline="-25000">
                <a:solidFill>
                  <a:srgbClr val="000080"/>
                </a:solidFill>
              </a:rPr>
              <a:t>2</a:t>
            </a:r>
            <a:r>
              <a:rPr lang="en-US" b="1">
                <a:solidFill>
                  <a:srgbClr val="000080"/>
                </a:solidFill>
              </a:rPr>
              <a:t> …</a:t>
            </a:r>
          </a:p>
        </p:txBody>
      </p:sp>
      <p:sp>
        <p:nvSpPr>
          <p:cNvPr id="13" name="Down Arrow 12"/>
          <p:cNvSpPr>
            <a:spLocks noChangeArrowheads="1"/>
          </p:cNvSpPr>
          <p:nvPr/>
        </p:nvSpPr>
        <p:spPr bwMode="auto">
          <a:xfrm>
            <a:off x="1524000" y="3962400"/>
            <a:ext cx="3048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4" name="Down Arrow 13"/>
          <p:cNvSpPr>
            <a:spLocks noChangeArrowheads="1"/>
          </p:cNvSpPr>
          <p:nvPr/>
        </p:nvSpPr>
        <p:spPr bwMode="auto">
          <a:xfrm>
            <a:off x="7086600" y="3962400"/>
            <a:ext cx="3048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cxnSp>
        <p:nvCxnSpPr>
          <p:cNvPr id="16" name="Straight Arrow Connector 15"/>
          <p:cNvCxnSpPr>
            <a:cxnSpLocks noChangeShapeType="1"/>
            <a:stCxn id="5" idx="1"/>
            <a:endCxn id="11" idx="2"/>
          </p:cNvCxnSpPr>
          <p:nvPr/>
        </p:nvCxnSpPr>
        <p:spPr bwMode="auto">
          <a:xfrm rot="10800000">
            <a:off x="1958183" y="4805363"/>
            <a:ext cx="1658281" cy="1187380"/>
          </a:xfrm>
          <a:prstGeom prst="straightConnector1">
            <a:avLst/>
          </a:prstGeom>
          <a:noFill/>
          <a:ln w="9525" algn="ctr">
            <a:solidFill>
              <a:schemeClr val="tx1"/>
            </a:solidFill>
            <a:round/>
            <a:headEnd/>
            <a:tailEnd type="arrow" w="med" len="med"/>
          </a:ln>
        </p:spPr>
      </p:cxnSp>
      <p:cxnSp>
        <p:nvCxnSpPr>
          <p:cNvPr id="18" name="Straight Arrow Connector 17"/>
          <p:cNvCxnSpPr>
            <a:cxnSpLocks noChangeShapeType="1"/>
            <a:stCxn id="5" idx="3"/>
            <a:endCxn id="12" idx="2"/>
          </p:cNvCxnSpPr>
          <p:nvPr/>
        </p:nvCxnSpPr>
        <p:spPr bwMode="auto">
          <a:xfrm flipV="1">
            <a:off x="5582066" y="4805363"/>
            <a:ext cx="1760122" cy="1187380"/>
          </a:xfrm>
          <a:prstGeom prst="straightConnector1">
            <a:avLst/>
          </a:prstGeom>
          <a:noFill/>
          <a:ln w="9525" algn="ctr">
            <a:solidFill>
              <a:schemeClr val="tx1"/>
            </a:solidFill>
            <a:round/>
            <a:headEnd/>
            <a:tailEnd type="arrow" w="med" len="med"/>
          </a:ln>
        </p:spPr>
      </p:cxnSp>
      <p:sp>
        <p:nvSpPr>
          <p:cNvPr id="21" name="Rectangle 20"/>
          <p:cNvSpPr>
            <a:spLocks noChangeArrowheads="1"/>
          </p:cNvSpPr>
          <p:nvPr/>
        </p:nvSpPr>
        <p:spPr bwMode="auto">
          <a:xfrm>
            <a:off x="3790950" y="4414838"/>
            <a:ext cx="1847850" cy="461962"/>
          </a:xfrm>
          <a:prstGeom prst="rect">
            <a:avLst/>
          </a:prstGeom>
          <a:noFill/>
          <a:ln w="9525">
            <a:noFill/>
            <a:miter lim="800000"/>
            <a:headEnd/>
            <a:tailEnd/>
          </a:ln>
        </p:spPr>
        <p:txBody>
          <a:bodyPr wrap="none">
            <a:spAutoFit/>
          </a:bodyPr>
          <a:lstStyle/>
          <a:p>
            <a:r>
              <a:rPr lang="en-US" i="1">
                <a:solidFill>
                  <a:srgbClr val="000080"/>
                </a:solidFill>
                <a:latin typeface="Comic Sans MS" pitchFamily="66" charset="0"/>
              </a:rPr>
              <a:t>Relevance ?</a:t>
            </a:r>
            <a:endParaRPr lang="en-US">
              <a:solidFill>
                <a:srgbClr val="000080"/>
              </a:solidFill>
            </a:endParaRPr>
          </a:p>
        </p:txBody>
      </p:sp>
      <p:sp>
        <p:nvSpPr>
          <p:cNvPr id="4404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5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5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8" name="Cloud Callout 27"/>
          <p:cNvSpPr>
            <a:spLocks noChangeArrowheads="1"/>
          </p:cNvSpPr>
          <p:nvPr/>
        </p:nvSpPr>
        <p:spPr bwMode="auto">
          <a:xfrm>
            <a:off x="152400" y="5029200"/>
            <a:ext cx="2590800" cy="1066800"/>
          </a:xfrm>
          <a:prstGeom prst="cloudCallout">
            <a:avLst>
              <a:gd name="adj1" fmla="val 63913"/>
              <a:gd name="adj2" fmla="val 12597"/>
            </a:avLst>
          </a:prstGeom>
          <a:solidFill>
            <a:schemeClr val="accent1"/>
          </a:solidFill>
          <a:ln w="9525" algn="ctr">
            <a:solidFill>
              <a:schemeClr val="tx1"/>
            </a:solidFill>
            <a:round/>
            <a:headEnd/>
            <a:tailEnd/>
          </a:ln>
        </p:spPr>
        <p:txBody>
          <a:bodyPr anchor="ctr"/>
          <a:lstStyle/>
          <a:p>
            <a:pPr algn="ctr"/>
            <a:r>
              <a:rPr lang="en-US" sz="1800">
                <a:solidFill>
                  <a:srgbClr val="000080"/>
                </a:solidFill>
              </a:rPr>
              <a:t>Relevance of term </a:t>
            </a:r>
            <a:r>
              <a:rPr lang="en-US" sz="1800" b="1">
                <a:solidFill>
                  <a:srgbClr val="000080"/>
                </a:solidFill>
              </a:rPr>
              <a:t>i</a:t>
            </a:r>
            <a:r>
              <a:rPr lang="en-US" sz="1800">
                <a:solidFill>
                  <a:srgbClr val="000080"/>
                </a:solidFill>
              </a:rPr>
              <a:t> to graph m</a:t>
            </a:r>
            <a:r>
              <a:rPr lang="en-US" sz="1800" baseline="-25000">
                <a:solidFill>
                  <a:srgbClr val="000080"/>
                </a:solidFill>
              </a:rPr>
              <a:t>j</a:t>
            </a:r>
            <a:endParaRPr lang="en-US" sz="1800">
              <a:solidFill>
                <a:srgbClr val="000080"/>
              </a:solidFill>
            </a:endParaRPr>
          </a:p>
        </p:txBody>
      </p:sp>
      <p:sp>
        <p:nvSpPr>
          <p:cNvPr id="29" name="Cloud Callout 28"/>
          <p:cNvSpPr>
            <a:spLocks noChangeArrowheads="1"/>
          </p:cNvSpPr>
          <p:nvPr/>
        </p:nvSpPr>
        <p:spPr bwMode="auto">
          <a:xfrm>
            <a:off x="6477000" y="5105400"/>
            <a:ext cx="2514600" cy="1066800"/>
          </a:xfrm>
          <a:prstGeom prst="cloudCallout">
            <a:avLst>
              <a:gd name="adj1" fmla="val -63990"/>
              <a:gd name="adj2" fmla="val 7826"/>
            </a:avLst>
          </a:prstGeom>
          <a:solidFill>
            <a:schemeClr val="accent1"/>
          </a:solidFill>
          <a:ln w="9525" algn="ctr">
            <a:solidFill>
              <a:schemeClr val="tx1"/>
            </a:solidFill>
            <a:round/>
            <a:headEnd/>
            <a:tailEnd/>
          </a:ln>
        </p:spPr>
        <p:txBody>
          <a:bodyPr anchor="ctr"/>
          <a:lstStyle/>
          <a:p>
            <a:pPr algn="ctr"/>
            <a:r>
              <a:rPr lang="en-US" sz="1800">
                <a:solidFill>
                  <a:srgbClr val="000080"/>
                </a:solidFill>
              </a:rPr>
              <a:t>Relevance of term </a:t>
            </a:r>
            <a:r>
              <a:rPr lang="en-US" sz="1800" b="1">
                <a:solidFill>
                  <a:srgbClr val="000080"/>
                </a:solidFill>
              </a:rPr>
              <a:t>i</a:t>
            </a:r>
            <a:r>
              <a:rPr lang="en-US" sz="1800">
                <a:solidFill>
                  <a:srgbClr val="000080"/>
                </a:solidFill>
              </a:rPr>
              <a:t> to graph b</a:t>
            </a:r>
            <a:r>
              <a:rPr lang="en-US" sz="1800" baseline="-25000">
                <a:solidFill>
                  <a:srgbClr val="000080"/>
                </a:solidFill>
              </a:rPr>
              <a:t>j</a:t>
            </a:r>
            <a:endParaRPr lang="en-US" sz="1800">
              <a:solidFill>
                <a:srgbClr val="000080"/>
              </a:solidFill>
            </a:endParaRPr>
          </a:p>
        </p:txBody>
      </p:sp>
      <p:sp>
        <p:nvSpPr>
          <p:cNvPr id="440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269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5029200"/>
            <a:ext cx="2590800" cy="344488"/>
          </a:xfrm>
          <a:prstGeom prst="rect">
            <a:avLst/>
          </a:prstGeom>
          <a:solidFill>
            <a:schemeClr val="accent1"/>
          </a:solidFill>
          <a:ln w="9525">
            <a:noFill/>
            <a:miter lim="800000"/>
            <a:headEnd/>
            <a:tailEnd/>
          </a:ln>
        </p:spPr>
      </p:pic>
      <p:sp>
        <p:nvSpPr>
          <p:cNvPr id="4405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2697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486400" y="5029200"/>
            <a:ext cx="2667000" cy="371475"/>
          </a:xfrm>
          <a:prstGeom prst="rect">
            <a:avLst/>
          </a:prstGeom>
          <a:solidFill>
            <a:schemeClr val="accent1"/>
          </a:solidFill>
          <a:ln w="9525">
            <a:noFill/>
            <a:miter lim="800000"/>
            <a:headEnd/>
            <a:tailEnd/>
          </a:ln>
        </p:spPr>
      </p:pic>
      <p:sp>
        <p:nvSpPr>
          <p:cNvPr id="26" name="Slide Number Placeholder 25"/>
          <p:cNvSpPr>
            <a:spLocks noGrp="1"/>
          </p:cNvSpPr>
          <p:nvPr>
            <p:ph type="sldNum" sz="quarter" idx="10"/>
          </p:nvPr>
        </p:nvSpPr>
        <p:spPr/>
        <p:txBody>
          <a:bodyPr/>
          <a:lstStyle/>
          <a:p>
            <a:pPr>
              <a:defRPr/>
            </a:pPr>
            <a:fld id="{DB3A1A19-576F-4A47-99BF-AC65D629DE3D}" type="slidenum">
              <a:rPr lang="en-US" altLang="en-US" smtClean="0"/>
              <a:pPr>
                <a:defRPr/>
              </a:pPr>
              <a:t>22</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childTnLst>
                          </p:cTn>
                        </p:par>
                        <p:par>
                          <p:cTn id="34" fill="hold">
                            <p:stCondLst>
                              <p:cond delay="1500"/>
                            </p:stCondLst>
                            <p:childTnLst>
                              <p:par>
                                <p:cTn id="35" presetID="3" presetClass="entr" presetSubtype="10"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blinds(horizontal)">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28"/>
                                        </p:tgtEl>
                                      </p:cBhvr>
                                    </p:animEffect>
                                    <p:set>
                                      <p:cBhvr>
                                        <p:cTn id="50" dur="1" fill="hold">
                                          <p:stCondLst>
                                            <p:cond delay="499"/>
                                          </p:stCondLst>
                                        </p:cTn>
                                        <p:tgtEl>
                                          <p:spTgt spid="28"/>
                                        </p:tgtEl>
                                        <p:attrNameLst>
                                          <p:attrName>style.visibility</p:attrName>
                                        </p:attrNameLst>
                                      </p:cBhvr>
                                      <p:to>
                                        <p:strVal val="hidden"/>
                                      </p:to>
                                    </p:set>
                                  </p:childTnLst>
                                </p:cTn>
                              </p:par>
                            </p:childTnLst>
                          </p:cTn>
                        </p:par>
                        <p:par>
                          <p:cTn id="51" fill="hold">
                            <p:stCondLst>
                              <p:cond delay="500"/>
                            </p:stCondLst>
                            <p:childTnLst>
                              <p:par>
                                <p:cTn id="52" presetID="3" presetClass="entr" presetSubtype="10" fill="hold" nodeType="afterEffect">
                                  <p:stCondLst>
                                    <p:cond delay="0"/>
                                  </p:stCondLst>
                                  <p:childTnLst>
                                    <p:set>
                                      <p:cBhvr>
                                        <p:cTn id="53" dur="1" fill="hold">
                                          <p:stCondLst>
                                            <p:cond delay="0"/>
                                          </p:stCondLst>
                                        </p:cTn>
                                        <p:tgtEl>
                                          <p:spTgt spid="126977"/>
                                        </p:tgtEl>
                                        <p:attrNameLst>
                                          <p:attrName>style.visibility</p:attrName>
                                        </p:attrNameLst>
                                      </p:cBhvr>
                                      <p:to>
                                        <p:strVal val="visible"/>
                                      </p:to>
                                    </p:set>
                                    <p:animEffect transition="in" filter="blinds(horizontal)">
                                      <p:cBhvr>
                                        <p:cTn id="54" dur="500"/>
                                        <p:tgtEl>
                                          <p:spTgt spid="12697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linds(horizontal)">
                                      <p:cBhvr>
                                        <p:cTn id="59" dur="500"/>
                                        <p:tgtEl>
                                          <p:spTgt spid="18"/>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blinds(horizontal)">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grpId="1" nodeType="clickEffect">
                                  <p:stCondLst>
                                    <p:cond delay="0"/>
                                  </p:stCondLst>
                                  <p:childTnLst>
                                    <p:animEffect transition="out" filter="blinds(horizontal)">
                                      <p:cBhvr>
                                        <p:cTn id="66" dur="500"/>
                                        <p:tgtEl>
                                          <p:spTgt spid="29"/>
                                        </p:tgtEl>
                                      </p:cBhvr>
                                    </p:animEffect>
                                    <p:set>
                                      <p:cBhvr>
                                        <p:cTn id="67" dur="1" fill="hold">
                                          <p:stCondLst>
                                            <p:cond delay="499"/>
                                          </p:stCondLst>
                                        </p:cTn>
                                        <p:tgtEl>
                                          <p:spTgt spid="29"/>
                                        </p:tgtEl>
                                        <p:attrNameLst>
                                          <p:attrName>style.visibility</p:attrName>
                                        </p:attrNameLst>
                                      </p:cBhvr>
                                      <p:to>
                                        <p:strVal val="hidden"/>
                                      </p:to>
                                    </p:set>
                                  </p:childTnLst>
                                </p:cTn>
                              </p:par>
                            </p:childTnLst>
                          </p:cTn>
                        </p:par>
                        <p:par>
                          <p:cTn id="68" fill="hold">
                            <p:stCondLst>
                              <p:cond delay="500"/>
                            </p:stCondLst>
                            <p:childTnLst>
                              <p:par>
                                <p:cTn id="69" presetID="3" presetClass="entr" presetSubtype="10" fill="hold" nodeType="afterEffect">
                                  <p:stCondLst>
                                    <p:cond delay="0"/>
                                  </p:stCondLst>
                                  <p:childTnLst>
                                    <p:set>
                                      <p:cBhvr>
                                        <p:cTn id="70" dur="1" fill="hold">
                                          <p:stCondLst>
                                            <p:cond delay="0"/>
                                          </p:stCondLst>
                                        </p:cTn>
                                        <p:tgtEl>
                                          <p:spTgt spid="126979"/>
                                        </p:tgtEl>
                                        <p:attrNameLst>
                                          <p:attrName>style.visibility</p:attrName>
                                        </p:attrNameLst>
                                      </p:cBhvr>
                                      <p:to>
                                        <p:strVal val="visible"/>
                                      </p:to>
                                    </p:set>
                                    <p:animEffect transition="in" filter="blinds(horizontal)">
                                      <p:cBhvr>
                                        <p:cTn id="71" dur="500"/>
                                        <p:tgtEl>
                                          <p:spTgt spid="126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p:bldP spid="11" grpId="0"/>
      <p:bldP spid="12" grpId="0"/>
      <p:bldP spid="13" grpId="0" animBg="1"/>
      <p:bldP spid="14" grpId="0" animBg="1"/>
      <p:bldP spid="21" grpId="0"/>
      <p:bldP spid="28" grpId="0" animBg="1"/>
      <p:bldP spid="28" grpId="1" animBg="1"/>
      <p:bldP spid="29" grpId="0" animBg="1"/>
      <p:bldP spid="29"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Relevance of a term in a set</a:t>
            </a:r>
          </a:p>
        </p:txBody>
      </p:sp>
      <p:sp>
        <p:nvSpPr>
          <p:cNvPr id="45061" name="TextBox 4"/>
          <p:cNvSpPr txBox="1">
            <a:spLocks noChangeArrowheads="1"/>
          </p:cNvSpPr>
          <p:nvPr/>
        </p:nvSpPr>
        <p:spPr bwMode="auto">
          <a:xfrm>
            <a:off x="3616463" y="5638800"/>
            <a:ext cx="1965603" cy="707886"/>
          </a:xfrm>
          <a:prstGeom prst="rect">
            <a:avLst/>
          </a:prstGeom>
          <a:solidFill>
            <a:schemeClr val="accent1"/>
          </a:solidFill>
          <a:ln w="9525">
            <a:noFill/>
            <a:miter lim="800000"/>
            <a:headEnd/>
            <a:tailEnd/>
          </a:ln>
        </p:spPr>
        <p:txBody>
          <a:bodyPr wrap="none">
            <a:spAutoFit/>
          </a:bodyPr>
          <a:lstStyle/>
          <a:p>
            <a:pPr algn="ctr"/>
            <a:r>
              <a:rPr lang="en-US" sz="2000" b="1" smtClean="0">
                <a:solidFill>
                  <a:srgbClr val="000080"/>
                </a:solidFill>
              </a:rPr>
              <a:t>Given term i</a:t>
            </a:r>
          </a:p>
          <a:p>
            <a:r>
              <a:rPr lang="en-US" sz="2000" b="1" smtClean="0">
                <a:solidFill>
                  <a:srgbClr val="000080"/>
                </a:solidFill>
              </a:rPr>
              <a:t>(node or edge)</a:t>
            </a:r>
            <a:endParaRPr lang="en-US" sz="2000" b="1">
              <a:solidFill>
                <a:srgbClr val="000080"/>
              </a:solidFill>
            </a:endParaRPr>
          </a:p>
        </p:txBody>
      </p:sp>
      <p:sp>
        <p:nvSpPr>
          <p:cNvPr id="45062" name="Flowchart: Multidocument 5"/>
          <p:cNvSpPr>
            <a:spLocks noChangeArrowheads="1"/>
          </p:cNvSpPr>
          <p:nvPr/>
        </p:nvSpPr>
        <p:spPr bwMode="auto">
          <a:xfrm>
            <a:off x="6858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45063" name="TextBox 6"/>
          <p:cNvSpPr txBox="1">
            <a:spLocks noChangeArrowheads="1"/>
          </p:cNvSpPr>
          <p:nvPr/>
        </p:nvSpPr>
        <p:spPr bwMode="auto">
          <a:xfrm>
            <a:off x="838200" y="1981200"/>
            <a:ext cx="1905000" cy="830263"/>
          </a:xfrm>
          <a:prstGeom prst="rect">
            <a:avLst/>
          </a:prstGeom>
          <a:noFill/>
          <a:ln w="9525">
            <a:noFill/>
            <a:miter lim="800000"/>
            <a:headEnd/>
            <a:tailEnd/>
          </a:ln>
        </p:spPr>
        <p:txBody>
          <a:bodyPr>
            <a:spAutoFit/>
          </a:bodyPr>
          <a:lstStyle/>
          <a:p>
            <a:pPr algn="ctr"/>
            <a:r>
              <a:rPr lang="en-US" b="1">
                <a:solidFill>
                  <a:srgbClr val="FF0000"/>
                </a:solidFill>
              </a:rPr>
              <a:t>Malware graph set M</a:t>
            </a:r>
          </a:p>
        </p:txBody>
      </p:sp>
      <p:sp>
        <p:nvSpPr>
          <p:cNvPr id="45064" name="Flowchart: Multidocument 7"/>
          <p:cNvSpPr>
            <a:spLocks noChangeArrowheads="1"/>
          </p:cNvSpPr>
          <p:nvPr/>
        </p:nvSpPr>
        <p:spPr bwMode="auto">
          <a:xfrm>
            <a:off x="61722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sp>
        <p:nvSpPr>
          <p:cNvPr id="45065" name="TextBox 8"/>
          <p:cNvSpPr txBox="1">
            <a:spLocks noChangeArrowheads="1"/>
          </p:cNvSpPr>
          <p:nvPr/>
        </p:nvSpPr>
        <p:spPr bwMode="auto">
          <a:xfrm>
            <a:off x="6324600" y="1981200"/>
            <a:ext cx="2209800" cy="830263"/>
          </a:xfrm>
          <a:prstGeom prst="rect">
            <a:avLst/>
          </a:prstGeom>
          <a:noFill/>
          <a:ln w="9525">
            <a:noFill/>
            <a:miter lim="800000"/>
            <a:headEnd/>
            <a:tailEnd/>
          </a:ln>
        </p:spPr>
        <p:txBody>
          <a:bodyPr>
            <a:spAutoFit/>
          </a:bodyPr>
          <a:lstStyle/>
          <a:p>
            <a:pPr algn="ctr"/>
            <a:r>
              <a:rPr lang="en-US" b="1">
                <a:solidFill>
                  <a:srgbClr val="000080"/>
                </a:solidFill>
              </a:rPr>
              <a:t>Benware graph set B</a:t>
            </a:r>
          </a:p>
        </p:txBody>
      </p:sp>
      <p:sp>
        <p:nvSpPr>
          <p:cNvPr id="11" name="TextBox 10"/>
          <p:cNvSpPr txBox="1">
            <a:spLocks noChangeArrowheads="1"/>
          </p:cNvSpPr>
          <p:nvPr/>
        </p:nvSpPr>
        <p:spPr bwMode="auto">
          <a:xfrm>
            <a:off x="685800" y="4343400"/>
            <a:ext cx="2544763" cy="461963"/>
          </a:xfrm>
          <a:prstGeom prst="rect">
            <a:avLst/>
          </a:prstGeom>
          <a:noFill/>
          <a:ln w="9525">
            <a:noFill/>
            <a:miter lim="800000"/>
            <a:headEnd/>
            <a:tailEnd/>
          </a:ln>
        </p:spPr>
        <p:txBody>
          <a:bodyPr wrap="none">
            <a:spAutoFit/>
          </a:bodyPr>
          <a:lstStyle/>
          <a:p>
            <a:r>
              <a:rPr lang="en-US" b="1">
                <a:solidFill>
                  <a:srgbClr val="FF0000"/>
                </a:solidFill>
              </a:rPr>
              <a:t>Graph m</a:t>
            </a:r>
            <a:r>
              <a:rPr lang="en-US" b="1" baseline="-25000">
                <a:solidFill>
                  <a:srgbClr val="FF0000"/>
                </a:solidFill>
              </a:rPr>
              <a:t>1,</a:t>
            </a:r>
            <a:r>
              <a:rPr lang="en-US" b="1">
                <a:solidFill>
                  <a:srgbClr val="FF0000"/>
                </a:solidFill>
              </a:rPr>
              <a:t> m</a:t>
            </a:r>
            <a:r>
              <a:rPr lang="en-US" b="1" baseline="-25000">
                <a:solidFill>
                  <a:srgbClr val="FF0000"/>
                </a:solidFill>
              </a:rPr>
              <a:t>2,</a:t>
            </a:r>
            <a:r>
              <a:rPr lang="en-US" b="1">
                <a:solidFill>
                  <a:srgbClr val="FF0000"/>
                </a:solidFill>
              </a:rPr>
              <a:t> …</a:t>
            </a:r>
          </a:p>
        </p:txBody>
      </p:sp>
      <p:sp>
        <p:nvSpPr>
          <p:cNvPr id="12" name="TextBox 11"/>
          <p:cNvSpPr txBox="1">
            <a:spLocks noChangeArrowheads="1"/>
          </p:cNvSpPr>
          <p:nvPr/>
        </p:nvSpPr>
        <p:spPr bwMode="auto">
          <a:xfrm>
            <a:off x="6172200" y="4343400"/>
            <a:ext cx="2339975" cy="461963"/>
          </a:xfrm>
          <a:prstGeom prst="rect">
            <a:avLst/>
          </a:prstGeom>
          <a:noFill/>
          <a:ln w="9525">
            <a:noFill/>
            <a:miter lim="800000"/>
            <a:headEnd/>
            <a:tailEnd/>
          </a:ln>
        </p:spPr>
        <p:txBody>
          <a:bodyPr wrap="none">
            <a:spAutoFit/>
          </a:bodyPr>
          <a:lstStyle/>
          <a:p>
            <a:r>
              <a:rPr lang="en-US" b="1">
                <a:solidFill>
                  <a:srgbClr val="000080"/>
                </a:solidFill>
              </a:rPr>
              <a:t>Graph b</a:t>
            </a:r>
            <a:r>
              <a:rPr lang="en-US" b="1" baseline="-25000">
                <a:solidFill>
                  <a:srgbClr val="000080"/>
                </a:solidFill>
              </a:rPr>
              <a:t>1</a:t>
            </a:r>
            <a:r>
              <a:rPr lang="en-US" b="1">
                <a:solidFill>
                  <a:srgbClr val="000080"/>
                </a:solidFill>
              </a:rPr>
              <a:t>, b</a:t>
            </a:r>
            <a:r>
              <a:rPr lang="en-US" b="1" baseline="-25000">
                <a:solidFill>
                  <a:srgbClr val="000080"/>
                </a:solidFill>
              </a:rPr>
              <a:t>2</a:t>
            </a:r>
            <a:r>
              <a:rPr lang="en-US" b="1">
                <a:solidFill>
                  <a:srgbClr val="000080"/>
                </a:solidFill>
              </a:rPr>
              <a:t> …</a:t>
            </a:r>
          </a:p>
        </p:txBody>
      </p:sp>
      <p:sp>
        <p:nvSpPr>
          <p:cNvPr id="13" name="Down Arrow 12"/>
          <p:cNvSpPr>
            <a:spLocks noChangeArrowheads="1"/>
          </p:cNvSpPr>
          <p:nvPr/>
        </p:nvSpPr>
        <p:spPr bwMode="auto">
          <a:xfrm>
            <a:off x="1524000" y="3962400"/>
            <a:ext cx="3048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sp>
        <p:nvSpPr>
          <p:cNvPr id="14" name="Down Arrow 13"/>
          <p:cNvSpPr>
            <a:spLocks noChangeArrowheads="1"/>
          </p:cNvSpPr>
          <p:nvPr/>
        </p:nvSpPr>
        <p:spPr bwMode="auto">
          <a:xfrm>
            <a:off x="7086600" y="3962400"/>
            <a:ext cx="304800" cy="381000"/>
          </a:xfrm>
          <a:prstGeom prst="downArrow">
            <a:avLst>
              <a:gd name="adj1" fmla="val 50000"/>
              <a:gd name="adj2" fmla="val 50000"/>
            </a:avLst>
          </a:prstGeom>
          <a:solidFill>
            <a:schemeClr val="accent1"/>
          </a:solidFill>
          <a:ln w="9525" algn="ctr">
            <a:solidFill>
              <a:schemeClr val="tx1"/>
            </a:solidFill>
            <a:round/>
            <a:headEnd/>
            <a:tailEnd/>
          </a:ln>
        </p:spPr>
        <p:txBody>
          <a:bodyPr/>
          <a:lstStyle/>
          <a:p>
            <a:endParaRPr lang="en-US"/>
          </a:p>
        </p:txBody>
      </p:sp>
      <p:cxnSp>
        <p:nvCxnSpPr>
          <p:cNvPr id="16" name="Straight Arrow Connector 15"/>
          <p:cNvCxnSpPr>
            <a:cxnSpLocks noChangeShapeType="1"/>
            <a:stCxn id="45061" idx="1"/>
            <a:endCxn id="11" idx="2"/>
          </p:cNvCxnSpPr>
          <p:nvPr/>
        </p:nvCxnSpPr>
        <p:spPr bwMode="auto">
          <a:xfrm rot="10800000">
            <a:off x="1958183" y="4805363"/>
            <a:ext cx="1658281" cy="1187380"/>
          </a:xfrm>
          <a:prstGeom prst="straightConnector1">
            <a:avLst/>
          </a:prstGeom>
          <a:noFill/>
          <a:ln w="9525" algn="ctr">
            <a:solidFill>
              <a:schemeClr val="tx1"/>
            </a:solidFill>
            <a:round/>
            <a:headEnd/>
            <a:tailEnd type="arrow" w="med" len="med"/>
          </a:ln>
        </p:spPr>
      </p:cxnSp>
      <p:cxnSp>
        <p:nvCxnSpPr>
          <p:cNvPr id="18" name="Straight Arrow Connector 17"/>
          <p:cNvCxnSpPr>
            <a:cxnSpLocks noChangeShapeType="1"/>
            <a:stCxn id="45061" idx="3"/>
            <a:endCxn id="12" idx="2"/>
          </p:cNvCxnSpPr>
          <p:nvPr/>
        </p:nvCxnSpPr>
        <p:spPr bwMode="auto">
          <a:xfrm flipV="1">
            <a:off x="5582066" y="4805363"/>
            <a:ext cx="1760122" cy="1187380"/>
          </a:xfrm>
          <a:prstGeom prst="straightConnector1">
            <a:avLst/>
          </a:prstGeom>
          <a:noFill/>
          <a:ln w="9525" algn="ctr">
            <a:solidFill>
              <a:schemeClr val="tx1"/>
            </a:solidFill>
            <a:round/>
            <a:headEnd/>
            <a:tailEnd type="arrow" w="med" len="med"/>
          </a:ln>
        </p:spPr>
      </p:cxnSp>
      <p:sp>
        <p:nvSpPr>
          <p:cNvPr id="45072" name="Rectangle 20"/>
          <p:cNvSpPr>
            <a:spLocks noChangeArrowheads="1"/>
          </p:cNvSpPr>
          <p:nvPr/>
        </p:nvSpPr>
        <p:spPr bwMode="auto">
          <a:xfrm>
            <a:off x="3790950" y="4414838"/>
            <a:ext cx="1847850" cy="461962"/>
          </a:xfrm>
          <a:prstGeom prst="rect">
            <a:avLst/>
          </a:prstGeom>
          <a:noFill/>
          <a:ln w="9525">
            <a:noFill/>
            <a:miter lim="800000"/>
            <a:headEnd/>
            <a:tailEnd/>
          </a:ln>
        </p:spPr>
        <p:txBody>
          <a:bodyPr wrap="none">
            <a:spAutoFit/>
          </a:bodyPr>
          <a:lstStyle/>
          <a:p>
            <a:r>
              <a:rPr lang="en-US" i="1">
                <a:solidFill>
                  <a:srgbClr val="000080"/>
                </a:solidFill>
                <a:latin typeface="Comic Sans MS" pitchFamily="66" charset="0"/>
              </a:rPr>
              <a:t>Relevance ?</a:t>
            </a:r>
            <a:endParaRPr lang="en-US">
              <a:solidFill>
                <a:srgbClr val="000080"/>
              </a:solidFill>
            </a:endParaRPr>
          </a:p>
        </p:txBody>
      </p:sp>
      <p:sp>
        <p:nvSpPr>
          <p:cNvPr id="4507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7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7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7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269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5029200"/>
            <a:ext cx="2590800" cy="344488"/>
          </a:xfrm>
          <a:prstGeom prst="rect">
            <a:avLst/>
          </a:prstGeom>
          <a:solidFill>
            <a:schemeClr val="accent1"/>
          </a:solidFill>
          <a:ln w="9525">
            <a:noFill/>
            <a:miter lim="800000"/>
            <a:headEnd/>
            <a:tailEnd/>
          </a:ln>
        </p:spPr>
      </p:pic>
      <p:sp>
        <p:nvSpPr>
          <p:cNvPr id="4507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2697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486400" y="5029200"/>
            <a:ext cx="2667000" cy="371475"/>
          </a:xfrm>
          <a:prstGeom prst="rect">
            <a:avLst/>
          </a:prstGeom>
          <a:solidFill>
            <a:schemeClr val="accent1"/>
          </a:solidFill>
          <a:ln w="9525">
            <a:noFill/>
            <a:miter lim="800000"/>
            <a:headEnd/>
            <a:tailEnd/>
          </a:ln>
        </p:spPr>
      </p:pic>
      <p:cxnSp>
        <p:nvCxnSpPr>
          <p:cNvPr id="27" name="Straight Arrow Connector 26"/>
          <p:cNvCxnSpPr>
            <a:cxnSpLocks noChangeShapeType="1"/>
            <a:stCxn id="45061" idx="1"/>
            <a:endCxn id="45062" idx="2"/>
          </p:cNvCxnSpPr>
          <p:nvPr/>
        </p:nvCxnSpPr>
        <p:spPr bwMode="auto">
          <a:xfrm rot="10800000">
            <a:off x="1669839" y="3845801"/>
            <a:ext cx="1946625" cy="2146943"/>
          </a:xfrm>
          <a:prstGeom prst="straightConnector1">
            <a:avLst/>
          </a:prstGeom>
          <a:noFill/>
          <a:ln w="9525" algn="ctr">
            <a:solidFill>
              <a:schemeClr val="tx1"/>
            </a:solidFill>
            <a:round/>
            <a:headEnd/>
            <a:tailEnd type="arrow" w="med" len="med"/>
          </a:ln>
        </p:spPr>
      </p:cxnSp>
      <p:cxnSp>
        <p:nvCxnSpPr>
          <p:cNvPr id="29" name="Straight Arrow Connector 28"/>
          <p:cNvCxnSpPr>
            <a:cxnSpLocks noChangeShapeType="1"/>
            <a:stCxn id="45061" idx="3"/>
            <a:endCxn id="45064" idx="2"/>
          </p:cNvCxnSpPr>
          <p:nvPr/>
        </p:nvCxnSpPr>
        <p:spPr bwMode="auto">
          <a:xfrm flipV="1">
            <a:off x="5582066" y="3845800"/>
            <a:ext cx="1574172" cy="2146943"/>
          </a:xfrm>
          <a:prstGeom prst="straightConnector1">
            <a:avLst/>
          </a:prstGeom>
          <a:noFill/>
          <a:ln w="9525" algn="ctr">
            <a:solidFill>
              <a:schemeClr val="tx1"/>
            </a:solidFill>
            <a:round/>
            <a:headEnd/>
            <a:tailEnd type="arrow" w="med" len="med"/>
          </a:ln>
        </p:spPr>
      </p:cxnSp>
      <p:sp>
        <p:nvSpPr>
          <p:cNvPr id="30" name="Cloud Callout 29"/>
          <p:cNvSpPr>
            <a:spLocks noChangeArrowheads="1"/>
          </p:cNvSpPr>
          <p:nvPr/>
        </p:nvSpPr>
        <p:spPr bwMode="auto">
          <a:xfrm>
            <a:off x="457200" y="5257800"/>
            <a:ext cx="2057400" cy="990600"/>
          </a:xfrm>
          <a:prstGeom prst="cloudCallout">
            <a:avLst>
              <a:gd name="adj1" fmla="val 72418"/>
              <a:gd name="adj2" fmla="val -41585"/>
            </a:avLst>
          </a:prstGeom>
          <a:solidFill>
            <a:schemeClr val="accent1"/>
          </a:solidFill>
          <a:ln w="9525" algn="ctr">
            <a:solidFill>
              <a:schemeClr val="tx1"/>
            </a:solidFill>
            <a:round/>
            <a:headEnd/>
            <a:tailEnd/>
          </a:ln>
        </p:spPr>
        <p:txBody>
          <a:bodyPr anchor="ctr"/>
          <a:lstStyle/>
          <a:p>
            <a:pPr algn="ctr"/>
            <a:r>
              <a:rPr lang="en-US" sz="1800">
                <a:solidFill>
                  <a:srgbClr val="000080"/>
                </a:solidFill>
              </a:rPr>
              <a:t>Relevance of term </a:t>
            </a:r>
            <a:r>
              <a:rPr lang="en-US" sz="1800" b="1">
                <a:solidFill>
                  <a:srgbClr val="000080"/>
                </a:solidFill>
              </a:rPr>
              <a:t>i</a:t>
            </a:r>
            <a:r>
              <a:rPr lang="en-US" sz="1800">
                <a:solidFill>
                  <a:srgbClr val="000080"/>
                </a:solidFill>
              </a:rPr>
              <a:t> in Malwares</a:t>
            </a:r>
          </a:p>
        </p:txBody>
      </p:sp>
      <p:sp>
        <p:nvSpPr>
          <p:cNvPr id="31" name="Cloud Callout 30"/>
          <p:cNvSpPr>
            <a:spLocks noChangeArrowheads="1"/>
          </p:cNvSpPr>
          <p:nvPr/>
        </p:nvSpPr>
        <p:spPr bwMode="auto">
          <a:xfrm>
            <a:off x="6553200" y="4876800"/>
            <a:ext cx="2057400" cy="990600"/>
          </a:xfrm>
          <a:prstGeom prst="cloudCallout">
            <a:avLst>
              <a:gd name="adj1" fmla="val -72966"/>
              <a:gd name="adj2" fmla="val 8520"/>
            </a:avLst>
          </a:prstGeom>
          <a:solidFill>
            <a:schemeClr val="accent1"/>
          </a:solidFill>
          <a:ln w="9525" algn="ctr">
            <a:solidFill>
              <a:schemeClr val="tx1"/>
            </a:solidFill>
            <a:round/>
            <a:headEnd/>
            <a:tailEnd/>
          </a:ln>
        </p:spPr>
        <p:txBody>
          <a:bodyPr anchor="ctr"/>
          <a:lstStyle/>
          <a:p>
            <a:pPr algn="ctr"/>
            <a:r>
              <a:rPr lang="en-US" sz="1800">
                <a:solidFill>
                  <a:srgbClr val="000080"/>
                </a:solidFill>
              </a:rPr>
              <a:t>Relevance of term </a:t>
            </a:r>
            <a:r>
              <a:rPr lang="en-US" sz="1800" b="1">
                <a:solidFill>
                  <a:srgbClr val="000080"/>
                </a:solidFill>
              </a:rPr>
              <a:t>i</a:t>
            </a:r>
            <a:r>
              <a:rPr lang="en-US" sz="1800">
                <a:solidFill>
                  <a:srgbClr val="000080"/>
                </a:solidFill>
              </a:rPr>
              <a:t> in Benwares</a:t>
            </a:r>
          </a:p>
        </p:txBody>
      </p:sp>
      <p:sp>
        <p:nvSpPr>
          <p:cNvPr id="45084"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86"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88"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2" name="Picture 2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71600" y="5562600"/>
            <a:ext cx="1752600" cy="412750"/>
          </a:xfrm>
          <a:prstGeom prst="rect">
            <a:avLst/>
          </a:prstGeom>
          <a:noFill/>
          <a:ln w="9525">
            <a:noFill/>
            <a:miter lim="800000"/>
            <a:headEnd/>
            <a:tailEnd/>
          </a:ln>
        </p:spPr>
      </p:pic>
      <p:sp>
        <p:nvSpPr>
          <p:cNvPr id="45090"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3" name="Picture 3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553200" y="5562600"/>
            <a:ext cx="1600200" cy="392113"/>
          </a:xfrm>
          <a:prstGeom prst="rect">
            <a:avLst/>
          </a:prstGeom>
          <a:noFill/>
          <a:ln w="9525">
            <a:noFill/>
            <a:miter lim="800000"/>
            <a:headEnd/>
            <a:tailEnd/>
          </a:ln>
        </p:spPr>
      </p:pic>
      <p:sp>
        <p:nvSpPr>
          <p:cNvPr id="45093"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92" name="Picture 3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5000" y="4267200"/>
            <a:ext cx="2514600" cy="919531"/>
          </a:xfrm>
          <a:prstGeom prst="rect">
            <a:avLst/>
          </a:prstGeom>
          <a:solidFill>
            <a:schemeClr val="accent1"/>
          </a:solidFill>
        </p:spPr>
      </p:pic>
      <p:sp>
        <p:nvSpPr>
          <p:cNvPr id="45095" name="Rectangle 3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94" name="Picture 3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371600" y="4343400"/>
            <a:ext cx="2514600" cy="905579"/>
          </a:xfrm>
          <a:prstGeom prst="rect">
            <a:avLst/>
          </a:prstGeom>
          <a:solidFill>
            <a:schemeClr val="accent1"/>
          </a:solidFill>
        </p:spPr>
      </p:pic>
      <p:sp>
        <p:nvSpPr>
          <p:cNvPr id="37" name="Slide Number Placeholder 36"/>
          <p:cNvSpPr>
            <a:spLocks noGrp="1"/>
          </p:cNvSpPr>
          <p:nvPr>
            <p:ph type="sldNum" sz="quarter" idx="10"/>
          </p:nvPr>
        </p:nvSpPr>
        <p:spPr/>
        <p:txBody>
          <a:bodyPr/>
          <a:lstStyle/>
          <a:p>
            <a:pPr>
              <a:defRPr/>
            </a:pPr>
            <a:fld id="{DB3A1A19-576F-4A47-99BF-AC65D629DE3D}" type="slidenum">
              <a:rPr lang="en-US" altLang="en-US" smtClean="0"/>
              <a:pPr>
                <a:defRPr/>
              </a:pPr>
              <a:t>23</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126977"/>
                                        </p:tgtEl>
                                      </p:cBhvr>
                                    </p:animEffect>
                                    <p:set>
                                      <p:cBhvr>
                                        <p:cTn id="10" dur="1" fill="hold">
                                          <p:stCondLst>
                                            <p:cond delay="499"/>
                                          </p:stCondLst>
                                        </p:cTn>
                                        <p:tgtEl>
                                          <p:spTgt spid="126977"/>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13"/>
                                        </p:tgtEl>
                                      </p:cBhvr>
                                    </p:animEffect>
                                    <p:set>
                                      <p:cBhvr>
                                        <p:cTn id="13" dur="1" fill="hold">
                                          <p:stCondLst>
                                            <p:cond delay="499"/>
                                          </p:stCondLst>
                                        </p:cTn>
                                        <p:tgtEl>
                                          <p:spTgt spid="13"/>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499"/>
                                          </p:stCondLst>
                                        </p:cTn>
                                        <p:tgtEl>
                                          <p:spTgt spid="2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3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5094"/>
                                        </p:tgtEl>
                                        <p:attrNameLst>
                                          <p:attrName>style.visibility</p:attrName>
                                        </p:attrNameLst>
                                      </p:cBhvr>
                                      <p:to>
                                        <p:strVal val="visible"/>
                                      </p:to>
                                    </p:set>
                                    <p:animEffect transition="in" filter="blinds(horizontal)">
                                      <p:cBhvr>
                                        <p:cTn id="26" dur="500"/>
                                        <p:tgtEl>
                                          <p:spTgt spid="45094"/>
                                        </p:tgtEl>
                                      </p:cBhvr>
                                    </p:animEffect>
                                  </p:childTnLst>
                                </p:cTn>
                              </p:par>
                              <p:par>
                                <p:cTn id="27" presetID="3" presetClass="entr" presetSubtype="1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linds(horizontal)">
                                      <p:cBhvr>
                                        <p:cTn id="29" dur="500"/>
                                        <p:tgtEl>
                                          <p:spTgt spid="2"/>
                                        </p:tgtEl>
                                      </p:cBhvr>
                                    </p:animEffect>
                                  </p:childTnLst>
                                </p:cTn>
                              </p:par>
                              <p:par>
                                <p:cTn id="30" presetID="3" presetClass="exit" presetSubtype="10" fill="hold" grpId="1" nodeType="withEffect">
                                  <p:stCondLst>
                                    <p:cond delay="0"/>
                                  </p:stCondLst>
                                  <p:childTnLst>
                                    <p:animEffect transition="out" filter="blinds(horizontal)">
                                      <p:cBhvr>
                                        <p:cTn id="31" dur="500"/>
                                        <p:tgtEl>
                                          <p:spTgt spid="30"/>
                                        </p:tgtEl>
                                      </p:cBhvr>
                                    </p:animEffect>
                                    <p:set>
                                      <p:cBhvr>
                                        <p:cTn id="32" dur="1" fill="hold">
                                          <p:stCondLst>
                                            <p:cond delay="499"/>
                                          </p:stCondLst>
                                        </p:cTn>
                                        <p:tgtEl>
                                          <p:spTgt spid="3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nodeType="clickEffect">
                                  <p:stCondLst>
                                    <p:cond delay="0"/>
                                  </p:stCondLst>
                                  <p:childTnLst>
                                    <p:animEffect transition="out" filter="blinds(horizontal)">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par>
                                <p:cTn id="38" presetID="3" presetClass="exit" presetSubtype="10" fill="hold" nodeType="withEffect">
                                  <p:stCondLst>
                                    <p:cond delay="0"/>
                                  </p:stCondLst>
                                  <p:childTnLst>
                                    <p:animEffect transition="out" filter="blinds(horizontal)">
                                      <p:cBhvr>
                                        <p:cTn id="39" dur="500"/>
                                        <p:tgtEl>
                                          <p:spTgt spid="126979"/>
                                        </p:tgtEl>
                                      </p:cBhvr>
                                    </p:animEffect>
                                    <p:set>
                                      <p:cBhvr>
                                        <p:cTn id="40" dur="1" fill="hold">
                                          <p:stCondLst>
                                            <p:cond delay="499"/>
                                          </p:stCondLst>
                                        </p:cTn>
                                        <p:tgtEl>
                                          <p:spTgt spid="126979"/>
                                        </p:tgtEl>
                                        <p:attrNameLst>
                                          <p:attrName>style.visibility</p:attrName>
                                        </p:attrNameLst>
                                      </p:cBhvr>
                                      <p:to>
                                        <p:strVal val="hidden"/>
                                      </p:to>
                                    </p:set>
                                  </p:childTnLst>
                                </p:cTn>
                              </p:par>
                              <p:par>
                                <p:cTn id="41" presetID="3" presetClass="exit" presetSubtype="10" fill="hold" grpId="0" nodeType="withEffect">
                                  <p:stCondLst>
                                    <p:cond delay="0"/>
                                  </p:stCondLst>
                                  <p:childTnLst>
                                    <p:animEffect transition="out" filter="blinds(horizontal)">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3" presetClass="exit" presetSubtype="10" fill="hold" grpId="0" nodeType="withEffect">
                                  <p:stCondLst>
                                    <p:cond delay="0"/>
                                  </p:stCondLst>
                                  <p:childTnLst>
                                    <p:animEffect transition="out" filter="blinds(horizontal)">
                                      <p:cBhvr>
                                        <p:cTn id="45" dur="500"/>
                                        <p:tgtEl>
                                          <p:spTgt spid="14"/>
                                        </p:tgtEl>
                                      </p:cBhvr>
                                    </p:animEffect>
                                    <p:set>
                                      <p:cBhvr>
                                        <p:cTn id="46" dur="1" fill="hold">
                                          <p:stCondLst>
                                            <p:cond delay="499"/>
                                          </p:stCondLst>
                                        </p:cTn>
                                        <p:tgtEl>
                                          <p:spTgt spid="14"/>
                                        </p:tgtEl>
                                        <p:attrNameLst>
                                          <p:attrName>style.visibility</p:attrName>
                                        </p:attrNameLst>
                                      </p:cBhvr>
                                      <p:to>
                                        <p:strVal val="hidden"/>
                                      </p:to>
                                    </p:set>
                                  </p:childTnLst>
                                </p:cTn>
                              </p:par>
                            </p:childTnLst>
                          </p:cTn>
                        </p:par>
                        <p:par>
                          <p:cTn id="47" fill="hold">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blinds(horizontal)">
                                      <p:cBhvr>
                                        <p:cTn id="50" dur="500"/>
                                        <p:tgtEl>
                                          <p:spTgt spid="31"/>
                                        </p:tgtEl>
                                      </p:cBhvr>
                                    </p:animEffect>
                                  </p:childTnLst>
                                </p:cTn>
                              </p:par>
                            </p:childTnLst>
                          </p:cTn>
                        </p:par>
                        <p:par>
                          <p:cTn id="51" fill="hold">
                            <p:stCondLst>
                              <p:cond delay="1000"/>
                            </p:stCondLst>
                            <p:childTnLst>
                              <p:par>
                                <p:cTn id="52" presetID="3" presetClass="entr" presetSubtype="10" fill="hold"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blinds(horizontal)">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45092"/>
                                        </p:tgtEl>
                                        <p:attrNameLst>
                                          <p:attrName>style.visibility</p:attrName>
                                        </p:attrNameLst>
                                      </p:cBhvr>
                                      <p:to>
                                        <p:strVal val="visible"/>
                                      </p:to>
                                    </p:set>
                                    <p:animEffect transition="in" filter="blinds(horizontal)">
                                      <p:cBhvr>
                                        <p:cTn id="59" dur="500"/>
                                        <p:tgtEl>
                                          <p:spTgt spid="45092"/>
                                        </p:tgtEl>
                                      </p:cBhvr>
                                    </p:animEffect>
                                  </p:childTnLst>
                                </p:cTn>
                              </p:par>
                              <p:par>
                                <p:cTn id="60" presetID="3" presetClass="exit" presetSubtype="10" fill="hold" grpId="1" nodeType="withEffect">
                                  <p:stCondLst>
                                    <p:cond delay="0"/>
                                  </p:stCondLst>
                                  <p:childTnLst>
                                    <p:animEffect transition="out" filter="blinds(horizontal)">
                                      <p:cBhvr>
                                        <p:cTn id="61" dur="500"/>
                                        <p:tgtEl>
                                          <p:spTgt spid="31"/>
                                        </p:tgtEl>
                                      </p:cBhvr>
                                    </p:animEffect>
                                    <p:set>
                                      <p:cBhvr>
                                        <p:cTn id="62" dur="1" fill="hold">
                                          <p:stCondLst>
                                            <p:cond delay="499"/>
                                          </p:stCondLst>
                                        </p:cTn>
                                        <p:tgtEl>
                                          <p:spTgt spid="31"/>
                                        </p:tgtEl>
                                        <p:attrNameLst>
                                          <p:attrName>style.visibility</p:attrName>
                                        </p:attrNameLst>
                                      </p:cBhvr>
                                      <p:to>
                                        <p:strVal val="hidden"/>
                                      </p:to>
                                    </p:set>
                                  </p:childTnLst>
                                </p:cTn>
                              </p:par>
                            </p:childTnLst>
                          </p:cTn>
                        </p:par>
                        <p:par>
                          <p:cTn id="63" fill="hold">
                            <p:stCondLst>
                              <p:cond delay="500"/>
                            </p:stCondLst>
                            <p:childTnLst>
                              <p:par>
                                <p:cTn id="64" presetID="1" presetClass="entr" presetSubtype="0" fill="hold" nodeType="afterEffect">
                                  <p:stCondLst>
                                    <p:cond delay="0"/>
                                  </p:stCondLst>
                                  <p:childTnLst>
                                    <p:set>
                                      <p:cBhvr>
                                        <p:cTn id="65"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animBg="1"/>
      <p:bldP spid="30" grpId="0" animBg="1" autoUpdateAnimBg="0"/>
      <p:bldP spid="30" grpId="1" animBg="1"/>
      <p:bldP spid="31" grpId="0" animBg="1"/>
      <p:bldP spid="31"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Relevance of a term w.r.t M and B</a:t>
            </a:r>
          </a:p>
        </p:txBody>
      </p:sp>
      <p:sp>
        <p:nvSpPr>
          <p:cNvPr id="46085" name="TextBox 4"/>
          <p:cNvSpPr txBox="1">
            <a:spLocks noChangeArrowheads="1"/>
          </p:cNvSpPr>
          <p:nvPr/>
        </p:nvSpPr>
        <p:spPr bwMode="auto">
          <a:xfrm>
            <a:off x="3673197" y="5638800"/>
            <a:ext cx="1965603" cy="707886"/>
          </a:xfrm>
          <a:prstGeom prst="rect">
            <a:avLst/>
          </a:prstGeom>
          <a:solidFill>
            <a:schemeClr val="accent1"/>
          </a:solidFill>
          <a:ln w="9525">
            <a:noFill/>
            <a:miter lim="800000"/>
            <a:headEnd/>
            <a:tailEnd/>
          </a:ln>
        </p:spPr>
        <p:txBody>
          <a:bodyPr wrap="none">
            <a:spAutoFit/>
          </a:bodyPr>
          <a:lstStyle/>
          <a:p>
            <a:pPr algn="ctr"/>
            <a:r>
              <a:rPr lang="en-US" sz="2000" b="1" smtClean="0">
                <a:solidFill>
                  <a:srgbClr val="000080"/>
                </a:solidFill>
              </a:rPr>
              <a:t>Given term i</a:t>
            </a:r>
          </a:p>
          <a:p>
            <a:r>
              <a:rPr lang="en-US" sz="2000" b="1" smtClean="0">
                <a:solidFill>
                  <a:srgbClr val="000080"/>
                </a:solidFill>
              </a:rPr>
              <a:t>(node or edge)</a:t>
            </a:r>
            <a:endParaRPr lang="en-US" sz="2000" b="1">
              <a:solidFill>
                <a:srgbClr val="000080"/>
              </a:solidFill>
            </a:endParaRPr>
          </a:p>
        </p:txBody>
      </p:sp>
      <p:sp>
        <p:nvSpPr>
          <p:cNvPr id="6" name="Flowchart: Multidocument 5"/>
          <p:cNvSpPr>
            <a:spLocks noChangeArrowheads="1"/>
          </p:cNvSpPr>
          <p:nvPr/>
        </p:nvSpPr>
        <p:spPr bwMode="auto">
          <a:xfrm>
            <a:off x="6858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7" name="TextBox 6"/>
          <p:cNvSpPr txBox="1">
            <a:spLocks noChangeArrowheads="1"/>
          </p:cNvSpPr>
          <p:nvPr/>
        </p:nvSpPr>
        <p:spPr bwMode="auto">
          <a:xfrm>
            <a:off x="838200" y="1981200"/>
            <a:ext cx="1905000" cy="830263"/>
          </a:xfrm>
          <a:prstGeom prst="rect">
            <a:avLst/>
          </a:prstGeom>
          <a:noFill/>
          <a:ln w="9525">
            <a:noFill/>
            <a:miter lim="800000"/>
            <a:headEnd/>
            <a:tailEnd/>
          </a:ln>
        </p:spPr>
        <p:txBody>
          <a:bodyPr>
            <a:spAutoFit/>
          </a:bodyPr>
          <a:lstStyle/>
          <a:p>
            <a:pPr algn="ctr"/>
            <a:r>
              <a:rPr lang="en-US" b="1">
                <a:solidFill>
                  <a:srgbClr val="FF0000"/>
                </a:solidFill>
              </a:rPr>
              <a:t>Malware graph set M</a:t>
            </a:r>
          </a:p>
        </p:txBody>
      </p:sp>
      <p:sp>
        <p:nvSpPr>
          <p:cNvPr id="8" name="Flowchart: Multidocument 7"/>
          <p:cNvSpPr>
            <a:spLocks noChangeArrowheads="1"/>
          </p:cNvSpPr>
          <p:nvPr/>
        </p:nvSpPr>
        <p:spPr bwMode="auto">
          <a:xfrm>
            <a:off x="61722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sp>
        <p:nvSpPr>
          <p:cNvPr id="9" name="TextBox 8"/>
          <p:cNvSpPr txBox="1">
            <a:spLocks noChangeArrowheads="1"/>
          </p:cNvSpPr>
          <p:nvPr/>
        </p:nvSpPr>
        <p:spPr bwMode="auto">
          <a:xfrm>
            <a:off x="6324600" y="1981200"/>
            <a:ext cx="2209800" cy="830263"/>
          </a:xfrm>
          <a:prstGeom prst="rect">
            <a:avLst/>
          </a:prstGeom>
          <a:noFill/>
          <a:ln w="9525">
            <a:noFill/>
            <a:miter lim="800000"/>
            <a:headEnd/>
            <a:tailEnd/>
          </a:ln>
        </p:spPr>
        <p:txBody>
          <a:bodyPr>
            <a:spAutoFit/>
          </a:bodyPr>
          <a:lstStyle/>
          <a:p>
            <a:pPr algn="ctr"/>
            <a:r>
              <a:rPr lang="en-US" b="1">
                <a:solidFill>
                  <a:srgbClr val="000080"/>
                </a:solidFill>
              </a:rPr>
              <a:t>Benware graph set B</a:t>
            </a:r>
          </a:p>
        </p:txBody>
      </p:sp>
      <p:sp>
        <p:nvSpPr>
          <p:cNvPr id="4609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cxnSp>
        <p:nvCxnSpPr>
          <p:cNvPr id="27" name="Straight Arrow Connector 26"/>
          <p:cNvCxnSpPr>
            <a:cxnSpLocks noChangeShapeType="1"/>
            <a:stCxn id="46085" idx="1"/>
            <a:endCxn id="6" idx="2"/>
          </p:cNvCxnSpPr>
          <p:nvPr/>
        </p:nvCxnSpPr>
        <p:spPr bwMode="auto">
          <a:xfrm rot="10800000">
            <a:off x="1669839" y="3845801"/>
            <a:ext cx="2003359" cy="2146943"/>
          </a:xfrm>
          <a:prstGeom prst="straightConnector1">
            <a:avLst/>
          </a:prstGeom>
          <a:noFill/>
          <a:ln w="9525" algn="ctr">
            <a:solidFill>
              <a:schemeClr val="tx1"/>
            </a:solidFill>
            <a:round/>
            <a:headEnd/>
            <a:tailEnd type="arrow" w="med" len="med"/>
          </a:ln>
        </p:spPr>
      </p:cxnSp>
      <p:cxnSp>
        <p:nvCxnSpPr>
          <p:cNvPr id="29" name="Straight Arrow Connector 28"/>
          <p:cNvCxnSpPr>
            <a:cxnSpLocks noChangeShapeType="1"/>
            <a:stCxn id="46085" idx="3"/>
            <a:endCxn id="8" idx="2"/>
          </p:cNvCxnSpPr>
          <p:nvPr/>
        </p:nvCxnSpPr>
        <p:spPr bwMode="auto">
          <a:xfrm flipV="1">
            <a:off x="5638800" y="3845800"/>
            <a:ext cx="1517438" cy="2146943"/>
          </a:xfrm>
          <a:prstGeom prst="straightConnector1">
            <a:avLst/>
          </a:prstGeom>
          <a:noFill/>
          <a:ln w="9525" algn="ctr">
            <a:solidFill>
              <a:schemeClr val="tx1"/>
            </a:solidFill>
            <a:round/>
            <a:headEnd/>
            <a:tailEnd type="arrow" w="med" len="med"/>
          </a:ln>
        </p:spPr>
      </p:cxnSp>
      <p:sp>
        <p:nvSpPr>
          <p:cNvPr id="46098"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100"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102"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6108" name="Picture 2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71600" y="5562600"/>
            <a:ext cx="1752600" cy="412750"/>
          </a:xfrm>
          <a:prstGeom prst="rect">
            <a:avLst/>
          </a:prstGeom>
          <a:noFill/>
          <a:ln w="9525">
            <a:noFill/>
            <a:miter lim="800000"/>
            <a:headEnd/>
            <a:tailEnd/>
          </a:ln>
        </p:spPr>
      </p:pic>
      <p:sp>
        <p:nvSpPr>
          <p:cNvPr id="2"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6110" name="Picture 3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553200" y="5562600"/>
            <a:ext cx="1600200" cy="392113"/>
          </a:xfrm>
          <a:prstGeom prst="rect">
            <a:avLst/>
          </a:prstGeom>
          <a:noFill/>
          <a:ln w="9525">
            <a:noFill/>
            <a:miter lim="800000"/>
            <a:headEnd/>
            <a:tailEnd/>
          </a:ln>
        </p:spPr>
      </p:pic>
      <p:sp>
        <p:nvSpPr>
          <p:cNvPr id="36" name="Rectangle 35"/>
          <p:cNvSpPr>
            <a:spLocks noChangeArrowheads="1"/>
          </p:cNvSpPr>
          <p:nvPr/>
        </p:nvSpPr>
        <p:spPr bwMode="auto">
          <a:xfrm>
            <a:off x="1905000" y="1981200"/>
            <a:ext cx="5715000" cy="2057400"/>
          </a:xfrm>
          <a:prstGeom prst="rect">
            <a:avLst/>
          </a:prstGeom>
          <a:noFill/>
          <a:ln w="19050" algn="ctr">
            <a:solidFill>
              <a:schemeClr val="tx1"/>
            </a:solidFill>
            <a:round/>
            <a:headEnd/>
            <a:tailEnd/>
          </a:ln>
        </p:spPr>
        <p:txBody>
          <a:bodyPr/>
          <a:lstStyle/>
          <a:p>
            <a:endParaRPr lang="en-US"/>
          </a:p>
        </p:txBody>
      </p:sp>
      <p:cxnSp>
        <p:nvCxnSpPr>
          <p:cNvPr id="38" name="Straight Arrow Connector 37"/>
          <p:cNvCxnSpPr>
            <a:cxnSpLocks noChangeShapeType="1"/>
            <a:stCxn id="46085" idx="0"/>
          </p:cNvCxnSpPr>
          <p:nvPr/>
        </p:nvCxnSpPr>
        <p:spPr bwMode="auto">
          <a:xfrm rot="16200000" flipV="1">
            <a:off x="3852001" y="4834801"/>
            <a:ext cx="1600200" cy="7797"/>
          </a:xfrm>
          <a:prstGeom prst="straightConnector1">
            <a:avLst/>
          </a:prstGeom>
          <a:noFill/>
          <a:ln w="9525" algn="ctr">
            <a:solidFill>
              <a:schemeClr val="tx1"/>
            </a:solidFill>
            <a:round/>
            <a:headEnd/>
            <a:tailEnd type="arrow" w="med" len="med"/>
          </a:ln>
        </p:spPr>
      </p:cxnSp>
      <p:pic>
        <p:nvPicPr>
          <p:cNvPr id="3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191000" y="4648200"/>
            <a:ext cx="1228725" cy="352425"/>
          </a:xfrm>
          <a:prstGeom prst="rect">
            <a:avLst/>
          </a:prstGeom>
          <a:solidFill>
            <a:schemeClr val="accent1"/>
          </a:solidFill>
          <a:ln w="9525">
            <a:noFill/>
            <a:miter lim="800000"/>
            <a:headEnd/>
            <a:tailEnd/>
          </a:ln>
        </p:spPr>
      </p:pic>
      <p:sp>
        <p:nvSpPr>
          <p:cNvPr id="40" name="Cloud Callout 39"/>
          <p:cNvSpPr>
            <a:spLocks noChangeArrowheads="1"/>
          </p:cNvSpPr>
          <p:nvPr/>
        </p:nvSpPr>
        <p:spPr bwMode="auto">
          <a:xfrm>
            <a:off x="5867400" y="4114800"/>
            <a:ext cx="2667000" cy="1447800"/>
          </a:xfrm>
          <a:prstGeom prst="cloudCallout">
            <a:avLst>
              <a:gd name="adj1" fmla="val -68120"/>
              <a:gd name="adj2" fmla="val 16519"/>
            </a:avLst>
          </a:prstGeom>
          <a:solidFill>
            <a:schemeClr val="accent1"/>
          </a:solidFill>
          <a:ln w="9525" algn="ctr">
            <a:solidFill>
              <a:schemeClr val="tx1"/>
            </a:solidFill>
            <a:round/>
            <a:headEnd/>
            <a:tailEnd/>
          </a:ln>
        </p:spPr>
        <p:txBody>
          <a:bodyPr anchor="ctr"/>
          <a:lstStyle/>
          <a:p>
            <a:pPr algn="ctr"/>
            <a:r>
              <a:rPr lang="en-US" sz="1800">
                <a:solidFill>
                  <a:srgbClr val="000080"/>
                </a:solidFill>
              </a:rPr>
              <a:t>How is a term relevant in </a:t>
            </a:r>
            <a:r>
              <a:rPr lang="en-US" sz="1800" b="1">
                <a:solidFill>
                  <a:srgbClr val="000080"/>
                </a:solidFill>
              </a:rPr>
              <a:t>M</a:t>
            </a:r>
            <a:r>
              <a:rPr lang="en-US" sz="1800">
                <a:solidFill>
                  <a:srgbClr val="000080"/>
                </a:solidFill>
              </a:rPr>
              <a:t> and not in </a:t>
            </a:r>
            <a:r>
              <a:rPr lang="en-US" sz="1800" b="1">
                <a:solidFill>
                  <a:srgbClr val="000080"/>
                </a:solidFill>
              </a:rPr>
              <a:t>B</a:t>
            </a:r>
            <a:r>
              <a:rPr lang="en-US" sz="1800">
                <a:solidFill>
                  <a:srgbClr val="000080"/>
                </a:solidFill>
              </a:rPr>
              <a:t>?</a:t>
            </a:r>
          </a:p>
        </p:txBody>
      </p:sp>
      <p:pic>
        <p:nvPicPr>
          <p:cNvPr id="31" name="Picture 3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5000" y="4267200"/>
            <a:ext cx="2514600" cy="919531"/>
          </a:xfrm>
          <a:prstGeom prst="rect">
            <a:avLst/>
          </a:prstGeom>
          <a:solidFill>
            <a:schemeClr val="accent1"/>
          </a:solidFill>
        </p:spPr>
      </p:pic>
      <p:pic>
        <p:nvPicPr>
          <p:cNvPr id="32" name="Picture 3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371600" y="4343400"/>
            <a:ext cx="2514600" cy="905579"/>
          </a:xfrm>
          <a:prstGeom prst="rect">
            <a:avLst/>
          </a:prstGeom>
          <a:solidFill>
            <a:schemeClr val="accent1"/>
          </a:solidFill>
        </p:spPr>
      </p:pic>
      <p:sp>
        <p:nvSpPr>
          <p:cNvPr id="28" name="Rectangle 27"/>
          <p:cNvSpPr/>
          <p:nvPr/>
        </p:nvSpPr>
        <p:spPr>
          <a:xfrm>
            <a:off x="838200" y="4343400"/>
            <a:ext cx="3048000" cy="1200329"/>
          </a:xfrm>
          <a:prstGeom prst="rect">
            <a:avLst/>
          </a:prstGeom>
          <a:solidFill>
            <a:schemeClr val="accent1"/>
          </a:solidFill>
        </p:spPr>
        <p:txBody>
          <a:bodyPr wrap="square">
            <a:spAutoFit/>
          </a:bodyPr>
          <a:lstStyle/>
          <a:p>
            <a:pPr algn="ctr"/>
            <a:r>
              <a:rPr lang="en-US" smtClean="0">
                <a:solidFill>
                  <a:srgbClr val="FF0000"/>
                </a:solidFill>
                <a:latin typeface="Baskerville Old Face" pitchFamily="18" charset="0"/>
              </a:rPr>
              <a:t>W(i,M,B)</a:t>
            </a:r>
            <a:r>
              <a:rPr lang="en-US" smtClean="0"/>
              <a:t> </a:t>
            </a:r>
            <a:r>
              <a:rPr lang="en-US" smtClean="0">
                <a:solidFill>
                  <a:srgbClr val="004080"/>
                </a:solidFill>
              </a:rPr>
              <a:t>is high when </a:t>
            </a:r>
            <a:r>
              <a:rPr lang="en-US" smtClean="0">
                <a:solidFill>
                  <a:srgbClr val="FF0000"/>
                </a:solidFill>
                <a:latin typeface="Baskerville Old Face" pitchFamily="18" charset="0"/>
              </a:rPr>
              <a:t>W(i,M)</a:t>
            </a:r>
            <a:r>
              <a:rPr lang="en-US" smtClean="0"/>
              <a:t> </a:t>
            </a:r>
            <a:r>
              <a:rPr lang="en-US" smtClean="0">
                <a:solidFill>
                  <a:srgbClr val="004080"/>
                </a:solidFill>
              </a:rPr>
              <a:t>is high and </a:t>
            </a:r>
            <a:r>
              <a:rPr lang="en-US" smtClean="0">
                <a:solidFill>
                  <a:srgbClr val="FF0000"/>
                </a:solidFill>
                <a:latin typeface="Baskerville Old Face" pitchFamily="18" charset="0"/>
              </a:rPr>
              <a:t>W(i,B)</a:t>
            </a:r>
            <a:r>
              <a:rPr lang="en-US" smtClean="0"/>
              <a:t> </a:t>
            </a:r>
            <a:r>
              <a:rPr lang="en-US" smtClean="0">
                <a:solidFill>
                  <a:srgbClr val="004080"/>
                </a:solidFill>
              </a:rPr>
              <a:t>is low.</a:t>
            </a:r>
            <a:endParaRPr lang="en-US">
              <a:solidFill>
                <a:srgbClr val="004080"/>
              </a:solidFill>
            </a:endParaRPr>
          </a:p>
        </p:txBody>
      </p:sp>
      <p:sp>
        <p:nvSpPr>
          <p:cNvPr id="30" name="Slide Number Placeholder 29"/>
          <p:cNvSpPr>
            <a:spLocks noGrp="1"/>
          </p:cNvSpPr>
          <p:nvPr>
            <p:ph type="sldNum" sz="quarter" idx="10"/>
          </p:nvPr>
        </p:nvSpPr>
        <p:spPr/>
        <p:txBody>
          <a:bodyPr/>
          <a:lstStyle/>
          <a:p>
            <a:pPr>
              <a:defRPr/>
            </a:pPr>
            <a:fld id="{DB3A1A19-576F-4A47-99BF-AC65D629DE3D}" type="slidenum">
              <a:rPr lang="en-US" altLang="en-US" smtClean="0"/>
              <a:pPr>
                <a:defRPr/>
              </a:pPr>
              <a:t>24</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16666 0 " pathEditMode="relative" ptsTypes="AA">
                                      <p:cBhvr>
                                        <p:cTn id="6" dur="2000" fill="hold"/>
                                        <p:tgtEl>
                                          <p:spTgt spid="6"/>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16666 0 " pathEditMode="relative" ptsTypes="AA">
                                      <p:cBhvr>
                                        <p:cTn id="8" dur="2000" fill="hold"/>
                                        <p:tgtEl>
                                          <p:spTgt spid="7"/>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15 0 " pathEditMode="relative" ptsTypes="AA">
                                      <p:cBhvr>
                                        <p:cTn id="10" dur="2000" fill="hold"/>
                                        <p:tgtEl>
                                          <p:spTgt spid="8"/>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0 0 L -0.15 0 " pathEditMode="relative" ptsTypes="AA">
                                      <p:cBhvr>
                                        <p:cTn id="12" dur="2000" fill="hold"/>
                                        <p:tgtEl>
                                          <p:spTgt spid="9"/>
                                        </p:tgtEl>
                                        <p:attrNameLst>
                                          <p:attrName>ppt_x</p:attrName>
                                          <p:attrName>ppt_y</p:attrName>
                                        </p:attrNameLst>
                                      </p:cBhvr>
                                    </p:animMotion>
                                  </p:childTnLst>
                                </p:cTn>
                              </p:par>
                              <p:par>
                                <p:cTn id="13" presetID="10" presetClass="exit" presetSubtype="0" fill="hold" nodeType="withEffect">
                                  <p:stCondLst>
                                    <p:cond delay="0"/>
                                  </p:stCondLst>
                                  <p:childTnLst>
                                    <p:animEffect transition="out" filter="fade">
                                      <p:cBhvr>
                                        <p:cTn id="14" dur="2000"/>
                                        <p:tgtEl>
                                          <p:spTgt spid="27"/>
                                        </p:tgtEl>
                                      </p:cBhvr>
                                    </p:animEffect>
                                    <p:set>
                                      <p:cBhvr>
                                        <p:cTn id="15" dur="1" fill="hold">
                                          <p:stCondLst>
                                            <p:cond delay="1999"/>
                                          </p:stCondLst>
                                        </p:cTn>
                                        <p:tgtEl>
                                          <p:spTgt spid="27"/>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2000"/>
                                        <p:tgtEl>
                                          <p:spTgt spid="46108"/>
                                        </p:tgtEl>
                                      </p:cBhvr>
                                    </p:animEffect>
                                    <p:set>
                                      <p:cBhvr>
                                        <p:cTn id="18" dur="1" fill="hold">
                                          <p:stCondLst>
                                            <p:cond delay="1999"/>
                                          </p:stCondLst>
                                        </p:cTn>
                                        <p:tgtEl>
                                          <p:spTgt spid="46108"/>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2000"/>
                                        <p:tgtEl>
                                          <p:spTgt spid="29"/>
                                        </p:tgtEl>
                                      </p:cBhvr>
                                    </p:animEffect>
                                    <p:set>
                                      <p:cBhvr>
                                        <p:cTn id="21" dur="1" fill="hold">
                                          <p:stCondLst>
                                            <p:cond delay="1999"/>
                                          </p:stCondLst>
                                        </p:cTn>
                                        <p:tgtEl>
                                          <p:spTgt spid="29"/>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2000"/>
                                        <p:tgtEl>
                                          <p:spTgt spid="46110"/>
                                        </p:tgtEl>
                                      </p:cBhvr>
                                    </p:animEffect>
                                    <p:set>
                                      <p:cBhvr>
                                        <p:cTn id="24" dur="1" fill="hold">
                                          <p:stCondLst>
                                            <p:cond delay="1999"/>
                                          </p:stCondLst>
                                        </p:cTn>
                                        <p:tgtEl>
                                          <p:spTgt spid="46110"/>
                                        </p:tgtEl>
                                        <p:attrNameLst>
                                          <p:attrName>style.visibility</p:attrName>
                                        </p:attrNameLst>
                                      </p:cBhvr>
                                      <p:to>
                                        <p:strVal val="hidden"/>
                                      </p:to>
                                    </p:set>
                                  </p:childTnLst>
                                </p:cTn>
                              </p:par>
                              <p:par>
                                <p:cTn id="25" presetID="3" presetClass="exit" presetSubtype="10" fill="hold" nodeType="withEffect">
                                  <p:stCondLst>
                                    <p:cond delay="0"/>
                                  </p:stCondLst>
                                  <p:childTnLst>
                                    <p:animEffect transition="out" filter="blinds(horizontal)">
                                      <p:cBhvr>
                                        <p:cTn id="26" dur="500"/>
                                        <p:tgtEl>
                                          <p:spTgt spid="32"/>
                                        </p:tgtEl>
                                      </p:cBhvr>
                                    </p:animEffect>
                                    <p:set>
                                      <p:cBhvr>
                                        <p:cTn id="27" dur="1" fill="hold">
                                          <p:stCondLst>
                                            <p:cond delay="499"/>
                                          </p:stCondLst>
                                        </p:cTn>
                                        <p:tgtEl>
                                          <p:spTgt spid="32"/>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31"/>
                                        </p:tgtEl>
                                      </p:cBhvr>
                                    </p:animEffect>
                                    <p:set>
                                      <p:cBhvr>
                                        <p:cTn id="30" dur="1" fill="hold">
                                          <p:stCondLst>
                                            <p:cond delay="499"/>
                                          </p:stCondLst>
                                        </p:cTn>
                                        <p:tgtEl>
                                          <p:spTgt spid="31"/>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2000"/>
                                        <p:tgtEl>
                                          <p:spTgt spid="36"/>
                                        </p:tgtEl>
                                      </p:cBhvr>
                                    </p:animEffect>
                                  </p:childTnLst>
                                </p:cTn>
                              </p:par>
                              <p:par>
                                <p:cTn id="34" presetID="10" presetClass="entr" presetSubtype="0" fill="hold" nodeType="with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fade">
                                      <p:cBhvr>
                                        <p:cTn id="36" dur="2000"/>
                                        <p:tgtEl>
                                          <p:spTgt spid="38"/>
                                        </p:tgtEl>
                                      </p:cBhvr>
                                    </p:animEffect>
                                  </p:childTnLst>
                                </p:cTn>
                              </p:par>
                            </p:childTnLst>
                          </p:cTn>
                        </p:par>
                        <p:par>
                          <p:cTn id="37" fill="hold">
                            <p:stCondLst>
                              <p:cond delay="2000"/>
                            </p:stCondLst>
                            <p:childTnLst>
                              <p:par>
                                <p:cTn id="38" presetID="3" presetClass="entr" presetSubtype="10"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blinds(horizontal)">
                                      <p:cBhvr>
                                        <p:cTn id="40" dur="500"/>
                                        <p:tgtEl>
                                          <p:spTgt spid="40"/>
                                        </p:tgtEl>
                                      </p:cBhvr>
                                    </p:animEffect>
                                  </p:childTnLst>
                                </p:cTn>
                              </p:par>
                              <p:par>
                                <p:cTn id="41" presetID="3" presetClass="entr" presetSubtype="10"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blinds(horizontal)">
                                      <p:cBhvr>
                                        <p:cTn id="43" dur="500"/>
                                        <p:tgtEl>
                                          <p:spTgt spid="39"/>
                                        </p:tgtEl>
                                      </p:cBhvr>
                                    </p:animEffect>
                                  </p:childTnLst>
                                </p:cTn>
                              </p:par>
                            </p:childTnLst>
                          </p:cTn>
                        </p:par>
                        <p:par>
                          <p:cTn id="44" fill="hold">
                            <p:stCondLst>
                              <p:cond delay="2500"/>
                            </p:stCondLst>
                            <p:childTnLst>
                              <p:par>
                                <p:cTn id="45" presetID="3" presetClass="entr" presetSubtype="1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blinds(horizontal)">
                                      <p:cBhvr>
                                        <p:cTn id="4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36" grpId="0" animBg="1"/>
      <p:bldP spid="40" grpId="0" animBg="1"/>
      <p:bldP spid="2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fontScale="90000"/>
          </a:bodyPr>
          <a:lstStyle/>
          <a:p>
            <a:r>
              <a:rPr lang="en-US" smtClean="0"/>
              <a:t>Relevance of a term w.r.t M and B:</a:t>
            </a:r>
            <a:br>
              <a:rPr lang="en-US" smtClean="0"/>
            </a:br>
            <a:r>
              <a:rPr lang="en-US" smtClean="0">
                <a:solidFill>
                  <a:srgbClr val="FF0000"/>
                </a:solidFill>
              </a:rPr>
              <a:t>Rocchio weight</a:t>
            </a:r>
          </a:p>
        </p:txBody>
      </p:sp>
      <p:sp>
        <p:nvSpPr>
          <p:cNvPr id="3" name="Content Placeholder 2"/>
          <p:cNvSpPr>
            <a:spLocks noGrp="1"/>
          </p:cNvSpPr>
          <p:nvPr>
            <p:ph idx="1"/>
          </p:nvPr>
        </p:nvSpPr>
        <p:spPr/>
        <p:txBody>
          <a:bodyPr/>
          <a:lstStyle/>
          <a:p>
            <a:r>
              <a:rPr lang="en-US" smtClean="0"/>
              <a:t>Measured by the distance between the weight of </a:t>
            </a:r>
            <a:r>
              <a:rPr lang="en-US" b="1" smtClean="0"/>
              <a:t>i</a:t>
            </a:r>
            <a:r>
              <a:rPr lang="en-US" i="1" smtClean="0"/>
              <a:t> </a:t>
            </a:r>
            <a:r>
              <a:rPr lang="en-US" smtClean="0"/>
              <a:t>in the set </a:t>
            </a:r>
            <a:r>
              <a:rPr lang="en-US" smtClean="0">
                <a:latin typeface="Baskerville Old Face" pitchFamily="18" charset="0"/>
              </a:rPr>
              <a:t>M</a:t>
            </a:r>
            <a:r>
              <a:rPr lang="en-US" i="1" smtClean="0"/>
              <a:t> </a:t>
            </a:r>
            <a:r>
              <a:rPr lang="en-US" smtClean="0"/>
              <a:t>and its weight in the set </a:t>
            </a:r>
            <a:r>
              <a:rPr lang="en-US" smtClean="0">
                <a:latin typeface="Baskerville Old Face" pitchFamily="18" charset="0"/>
              </a:rPr>
              <a:t>B</a:t>
            </a:r>
            <a:r>
              <a:rPr lang="en-US" smtClean="0"/>
              <a:t>.</a:t>
            </a:r>
          </a:p>
          <a:p>
            <a:endParaRPr lang="en-US" smtClean="0"/>
          </a:p>
          <a:p>
            <a:endParaRPr lang="en-US" smtClean="0"/>
          </a:p>
          <a:p>
            <a:endParaRPr lang="en-US" smtClean="0"/>
          </a:p>
          <a:p>
            <a:r>
              <a:rPr lang="en-US" smtClean="0"/>
              <a:t> </a:t>
            </a:r>
            <a:r>
              <a:rPr lang="en-US" smtClean="0">
                <a:solidFill>
                  <a:srgbClr val="FF0000"/>
                </a:solidFill>
                <a:latin typeface="Baskerville Old Face" pitchFamily="18" charset="0"/>
              </a:rPr>
              <a:t>W(i,M,B)</a:t>
            </a:r>
            <a:r>
              <a:rPr lang="en-US" smtClean="0"/>
              <a:t> is high if </a:t>
            </a:r>
            <a:r>
              <a:rPr lang="en-US" smtClean="0">
                <a:solidFill>
                  <a:srgbClr val="FF0000"/>
                </a:solidFill>
                <a:latin typeface="Baskerville Old Face" pitchFamily="18" charset="0"/>
              </a:rPr>
              <a:t>W(i,M)</a:t>
            </a:r>
            <a:r>
              <a:rPr lang="en-US" smtClean="0"/>
              <a:t> is high and </a:t>
            </a:r>
            <a:r>
              <a:rPr lang="en-US" smtClean="0">
                <a:solidFill>
                  <a:srgbClr val="FF0000"/>
                </a:solidFill>
                <a:latin typeface="Baskerville Old Face" pitchFamily="18" charset="0"/>
              </a:rPr>
              <a:t>W(i,B)</a:t>
            </a:r>
            <a:r>
              <a:rPr lang="en-US" smtClean="0"/>
              <a:t> is low.</a:t>
            </a:r>
          </a:p>
          <a:p>
            <a:endParaRPr lang="en-US" smtClean="0"/>
          </a:p>
          <a:p>
            <a:pPr>
              <a:buFont typeface="Wingdings" pitchFamily="2" charset="2"/>
              <a:buNone/>
            </a:pPr>
            <a:endParaRPr lang="en-US" smtClean="0"/>
          </a:p>
          <a:p>
            <a:pPr>
              <a:buFont typeface="Wingdings" pitchFamily="2" charset="2"/>
              <a:buNone/>
            </a:pPr>
            <a:endParaRPr lang="en-US" smtClean="0"/>
          </a:p>
        </p:txBody>
      </p:sp>
      <p:sp>
        <p:nvSpPr>
          <p:cNvPr id="4813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044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3048000"/>
            <a:ext cx="5057775" cy="723900"/>
          </a:xfrm>
          <a:prstGeom prst="rect">
            <a:avLst/>
          </a:prstGeom>
          <a:noFill/>
          <a:ln w="9525">
            <a:noFill/>
            <a:miter lim="800000"/>
            <a:headEnd/>
            <a:tailEnd/>
          </a:ln>
        </p:spPr>
      </p:pic>
      <p:sp>
        <p:nvSpPr>
          <p:cNvPr id="4813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 name="Oval 17"/>
          <p:cNvSpPr>
            <a:spLocks noChangeArrowheads="1"/>
          </p:cNvSpPr>
          <p:nvPr/>
        </p:nvSpPr>
        <p:spPr bwMode="auto">
          <a:xfrm>
            <a:off x="3352800" y="3124200"/>
            <a:ext cx="609600" cy="609600"/>
          </a:xfrm>
          <a:prstGeom prst="ellipse">
            <a:avLst/>
          </a:prstGeom>
          <a:noFill/>
          <a:ln w="19050" algn="ctr">
            <a:solidFill>
              <a:srgbClr val="000080"/>
            </a:solidFill>
            <a:round/>
            <a:headEnd/>
            <a:tailEnd/>
          </a:ln>
        </p:spPr>
        <p:txBody>
          <a:bodyPr/>
          <a:lstStyle/>
          <a:p>
            <a:endParaRPr lang="en-US">
              <a:solidFill>
                <a:srgbClr val="000080"/>
              </a:solidFill>
            </a:endParaRPr>
          </a:p>
        </p:txBody>
      </p:sp>
      <p:sp>
        <p:nvSpPr>
          <p:cNvPr id="19" name="Oval 18"/>
          <p:cNvSpPr>
            <a:spLocks noChangeArrowheads="1"/>
          </p:cNvSpPr>
          <p:nvPr/>
        </p:nvSpPr>
        <p:spPr bwMode="auto">
          <a:xfrm>
            <a:off x="5257800" y="3124200"/>
            <a:ext cx="609600" cy="609600"/>
          </a:xfrm>
          <a:prstGeom prst="ellipse">
            <a:avLst/>
          </a:prstGeom>
          <a:noFill/>
          <a:ln w="19050" algn="ctr">
            <a:solidFill>
              <a:srgbClr val="000080"/>
            </a:solidFill>
            <a:round/>
            <a:headEnd/>
            <a:tailEnd/>
          </a:ln>
        </p:spPr>
        <p:txBody>
          <a:bodyPr/>
          <a:lstStyle/>
          <a:p>
            <a:endParaRPr lang="en-US"/>
          </a:p>
        </p:txBody>
      </p:sp>
      <p:cxnSp>
        <p:nvCxnSpPr>
          <p:cNvPr id="20" name="Straight Arrow Connector 19"/>
          <p:cNvCxnSpPr>
            <a:cxnSpLocks noChangeShapeType="1"/>
            <a:stCxn id="18" idx="4"/>
            <a:endCxn id="25" idx="0"/>
          </p:cNvCxnSpPr>
          <p:nvPr/>
        </p:nvCxnSpPr>
        <p:spPr bwMode="auto">
          <a:xfrm rot="16200000" flipH="1">
            <a:off x="3867150" y="3524250"/>
            <a:ext cx="762000" cy="1181100"/>
          </a:xfrm>
          <a:prstGeom prst="straightConnector1">
            <a:avLst/>
          </a:prstGeom>
          <a:noFill/>
          <a:ln w="19050" algn="ctr">
            <a:solidFill>
              <a:srgbClr val="000080"/>
            </a:solidFill>
            <a:round/>
            <a:headEnd/>
            <a:tailEnd type="arrow" w="med" len="med"/>
          </a:ln>
        </p:spPr>
      </p:cxnSp>
      <p:cxnSp>
        <p:nvCxnSpPr>
          <p:cNvPr id="21" name="Straight Arrow Connector 20"/>
          <p:cNvCxnSpPr>
            <a:cxnSpLocks noChangeShapeType="1"/>
            <a:stCxn id="19" idx="4"/>
            <a:endCxn id="25" idx="0"/>
          </p:cNvCxnSpPr>
          <p:nvPr/>
        </p:nvCxnSpPr>
        <p:spPr bwMode="auto">
          <a:xfrm rot="5400000">
            <a:off x="4819650" y="3752850"/>
            <a:ext cx="762000" cy="723900"/>
          </a:xfrm>
          <a:prstGeom prst="straightConnector1">
            <a:avLst/>
          </a:prstGeom>
          <a:noFill/>
          <a:ln w="19050" algn="ctr">
            <a:solidFill>
              <a:srgbClr val="004080"/>
            </a:solidFill>
            <a:round/>
            <a:headEnd/>
            <a:tailEnd type="arrow" w="med" len="med"/>
          </a:ln>
        </p:spPr>
      </p:cxnSp>
      <p:sp>
        <p:nvSpPr>
          <p:cNvPr id="25" name="TextBox 24"/>
          <p:cNvSpPr txBox="1">
            <a:spLocks noChangeArrowheads="1"/>
          </p:cNvSpPr>
          <p:nvPr/>
        </p:nvSpPr>
        <p:spPr bwMode="auto">
          <a:xfrm>
            <a:off x="3505200" y="4495800"/>
            <a:ext cx="2667000" cy="1570038"/>
          </a:xfrm>
          <a:prstGeom prst="rect">
            <a:avLst/>
          </a:prstGeom>
          <a:noFill/>
          <a:ln w="9525">
            <a:noFill/>
            <a:miter lim="800000"/>
            <a:headEnd/>
            <a:tailEnd/>
          </a:ln>
        </p:spPr>
        <p:txBody>
          <a:bodyPr>
            <a:spAutoFit/>
          </a:bodyPr>
          <a:lstStyle/>
          <a:p>
            <a:pPr algn="ctr"/>
            <a:r>
              <a:rPr lang="en-US">
                <a:solidFill>
                  <a:srgbClr val="000080"/>
                </a:solidFill>
              </a:rPr>
              <a:t>Values to adjust the effect of term weights in </a:t>
            </a:r>
            <a:r>
              <a:rPr lang="en-US" b="1">
                <a:solidFill>
                  <a:srgbClr val="000080"/>
                </a:solidFill>
              </a:rPr>
              <a:t>M</a:t>
            </a:r>
            <a:r>
              <a:rPr lang="en-US">
                <a:solidFill>
                  <a:srgbClr val="000080"/>
                </a:solidFill>
              </a:rPr>
              <a:t> and in </a:t>
            </a:r>
            <a:r>
              <a:rPr lang="en-US" b="1">
                <a:solidFill>
                  <a:srgbClr val="000080"/>
                </a:solidFill>
              </a:rPr>
              <a:t>B</a:t>
            </a:r>
            <a:r>
              <a:rPr lang="en-US">
                <a:solidFill>
                  <a:srgbClr val="000080"/>
                </a:solidFill>
              </a:rPr>
              <a:t>.</a:t>
            </a:r>
          </a:p>
        </p:txBody>
      </p:sp>
      <p:sp>
        <p:nvSpPr>
          <p:cNvPr id="14" name="Oval 13"/>
          <p:cNvSpPr>
            <a:spLocks noChangeArrowheads="1"/>
          </p:cNvSpPr>
          <p:nvPr/>
        </p:nvSpPr>
        <p:spPr bwMode="auto">
          <a:xfrm>
            <a:off x="3886200" y="2849562"/>
            <a:ext cx="1143000" cy="990600"/>
          </a:xfrm>
          <a:prstGeom prst="ellipse">
            <a:avLst/>
          </a:prstGeom>
          <a:noFill/>
          <a:ln w="19050" algn="ctr">
            <a:solidFill>
              <a:srgbClr val="000080"/>
            </a:solidFill>
            <a:round/>
            <a:headEnd/>
            <a:tailEnd/>
          </a:ln>
        </p:spPr>
        <p:txBody>
          <a:bodyPr/>
          <a:lstStyle/>
          <a:p>
            <a:endParaRPr lang="en-US">
              <a:solidFill>
                <a:srgbClr val="000080"/>
              </a:solidFill>
            </a:endParaRPr>
          </a:p>
        </p:txBody>
      </p:sp>
      <p:sp>
        <p:nvSpPr>
          <p:cNvPr id="15" name="Oval 14"/>
          <p:cNvSpPr>
            <a:spLocks noChangeArrowheads="1"/>
          </p:cNvSpPr>
          <p:nvPr/>
        </p:nvSpPr>
        <p:spPr bwMode="auto">
          <a:xfrm>
            <a:off x="5791200" y="2895600"/>
            <a:ext cx="1143000" cy="990600"/>
          </a:xfrm>
          <a:prstGeom prst="ellipse">
            <a:avLst/>
          </a:prstGeom>
          <a:noFill/>
          <a:ln w="19050" algn="ctr">
            <a:solidFill>
              <a:srgbClr val="000080"/>
            </a:solidFill>
            <a:round/>
            <a:headEnd/>
            <a:tailEnd/>
          </a:ln>
        </p:spPr>
        <p:txBody>
          <a:bodyPr/>
          <a:lstStyle/>
          <a:p>
            <a:endParaRPr lang="en-US"/>
          </a:p>
        </p:txBody>
      </p:sp>
      <p:sp>
        <p:nvSpPr>
          <p:cNvPr id="16" name="TextBox 15"/>
          <p:cNvSpPr txBox="1">
            <a:spLocks noChangeArrowheads="1"/>
          </p:cNvSpPr>
          <p:nvPr/>
        </p:nvSpPr>
        <p:spPr bwMode="auto">
          <a:xfrm>
            <a:off x="3733800" y="4678362"/>
            <a:ext cx="2667000" cy="1570038"/>
          </a:xfrm>
          <a:prstGeom prst="rect">
            <a:avLst/>
          </a:prstGeom>
          <a:noFill/>
          <a:ln w="9525">
            <a:noFill/>
            <a:miter lim="800000"/>
            <a:headEnd/>
            <a:tailEnd/>
          </a:ln>
        </p:spPr>
        <p:txBody>
          <a:bodyPr>
            <a:spAutoFit/>
          </a:bodyPr>
          <a:lstStyle/>
          <a:p>
            <a:pPr algn="ctr"/>
            <a:r>
              <a:rPr lang="en-US">
                <a:solidFill>
                  <a:srgbClr val="000080"/>
                </a:solidFill>
              </a:rPr>
              <a:t>Normalizing term weights by the size of the collection.</a:t>
            </a:r>
          </a:p>
        </p:txBody>
      </p:sp>
      <p:cxnSp>
        <p:nvCxnSpPr>
          <p:cNvPr id="17" name="Straight Arrow Connector 16"/>
          <p:cNvCxnSpPr>
            <a:cxnSpLocks noChangeShapeType="1"/>
            <a:stCxn id="14" idx="4"/>
            <a:endCxn id="16" idx="0"/>
          </p:cNvCxnSpPr>
          <p:nvPr/>
        </p:nvCxnSpPr>
        <p:spPr bwMode="auto">
          <a:xfrm rot="16200000" flipH="1">
            <a:off x="4343400" y="3954462"/>
            <a:ext cx="838200" cy="609600"/>
          </a:xfrm>
          <a:prstGeom prst="straightConnector1">
            <a:avLst/>
          </a:prstGeom>
          <a:noFill/>
          <a:ln w="19050" algn="ctr">
            <a:solidFill>
              <a:srgbClr val="000080"/>
            </a:solidFill>
            <a:round/>
            <a:headEnd/>
            <a:tailEnd type="arrow" w="med" len="med"/>
          </a:ln>
        </p:spPr>
      </p:cxnSp>
      <p:cxnSp>
        <p:nvCxnSpPr>
          <p:cNvPr id="22" name="Straight Arrow Connector 21"/>
          <p:cNvCxnSpPr>
            <a:cxnSpLocks noChangeShapeType="1"/>
            <a:stCxn id="15" idx="4"/>
            <a:endCxn id="16" idx="0"/>
          </p:cNvCxnSpPr>
          <p:nvPr/>
        </p:nvCxnSpPr>
        <p:spPr bwMode="auto">
          <a:xfrm rot="5400000">
            <a:off x="5318919" y="3634581"/>
            <a:ext cx="792162" cy="1295400"/>
          </a:xfrm>
          <a:prstGeom prst="straightConnector1">
            <a:avLst/>
          </a:prstGeom>
          <a:noFill/>
          <a:ln w="19050" algn="ctr">
            <a:solidFill>
              <a:srgbClr val="004080"/>
            </a:solidFill>
            <a:round/>
            <a:headEnd/>
            <a:tailEnd type="arrow" w="med" len="med"/>
          </a:ln>
        </p:spPr>
      </p:cxnSp>
      <p:sp>
        <p:nvSpPr>
          <p:cNvPr id="23" name="Slide Number Placeholder 22"/>
          <p:cNvSpPr>
            <a:spLocks noGrp="1"/>
          </p:cNvSpPr>
          <p:nvPr>
            <p:ph type="sldNum" sz="quarter" idx="10"/>
          </p:nvPr>
        </p:nvSpPr>
        <p:spPr/>
        <p:txBody>
          <a:bodyPr/>
          <a:lstStyle/>
          <a:p>
            <a:pPr>
              <a:defRPr/>
            </a:pPr>
            <a:fld id="{DB3A1A19-576F-4A47-99BF-AC65D629DE3D}" type="slidenum">
              <a:rPr lang="en-US" altLang="en-US" smtClean="0"/>
              <a:pPr>
                <a:defRPr/>
              </a:pPr>
              <a:t>25</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4449"/>
                                        </p:tgtEl>
                                        <p:attrNameLst>
                                          <p:attrName>style.visibility</p:attrName>
                                        </p:attrNameLst>
                                      </p:cBhvr>
                                      <p:to>
                                        <p:strVal val="visible"/>
                                      </p:to>
                                    </p:set>
                                    <p:animEffect transition="in" filter="blinds(horizontal)">
                                      <p:cBhvr>
                                        <p:cTn id="10" dur="500"/>
                                        <p:tgtEl>
                                          <p:spTgt spid="10444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linds(horizontal)">
                                      <p:cBhvr>
                                        <p:cTn id="21" dur="500"/>
                                        <p:tgtEl>
                                          <p:spTgt spid="16"/>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linds(horizontal)">
                                      <p:cBhvr>
                                        <p:cTn id="25" dur="500"/>
                                        <p:tgtEl>
                                          <p:spTgt spid="15"/>
                                        </p:tgtEl>
                                      </p:cBhvr>
                                    </p:animEffect>
                                  </p:childTnLst>
                                </p:cTn>
                              </p:par>
                              <p:par>
                                <p:cTn id="26" presetID="3" presetClass="entr" presetSubtype="10" fill="hold"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4"/>
                                        </p:tgtEl>
                                      </p:cBhvr>
                                    </p:animEffect>
                                    <p:set>
                                      <p:cBhvr>
                                        <p:cTn id="33" dur="1" fill="hold">
                                          <p:stCondLst>
                                            <p:cond delay="499"/>
                                          </p:stCondLst>
                                        </p:cTn>
                                        <p:tgtEl>
                                          <p:spTgt spid="14"/>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22"/>
                                        </p:tgtEl>
                                      </p:cBhvr>
                                    </p:animEffect>
                                    <p:set>
                                      <p:cBhvr>
                                        <p:cTn id="39" dur="1" fill="hold">
                                          <p:stCondLst>
                                            <p:cond delay="499"/>
                                          </p:stCondLst>
                                        </p:cTn>
                                        <p:tgtEl>
                                          <p:spTgt spid="22"/>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childTnLst>
                          </p:cTn>
                        </p:par>
                        <p:par>
                          <p:cTn id="46" fill="hold">
                            <p:stCondLst>
                              <p:cond delay="500"/>
                            </p:stCondLst>
                            <p:childTnLst>
                              <p:par>
                                <p:cTn id="47" presetID="3" presetClass="entr" presetSubtype="1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linds(horizontal)">
                                      <p:cBhvr>
                                        <p:cTn id="49" dur="500"/>
                                        <p:tgtEl>
                                          <p:spTgt spid="18"/>
                                        </p:tgtEl>
                                      </p:cBhvr>
                                    </p:animEffect>
                                  </p:childTnLst>
                                </p:cTn>
                              </p:par>
                              <p:par>
                                <p:cTn id="50" presetID="3" presetClass="entr" presetSubtype="1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linds(horizontal)">
                                      <p:cBhvr>
                                        <p:cTn id="55" dur="500"/>
                                        <p:tgtEl>
                                          <p:spTgt spid="25"/>
                                        </p:tgtEl>
                                      </p:cBhvr>
                                    </p:animEffect>
                                  </p:childTnLst>
                                </p:cTn>
                              </p:par>
                            </p:childTnLst>
                          </p:cTn>
                        </p:par>
                        <p:par>
                          <p:cTn id="56" fill="hold">
                            <p:stCondLst>
                              <p:cond delay="1000"/>
                            </p:stCondLst>
                            <p:childTnLst>
                              <p:par>
                                <p:cTn id="57" presetID="3" presetClass="entr" presetSubtype="1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blinds(horizontal)">
                                      <p:cBhvr>
                                        <p:cTn id="59" dur="500"/>
                                        <p:tgtEl>
                                          <p:spTgt spid="19"/>
                                        </p:tgtEl>
                                      </p:cBhvr>
                                    </p:animEffect>
                                  </p:childTnLst>
                                </p:cTn>
                              </p:par>
                              <p:par>
                                <p:cTn id="60" presetID="3" presetClass="entr" presetSubtype="10" fill="hold" nodeType="with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8"/>
                                        </p:tgtEl>
                                      </p:cBhvr>
                                    </p:animEffect>
                                    <p:set>
                                      <p:cBhvr>
                                        <p:cTn id="67" dur="1" fill="hold">
                                          <p:stCondLst>
                                            <p:cond delay="499"/>
                                          </p:stCondLst>
                                        </p:cTn>
                                        <p:tgtEl>
                                          <p:spTgt spid="18"/>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500"/>
                                        <p:tgtEl>
                                          <p:spTgt spid="20"/>
                                        </p:tgtEl>
                                      </p:cBhvr>
                                    </p:animEffect>
                                    <p:set>
                                      <p:cBhvr>
                                        <p:cTn id="70" dur="1" fill="hold">
                                          <p:stCondLst>
                                            <p:cond delay="499"/>
                                          </p:stCondLst>
                                        </p:cTn>
                                        <p:tgtEl>
                                          <p:spTgt spid="20"/>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21"/>
                                        </p:tgtEl>
                                      </p:cBhvr>
                                    </p:animEffect>
                                    <p:set>
                                      <p:cBhvr>
                                        <p:cTn id="73" dur="1" fill="hold">
                                          <p:stCondLst>
                                            <p:cond delay="499"/>
                                          </p:stCondLst>
                                        </p:cTn>
                                        <p:tgtEl>
                                          <p:spTgt spid="21"/>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19"/>
                                        </p:tgtEl>
                                      </p:cBhvr>
                                    </p:animEffect>
                                    <p:set>
                                      <p:cBhvr>
                                        <p:cTn id="76" dur="1" fill="hold">
                                          <p:stCondLst>
                                            <p:cond delay="499"/>
                                          </p:stCondLst>
                                        </p:cTn>
                                        <p:tgtEl>
                                          <p:spTgt spid="19"/>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25"/>
                                        </p:tgtEl>
                                      </p:cBhvr>
                                    </p:animEffect>
                                    <p:set>
                                      <p:cBhvr>
                                        <p:cTn id="79" dur="1" fill="hold">
                                          <p:stCondLst>
                                            <p:cond delay="499"/>
                                          </p:stCondLst>
                                        </p:cTn>
                                        <p:tgtEl>
                                          <p:spTgt spid="25"/>
                                        </p:tgtEl>
                                        <p:attrNameLst>
                                          <p:attrName>style.visibility</p:attrName>
                                        </p:attrNameLst>
                                      </p:cBhvr>
                                      <p:to>
                                        <p:strVal val="hidden"/>
                                      </p:to>
                                    </p:set>
                                  </p:childTnLst>
                                </p:cTn>
                              </p:par>
                            </p:childTnLst>
                          </p:cTn>
                        </p:par>
                        <p:par>
                          <p:cTn id="80" fill="hold">
                            <p:stCondLst>
                              <p:cond delay="500"/>
                            </p:stCondLst>
                            <p:childTnLst>
                              <p:par>
                                <p:cTn id="81" presetID="3" presetClass="entr" presetSubtype="10" fill="hold" grpId="0" nodeType="after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animEffect transition="in" filter="blinds(horizontal)">
                                      <p:cBhvr>
                                        <p:cTn id="8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8" grpId="0" animBg="1"/>
      <p:bldP spid="18" grpId="1" animBg="1"/>
      <p:bldP spid="19" grpId="0" animBg="1"/>
      <p:bldP spid="19" grpId="1" animBg="1"/>
      <p:bldP spid="25" grpId="0"/>
      <p:bldP spid="25" grpId="1"/>
      <p:bldP spid="14" grpId="0" animBg="1"/>
      <p:bldP spid="14" grpId="1" animBg="1"/>
      <p:bldP spid="15" grpId="0" animBg="1"/>
      <p:bldP spid="15" grpId="1" animBg="1"/>
      <p:bldP spid="16" grpId="0"/>
      <p:bldP spid="16"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en-US" smtClean="0"/>
              <a:t>Relevance of a term w.r.t M and B:</a:t>
            </a:r>
            <a:br>
              <a:rPr lang="en-US" smtClean="0"/>
            </a:br>
            <a:r>
              <a:rPr lang="en-US" smtClean="0">
                <a:solidFill>
                  <a:srgbClr val="FF0000"/>
                </a:solidFill>
              </a:rPr>
              <a:t>Ratio weight</a:t>
            </a:r>
          </a:p>
        </p:txBody>
      </p:sp>
      <p:sp>
        <p:nvSpPr>
          <p:cNvPr id="3" name="Content Placeholder 2"/>
          <p:cNvSpPr>
            <a:spLocks noGrp="1"/>
          </p:cNvSpPr>
          <p:nvPr>
            <p:ph idx="1"/>
          </p:nvPr>
        </p:nvSpPr>
        <p:spPr/>
        <p:txBody>
          <a:bodyPr>
            <a:normAutofit fontScale="85000" lnSpcReduction="10000"/>
          </a:bodyPr>
          <a:lstStyle/>
          <a:p>
            <a:r>
              <a:rPr lang="en-US" smtClean="0"/>
              <a:t>Measured by the ratio of the weight of term </a:t>
            </a:r>
            <a:r>
              <a:rPr lang="en-US" b="1" smtClean="0"/>
              <a:t>i</a:t>
            </a:r>
            <a:r>
              <a:rPr lang="en-US" i="1" smtClean="0"/>
              <a:t> </a:t>
            </a:r>
            <a:r>
              <a:rPr lang="en-US" smtClean="0"/>
              <a:t>in </a:t>
            </a:r>
            <a:r>
              <a:rPr lang="en-US" smtClean="0">
                <a:latin typeface="Baskerville Old Face" pitchFamily="18" charset="0"/>
              </a:rPr>
              <a:t>M </a:t>
            </a:r>
            <a:r>
              <a:rPr lang="en-US" i="1" smtClean="0"/>
              <a:t/>
            </a:r>
            <a:br>
              <a:rPr lang="en-US" i="1" smtClean="0"/>
            </a:br>
            <a:r>
              <a:rPr lang="en-US" smtClean="0"/>
              <a:t>and its weight in </a:t>
            </a:r>
            <a:r>
              <a:rPr lang="en-US" smtClean="0">
                <a:latin typeface="Baskerville Old Face" pitchFamily="18" charset="0"/>
              </a:rPr>
              <a:t>B</a:t>
            </a:r>
            <a:r>
              <a:rPr lang="en-US" smtClean="0"/>
              <a:t>.  </a:t>
            </a:r>
          </a:p>
          <a:p>
            <a:endParaRPr lang="en-US" smtClean="0"/>
          </a:p>
          <a:p>
            <a:endParaRPr lang="en-US" smtClean="0"/>
          </a:p>
          <a:p>
            <a:endParaRPr lang="en-US" smtClean="0"/>
          </a:p>
          <a:p>
            <a:r>
              <a:rPr lang="en-US" smtClean="0"/>
              <a:t>This is a kind of quotient between W(i,M) and W(i,B).</a:t>
            </a:r>
          </a:p>
          <a:p>
            <a:r>
              <a:rPr lang="en-US" smtClean="0"/>
              <a:t> </a:t>
            </a:r>
            <a:r>
              <a:rPr lang="en-US" smtClean="0">
                <a:solidFill>
                  <a:srgbClr val="FF0000"/>
                </a:solidFill>
                <a:latin typeface="Baskerville Old Face" pitchFamily="18" charset="0"/>
              </a:rPr>
              <a:t>W(i,M,B)</a:t>
            </a:r>
            <a:r>
              <a:rPr lang="en-US" smtClean="0"/>
              <a:t> is high if </a:t>
            </a:r>
            <a:r>
              <a:rPr lang="en-US" smtClean="0">
                <a:solidFill>
                  <a:srgbClr val="FF0000"/>
                </a:solidFill>
                <a:latin typeface="Baskerville Old Face" pitchFamily="18" charset="0"/>
              </a:rPr>
              <a:t>W(i,M)</a:t>
            </a:r>
            <a:r>
              <a:rPr lang="en-US" smtClean="0"/>
              <a:t> is high and </a:t>
            </a:r>
            <a:r>
              <a:rPr lang="en-US" smtClean="0">
                <a:solidFill>
                  <a:srgbClr val="FF0000"/>
                </a:solidFill>
                <a:latin typeface="Baskerville Old Face" pitchFamily="18" charset="0"/>
              </a:rPr>
              <a:t>W(i,B)</a:t>
            </a:r>
            <a:r>
              <a:rPr lang="en-US" smtClean="0"/>
              <a:t> is low.</a:t>
            </a:r>
            <a:br>
              <a:rPr lang="en-US" smtClean="0"/>
            </a:br>
            <a:r>
              <a:rPr lang="en-US" smtClean="0"/>
              <a:t> </a:t>
            </a:r>
            <a:br>
              <a:rPr lang="en-US" smtClean="0"/>
            </a:br>
            <a:endParaRPr lang="en-US" smtClean="0"/>
          </a:p>
        </p:txBody>
      </p:sp>
      <p:sp>
        <p:nvSpPr>
          <p:cNvPr id="5120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1044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3200400"/>
            <a:ext cx="4514850" cy="723900"/>
          </a:xfrm>
          <a:prstGeom prst="rect">
            <a:avLst/>
          </a:prstGeom>
          <a:noFill/>
          <a:ln w="9525">
            <a:noFill/>
            <a:miter lim="800000"/>
            <a:headEnd/>
            <a:tailEnd/>
          </a:ln>
        </p:spPr>
      </p:pic>
      <p:sp>
        <p:nvSpPr>
          <p:cNvPr id="9" name="Oval 8"/>
          <p:cNvSpPr>
            <a:spLocks noChangeArrowheads="1"/>
          </p:cNvSpPr>
          <p:nvPr/>
        </p:nvSpPr>
        <p:spPr bwMode="auto">
          <a:xfrm>
            <a:off x="4800600" y="3505200"/>
            <a:ext cx="457200" cy="457200"/>
          </a:xfrm>
          <a:prstGeom prst="ellipse">
            <a:avLst/>
          </a:prstGeom>
          <a:noFill/>
          <a:ln w="19050" algn="ctr">
            <a:solidFill>
              <a:srgbClr val="000080"/>
            </a:solidFill>
            <a:round/>
            <a:headEnd/>
            <a:tailEnd/>
          </a:ln>
        </p:spPr>
        <p:txBody>
          <a:bodyPr/>
          <a:lstStyle/>
          <a:p>
            <a:endParaRPr lang="en-US">
              <a:solidFill>
                <a:srgbClr val="000080"/>
              </a:solidFill>
            </a:endParaRPr>
          </a:p>
        </p:txBody>
      </p:sp>
      <p:cxnSp>
        <p:nvCxnSpPr>
          <p:cNvPr id="10" name="Straight Arrow Connector 9"/>
          <p:cNvCxnSpPr>
            <a:cxnSpLocks noChangeShapeType="1"/>
            <a:stCxn id="9" idx="4"/>
            <a:endCxn id="11" idx="0"/>
          </p:cNvCxnSpPr>
          <p:nvPr/>
        </p:nvCxnSpPr>
        <p:spPr bwMode="auto">
          <a:xfrm rot="5400000">
            <a:off x="4667250" y="4133850"/>
            <a:ext cx="533400" cy="190500"/>
          </a:xfrm>
          <a:prstGeom prst="straightConnector1">
            <a:avLst/>
          </a:prstGeom>
          <a:noFill/>
          <a:ln w="19050" algn="ctr">
            <a:solidFill>
              <a:srgbClr val="000080"/>
            </a:solidFill>
            <a:round/>
            <a:headEnd/>
            <a:tailEnd type="arrow" w="med" len="med"/>
          </a:ln>
        </p:spPr>
      </p:cxnSp>
      <p:sp>
        <p:nvSpPr>
          <p:cNvPr id="11" name="TextBox 10"/>
          <p:cNvSpPr txBox="1">
            <a:spLocks noChangeArrowheads="1"/>
          </p:cNvSpPr>
          <p:nvPr/>
        </p:nvSpPr>
        <p:spPr bwMode="auto">
          <a:xfrm>
            <a:off x="3505200" y="4495800"/>
            <a:ext cx="2667000" cy="1200329"/>
          </a:xfrm>
          <a:prstGeom prst="rect">
            <a:avLst/>
          </a:prstGeom>
          <a:noFill/>
          <a:ln w="9525">
            <a:noFill/>
            <a:miter lim="800000"/>
            <a:headEnd/>
            <a:tailEnd/>
          </a:ln>
        </p:spPr>
        <p:txBody>
          <a:bodyPr>
            <a:spAutoFit/>
          </a:bodyPr>
          <a:lstStyle/>
          <a:p>
            <a:pPr algn="ctr"/>
            <a:r>
              <a:rPr lang="en-US" smtClean="0">
                <a:solidFill>
                  <a:srgbClr val="000080"/>
                </a:solidFill>
              </a:rPr>
              <a:t>To </a:t>
            </a:r>
            <a:r>
              <a:rPr lang="en-US">
                <a:solidFill>
                  <a:srgbClr val="000080"/>
                </a:solidFill>
              </a:rPr>
              <a:t>avoid </a:t>
            </a:r>
            <a:r>
              <a:rPr lang="en-US" smtClean="0">
                <a:solidFill>
                  <a:srgbClr val="000080"/>
                </a:solidFill>
              </a:rPr>
              <a:t>a problem in case W(i,B)=0</a:t>
            </a:r>
            <a:r>
              <a:rPr lang="en-US">
                <a:solidFill>
                  <a:srgbClr val="000080"/>
                </a:solidFill>
              </a:rPr>
              <a:t>.</a:t>
            </a:r>
          </a:p>
        </p:txBody>
      </p:sp>
      <p:sp>
        <p:nvSpPr>
          <p:cNvPr id="12" name="Oval 11"/>
          <p:cNvSpPr>
            <a:spLocks noChangeArrowheads="1"/>
          </p:cNvSpPr>
          <p:nvPr/>
        </p:nvSpPr>
        <p:spPr bwMode="auto">
          <a:xfrm>
            <a:off x="3429000" y="3001963"/>
            <a:ext cx="1143000" cy="990600"/>
          </a:xfrm>
          <a:prstGeom prst="ellipse">
            <a:avLst/>
          </a:prstGeom>
          <a:noFill/>
          <a:ln w="19050" algn="ctr">
            <a:solidFill>
              <a:srgbClr val="000080"/>
            </a:solidFill>
            <a:round/>
            <a:headEnd/>
            <a:tailEnd/>
          </a:ln>
        </p:spPr>
        <p:txBody>
          <a:bodyPr/>
          <a:lstStyle/>
          <a:p>
            <a:endParaRPr lang="en-US">
              <a:solidFill>
                <a:srgbClr val="000080"/>
              </a:solidFill>
            </a:endParaRPr>
          </a:p>
        </p:txBody>
      </p:sp>
      <p:sp>
        <p:nvSpPr>
          <p:cNvPr id="13" name="Oval 12"/>
          <p:cNvSpPr>
            <a:spLocks noChangeArrowheads="1"/>
          </p:cNvSpPr>
          <p:nvPr/>
        </p:nvSpPr>
        <p:spPr bwMode="auto">
          <a:xfrm>
            <a:off x="5562600" y="3048000"/>
            <a:ext cx="1066800" cy="1066800"/>
          </a:xfrm>
          <a:prstGeom prst="ellipse">
            <a:avLst/>
          </a:prstGeom>
          <a:noFill/>
          <a:ln w="19050" algn="ctr">
            <a:solidFill>
              <a:srgbClr val="000080"/>
            </a:solidFill>
            <a:round/>
            <a:headEnd/>
            <a:tailEnd/>
          </a:ln>
        </p:spPr>
        <p:txBody>
          <a:bodyPr/>
          <a:lstStyle/>
          <a:p>
            <a:endParaRPr lang="en-US"/>
          </a:p>
        </p:txBody>
      </p:sp>
      <p:sp>
        <p:nvSpPr>
          <p:cNvPr id="14" name="TextBox 13"/>
          <p:cNvSpPr txBox="1">
            <a:spLocks noChangeArrowheads="1"/>
          </p:cNvSpPr>
          <p:nvPr/>
        </p:nvSpPr>
        <p:spPr bwMode="auto">
          <a:xfrm>
            <a:off x="1676400" y="4572000"/>
            <a:ext cx="3200400" cy="1200329"/>
          </a:xfrm>
          <a:prstGeom prst="rect">
            <a:avLst/>
          </a:prstGeom>
          <a:noFill/>
          <a:ln w="9525">
            <a:noFill/>
            <a:miter lim="800000"/>
            <a:headEnd/>
            <a:tailEnd/>
          </a:ln>
        </p:spPr>
        <p:txBody>
          <a:bodyPr wrap="square">
            <a:spAutoFit/>
          </a:bodyPr>
          <a:lstStyle/>
          <a:p>
            <a:pPr algn="ctr"/>
            <a:r>
              <a:rPr lang="en-US">
                <a:solidFill>
                  <a:srgbClr val="000080"/>
                </a:solidFill>
              </a:rPr>
              <a:t>Normalizing term weights by the </a:t>
            </a:r>
            <a:r>
              <a:rPr lang="en-US" smtClean="0">
                <a:solidFill>
                  <a:srgbClr val="000080"/>
                </a:solidFill>
              </a:rPr>
              <a:t>size </a:t>
            </a:r>
            <a:r>
              <a:rPr lang="en-US">
                <a:solidFill>
                  <a:srgbClr val="000080"/>
                </a:solidFill>
              </a:rPr>
              <a:t>of the collection.</a:t>
            </a:r>
          </a:p>
        </p:txBody>
      </p:sp>
      <p:cxnSp>
        <p:nvCxnSpPr>
          <p:cNvPr id="15" name="Straight Arrow Connector 14"/>
          <p:cNvCxnSpPr>
            <a:cxnSpLocks noChangeShapeType="1"/>
            <a:stCxn id="12" idx="4"/>
            <a:endCxn id="14" idx="0"/>
          </p:cNvCxnSpPr>
          <p:nvPr/>
        </p:nvCxnSpPr>
        <p:spPr bwMode="auto">
          <a:xfrm rot="5400000">
            <a:off x="3348832" y="3920331"/>
            <a:ext cx="579437" cy="723900"/>
          </a:xfrm>
          <a:prstGeom prst="straightConnector1">
            <a:avLst/>
          </a:prstGeom>
          <a:noFill/>
          <a:ln w="19050" algn="ctr">
            <a:solidFill>
              <a:srgbClr val="000080"/>
            </a:solidFill>
            <a:round/>
            <a:headEnd/>
            <a:tailEnd type="arrow" w="med" len="med"/>
          </a:ln>
        </p:spPr>
      </p:cxnSp>
      <p:cxnSp>
        <p:nvCxnSpPr>
          <p:cNvPr id="16" name="Straight Arrow Connector 15"/>
          <p:cNvCxnSpPr>
            <a:cxnSpLocks noChangeShapeType="1"/>
            <a:stCxn id="13" idx="4"/>
            <a:endCxn id="14" idx="0"/>
          </p:cNvCxnSpPr>
          <p:nvPr/>
        </p:nvCxnSpPr>
        <p:spPr bwMode="auto">
          <a:xfrm rot="5400000">
            <a:off x="4457700" y="2933700"/>
            <a:ext cx="457200" cy="2819400"/>
          </a:xfrm>
          <a:prstGeom prst="straightConnector1">
            <a:avLst/>
          </a:prstGeom>
          <a:noFill/>
          <a:ln w="19050" algn="ctr">
            <a:solidFill>
              <a:srgbClr val="004080"/>
            </a:solidFill>
            <a:round/>
            <a:headEnd/>
            <a:tailEnd type="arrow" w="med" len="med"/>
          </a:ln>
        </p:spPr>
      </p:cxnSp>
      <p:sp>
        <p:nvSpPr>
          <p:cNvPr id="17" name="Slide Number Placeholder 16"/>
          <p:cNvSpPr>
            <a:spLocks noGrp="1"/>
          </p:cNvSpPr>
          <p:nvPr>
            <p:ph type="sldNum" sz="quarter" idx="10"/>
          </p:nvPr>
        </p:nvSpPr>
        <p:spPr/>
        <p:txBody>
          <a:bodyPr/>
          <a:lstStyle/>
          <a:p>
            <a:pPr>
              <a:defRPr/>
            </a:pPr>
            <a:fld id="{DB3A1A19-576F-4A47-99BF-AC65D629DE3D}" type="slidenum">
              <a:rPr lang="en-US" altLang="en-US" smtClean="0"/>
              <a:pPr>
                <a:defRPr/>
              </a:pPr>
              <a:t>26</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4451"/>
                                        </p:tgtEl>
                                        <p:attrNameLst>
                                          <p:attrName>style.visibility</p:attrName>
                                        </p:attrNameLst>
                                      </p:cBhvr>
                                      <p:to>
                                        <p:strVal val="visible"/>
                                      </p:to>
                                    </p:set>
                                    <p:animEffect transition="in" filter="blinds(horizontal)">
                                      <p:cBhvr>
                                        <p:cTn id="10" dur="500"/>
                                        <p:tgtEl>
                                          <p:spTgt spid="10445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16"/>
                                        </p:tgtEl>
                                      </p:cBhvr>
                                    </p:animEffect>
                                    <p:set>
                                      <p:cBhvr>
                                        <p:cTn id="36" dur="1" fill="hold">
                                          <p:stCondLst>
                                            <p:cond delay="499"/>
                                          </p:stCondLst>
                                        </p:cTn>
                                        <p:tgtEl>
                                          <p:spTgt spid="16"/>
                                        </p:tgtEl>
                                        <p:attrNameLst>
                                          <p:attrName>style.visibility</p:attrName>
                                        </p:attrNameLst>
                                      </p:cBhvr>
                                      <p:to>
                                        <p:strVal val="hidden"/>
                                      </p:to>
                                    </p:set>
                                  </p:childTnLst>
                                </p:cTn>
                              </p:par>
                              <p:par>
                                <p:cTn id="37" presetID="3" presetClass="exit" presetSubtype="10" fill="hold" grpId="1" nodeType="withEffect">
                                  <p:stCondLst>
                                    <p:cond delay="0"/>
                                  </p:stCondLst>
                                  <p:childTnLst>
                                    <p:animEffect transition="out" filter="blinds(horizontal)">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par>
                                <p:cTn id="40" presetID="3" presetClass="exit" presetSubtype="10" fill="hold" nodeType="withEffect">
                                  <p:stCondLst>
                                    <p:cond delay="0"/>
                                  </p:stCondLst>
                                  <p:childTnLst>
                                    <p:animEffect transition="out" filter="blinds(horizontal)">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12"/>
                                        </p:tgtEl>
                                      </p:cBhvr>
                                    </p:animEffect>
                                    <p:set>
                                      <p:cBhvr>
                                        <p:cTn id="45" dur="1" fill="hold">
                                          <p:stCondLst>
                                            <p:cond delay="499"/>
                                          </p:stCondLst>
                                        </p:cTn>
                                        <p:tgtEl>
                                          <p:spTgt spid="12"/>
                                        </p:tgtEl>
                                        <p:attrNameLst>
                                          <p:attrName>style.visibility</p:attrName>
                                        </p:attrNameLst>
                                      </p:cBhvr>
                                      <p:to>
                                        <p:strVal val="hidden"/>
                                      </p:to>
                                    </p:set>
                                  </p:childTnLst>
                                </p:cTn>
                              </p:par>
                            </p:childTnLst>
                          </p:cTn>
                        </p:par>
                        <p:par>
                          <p:cTn id="46" fill="hold">
                            <p:stCondLst>
                              <p:cond delay="500"/>
                            </p:stCondLst>
                            <p:childTnLst>
                              <p:par>
                                <p:cTn id="47" presetID="3" presetClass="entr" presetSubtype="1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linds(horizontal)">
                                      <p:cBhvr>
                                        <p:cTn id="49" dur="500"/>
                                        <p:tgtEl>
                                          <p:spTgt spid="9"/>
                                        </p:tgtEl>
                                      </p:cBhvr>
                                    </p:animEffect>
                                  </p:childTnLst>
                                </p:cTn>
                              </p:par>
                              <p:par>
                                <p:cTn id="50" presetID="3" presetClass="entr" presetSubtype="10" fill="hold"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linds(horizontal)">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xit" presetSubtype="10" fill="hold" grpId="1" nodeType="clickEffect">
                                  <p:stCondLst>
                                    <p:cond delay="0"/>
                                  </p:stCondLst>
                                  <p:childTnLst>
                                    <p:animEffect transition="out" filter="blinds(horizontal)">
                                      <p:cBhvr>
                                        <p:cTn id="59" dur="500"/>
                                        <p:tgtEl>
                                          <p:spTgt spid="9"/>
                                        </p:tgtEl>
                                      </p:cBhvr>
                                    </p:animEffect>
                                    <p:set>
                                      <p:cBhvr>
                                        <p:cTn id="60" dur="1" fill="hold">
                                          <p:stCondLst>
                                            <p:cond delay="499"/>
                                          </p:stCondLst>
                                        </p:cTn>
                                        <p:tgtEl>
                                          <p:spTgt spid="9"/>
                                        </p:tgtEl>
                                        <p:attrNameLst>
                                          <p:attrName>style.visibility</p:attrName>
                                        </p:attrNameLst>
                                      </p:cBhvr>
                                      <p:to>
                                        <p:strVal val="hidden"/>
                                      </p:to>
                                    </p:set>
                                  </p:childTnLst>
                                </p:cTn>
                              </p:par>
                              <p:par>
                                <p:cTn id="61" presetID="3" presetClass="exit" presetSubtype="10" fill="hold" nodeType="withEffect">
                                  <p:stCondLst>
                                    <p:cond delay="0"/>
                                  </p:stCondLst>
                                  <p:childTnLst>
                                    <p:animEffect transition="out" filter="blinds(horizontal)">
                                      <p:cBhvr>
                                        <p:cTn id="62" dur="500"/>
                                        <p:tgtEl>
                                          <p:spTgt spid="10"/>
                                        </p:tgtEl>
                                      </p:cBhvr>
                                    </p:animEffect>
                                    <p:set>
                                      <p:cBhvr>
                                        <p:cTn id="63" dur="1" fill="hold">
                                          <p:stCondLst>
                                            <p:cond delay="499"/>
                                          </p:stCondLst>
                                        </p:cTn>
                                        <p:tgtEl>
                                          <p:spTgt spid="10"/>
                                        </p:tgtEl>
                                        <p:attrNameLst>
                                          <p:attrName>style.visibility</p:attrName>
                                        </p:attrNameLst>
                                      </p:cBhvr>
                                      <p:to>
                                        <p:strVal val="hidden"/>
                                      </p:to>
                                    </p:set>
                                  </p:childTnLst>
                                </p:cTn>
                              </p:par>
                              <p:par>
                                <p:cTn id="64" presetID="3" presetClass="exit" presetSubtype="10" fill="hold" grpId="1" nodeType="withEffect">
                                  <p:stCondLst>
                                    <p:cond delay="0"/>
                                  </p:stCondLst>
                                  <p:childTnLst>
                                    <p:animEffect transition="out" filter="blinds(horizontal)">
                                      <p:cBhvr>
                                        <p:cTn id="65" dur="500"/>
                                        <p:tgtEl>
                                          <p:spTgt spid="11"/>
                                        </p:tgtEl>
                                      </p:cBhvr>
                                    </p:animEffect>
                                    <p:set>
                                      <p:cBhvr>
                                        <p:cTn id="66" dur="1" fill="hold">
                                          <p:stCondLst>
                                            <p:cond delay="499"/>
                                          </p:stCondLst>
                                        </p:cTn>
                                        <p:tgtEl>
                                          <p:spTgt spid="1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blinds(horizontal)">
                                      <p:cBhvr>
                                        <p:cTn id="71" dur="500"/>
                                        <p:tgtEl>
                                          <p:spTgt spid="3">
                                            <p:txEl>
                                              <p:pRg st="4" end="4"/>
                                            </p:txEl>
                                          </p:spTgt>
                                        </p:tgtEl>
                                      </p:cBhvr>
                                    </p:animEffect>
                                  </p:childTnLst>
                                </p:cTn>
                              </p:par>
                            </p:childTnLst>
                          </p:cTn>
                        </p:par>
                        <p:par>
                          <p:cTn id="72" fill="hold">
                            <p:stCondLst>
                              <p:cond delay="500"/>
                            </p:stCondLst>
                            <p:childTnLst>
                              <p:par>
                                <p:cTn id="73" presetID="3" presetClass="entr" presetSubtype="10" fill="hold" grpId="0" nodeType="after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Effect transition="in" filter="blinds(horizontal)">
                                      <p:cBhvr>
                                        <p:cTn id="7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9" grpId="1" animBg="1"/>
      <p:bldP spid="11" grpId="0"/>
      <p:bldP spid="11" grpId="1"/>
      <p:bldP spid="12" grpId="0" animBg="1"/>
      <p:bldP spid="12" grpId="1" animBg="1"/>
      <p:bldP spid="13" grpId="0" animBg="1"/>
      <p:bldP spid="13" grpId="1" animBg="1"/>
      <p:bldP spid="14" grpId="0"/>
      <p:bldP spid="1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Relevance of a term w.r.t M and B</a:t>
            </a:r>
          </a:p>
        </p:txBody>
      </p:sp>
      <p:sp>
        <p:nvSpPr>
          <p:cNvPr id="53251" name="Content Placeholder 2"/>
          <p:cNvSpPr>
            <a:spLocks noGrp="1"/>
          </p:cNvSpPr>
          <p:nvPr>
            <p:ph idx="1"/>
          </p:nvPr>
        </p:nvSpPr>
        <p:spPr/>
        <p:txBody>
          <a:bodyPr/>
          <a:lstStyle/>
          <a:p>
            <a:endParaRPr lang="en-US" smtClean="0"/>
          </a:p>
        </p:txBody>
      </p:sp>
      <p:sp>
        <p:nvSpPr>
          <p:cNvPr id="5" name="TextBox 4"/>
          <p:cNvSpPr txBox="1">
            <a:spLocks noChangeArrowheads="1"/>
          </p:cNvSpPr>
          <p:nvPr/>
        </p:nvSpPr>
        <p:spPr bwMode="auto">
          <a:xfrm>
            <a:off x="3684533" y="5410200"/>
            <a:ext cx="2106667" cy="707886"/>
          </a:xfrm>
          <a:prstGeom prst="rect">
            <a:avLst/>
          </a:prstGeom>
          <a:solidFill>
            <a:schemeClr val="accent1"/>
          </a:solidFill>
          <a:ln w="9525">
            <a:noFill/>
            <a:miter lim="800000"/>
            <a:headEnd/>
            <a:tailEnd/>
          </a:ln>
        </p:spPr>
        <p:txBody>
          <a:bodyPr wrap="none">
            <a:spAutoFit/>
          </a:bodyPr>
          <a:lstStyle/>
          <a:p>
            <a:pPr algn="ctr"/>
            <a:r>
              <a:rPr lang="en-US" sz="2000" b="1" smtClean="0">
                <a:solidFill>
                  <a:srgbClr val="000080"/>
                </a:solidFill>
              </a:rPr>
              <a:t>For each term</a:t>
            </a:r>
          </a:p>
          <a:p>
            <a:r>
              <a:rPr lang="en-US" sz="2000" b="1" smtClean="0">
                <a:solidFill>
                  <a:srgbClr val="000080"/>
                </a:solidFill>
              </a:rPr>
              <a:t>(node or edge) i</a:t>
            </a:r>
            <a:endParaRPr lang="en-US" sz="2000" b="1">
              <a:solidFill>
                <a:srgbClr val="000080"/>
              </a:solidFill>
            </a:endParaRPr>
          </a:p>
        </p:txBody>
      </p:sp>
      <p:sp>
        <p:nvSpPr>
          <p:cNvPr id="6" name="Flowchart: Multidocument 5"/>
          <p:cNvSpPr>
            <a:spLocks noChangeArrowheads="1"/>
          </p:cNvSpPr>
          <p:nvPr/>
        </p:nvSpPr>
        <p:spPr bwMode="auto">
          <a:xfrm>
            <a:off x="22098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7" name="TextBox 6"/>
          <p:cNvSpPr txBox="1">
            <a:spLocks noChangeArrowheads="1"/>
          </p:cNvSpPr>
          <p:nvPr/>
        </p:nvSpPr>
        <p:spPr bwMode="auto">
          <a:xfrm>
            <a:off x="2362200" y="1981200"/>
            <a:ext cx="1905000" cy="830263"/>
          </a:xfrm>
          <a:prstGeom prst="rect">
            <a:avLst/>
          </a:prstGeom>
          <a:noFill/>
          <a:ln w="9525">
            <a:noFill/>
            <a:miter lim="800000"/>
            <a:headEnd/>
            <a:tailEnd/>
          </a:ln>
        </p:spPr>
        <p:txBody>
          <a:bodyPr>
            <a:spAutoFit/>
          </a:bodyPr>
          <a:lstStyle/>
          <a:p>
            <a:pPr algn="ctr"/>
            <a:r>
              <a:rPr lang="en-US" b="1">
                <a:solidFill>
                  <a:srgbClr val="FF0000"/>
                </a:solidFill>
              </a:rPr>
              <a:t>Malware graph set M</a:t>
            </a:r>
          </a:p>
        </p:txBody>
      </p:sp>
      <p:sp>
        <p:nvSpPr>
          <p:cNvPr id="8" name="Flowchart: Multidocument 7"/>
          <p:cNvSpPr>
            <a:spLocks noChangeArrowheads="1"/>
          </p:cNvSpPr>
          <p:nvPr/>
        </p:nvSpPr>
        <p:spPr bwMode="auto">
          <a:xfrm>
            <a:off x="50292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sp>
        <p:nvSpPr>
          <p:cNvPr id="9" name="TextBox 8"/>
          <p:cNvSpPr txBox="1">
            <a:spLocks noChangeArrowheads="1"/>
          </p:cNvSpPr>
          <p:nvPr/>
        </p:nvSpPr>
        <p:spPr bwMode="auto">
          <a:xfrm>
            <a:off x="5181600" y="1981200"/>
            <a:ext cx="2209800" cy="830263"/>
          </a:xfrm>
          <a:prstGeom prst="rect">
            <a:avLst/>
          </a:prstGeom>
          <a:noFill/>
          <a:ln w="9525">
            <a:noFill/>
            <a:miter lim="800000"/>
            <a:headEnd/>
            <a:tailEnd/>
          </a:ln>
        </p:spPr>
        <p:txBody>
          <a:bodyPr>
            <a:spAutoFit/>
          </a:bodyPr>
          <a:lstStyle/>
          <a:p>
            <a:pPr algn="ctr"/>
            <a:r>
              <a:rPr lang="en-US" b="1">
                <a:solidFill>
                  <a:srgbClr val="000080"/>
                </a:solidFill>
              </a:rPr>
              <a:t>Benware graph set B</a:t>
            </a:r>
          </a:p>
        </p:txBody>
      </p:sp>
      <p:sp>
        <p:nvSpPr>
          <p:cNvPr id="5325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5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3"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4"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5"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6"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 name="Rectangle 35"/>
          <p:cNvSpPr>
            <a:spLocks noChangeArrowheads="1"/>
          </p:cNvSpPr>
          <p:nvPr/>
        </p:nvSpPr>
        <p:spPr bwMode="auto">
          <a:xfrm>
            <a:off x="1905000" y="1981200"/>
            <a:ext cx="5638800" cy="2057400"/>
          </a:xfrm>
          <a:prstGeom prst="rect">
            <a:avLst/>
          </a:prstGeom>
          <a:noFill/>
          <a:ln w="19050" algn="ctr">
            <a:solidFill>
              <a:schemeClr val="tx1"/>
            </a:solidFill>
            <a:round/>
            <a:headEnd/>
            <a:tailEnd/>
          </a:ln>
        </p:spPr>
        <p:txBody>
          <a:bodyPr/>
          <a:lstStyle/>
          <a:p>
            <a:endParaRPr lang="en-US"/>
          </a:p>
        </p:txBody>
      </p:sp>
      <p:cxnSp>
        <p:nvCxnSpPr>
          <p:cNvPr id="38" name="Straight Arrow Connector 37"/>
          <p:cNvCxnSpPr>
            <a:cxnSpLocks noChangeShapeType="1"/>
            <a:stCxn id="5" idx="0"/>
            <a:endCxn id="36" idx="2"/>
          </p:cNvCxnSpPr>
          <p:nvPr/>
        </p:nvCxnSpPr>
        <p:spPr bwMode="auto">
          <a:xfrm rot="16200000" flipV="1">
            <a:off x="4045334" y="4717666"/>
            <a:ext cx="1371600" cy="13467"/>
          </a:xfrm>
          <a:prstGeom prst="straightConnector1">
            <a:avLst/>
          </a:prstGeom>
          <a:noFill/>
          <a:ln w="9525" algn="ctr">
            <a:solidFill>
              <a:schemeClr val="tx1"/>
            </a:solidFill>
            <a:round/>
            <a:headEnd/>
            <a:tailEnd type="arrow" w="med" len="med"/>
          </a:ln>
        </p:spPr>
      </p:cxnSp>
      <p:pic>
        <p:nvPicPr>
          <p:cNvPr id="3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0" y="4648200"/>
            <a:ext cx="1228725" cy="352425"/>
          </a:xfrm>
          <a:prstGeom prst="rect">
            <a:avLst/>
          </a:prstGeom>
          <a:solidFill>
            <a:schemeClr val="accent1"/>
          </a:solidFill>
          <a:ln w="9525">
            <a:noFill/>
            <a:miter lim="800000"/>
            <a:headEnd/>
            <a:tailEnd/>
          </a:ln>
        </p:spPr>
      </p:pic>
      <p:sp>
        <p:nvSpPr>
          <p:cNvPr id="40" name="Cloud Callout 39"/>
          <p:cNvSpPr>
            <a:spLocks noChangeArrowheads="1"/>
          </p:cNvSpPr>
          <p:nvPr/>
        </p:nvSpPr>
        <p:spPr bwMode="auto">
          <a:xfrm>
            <a:off x="5486400" y="4114800"/>
            <a:ext cx="3124200" cy="1524000"/>
          </a:xfrm>
          <a:prstGeom prst="cloudCallout">
            <a:avLst>
              <a:gd name="adj1" fmla="val -59838"/>
              <a:gd name="adj2" fmla="val 19157"/>
            </a:avLst>
          </a:prstGeom>
          <a:solidFill>
            <a:schemeClr val="accent1"/>
          </a:solidFill>
          <a:ln w="9525" algn="ctr">
            <a:solidFill>
              <a:schemeClr val="tx1"/>
            </a:solidFill>
            <a:round/>
            <a:headEnd/>
            <a:tailEnd/>
          </a:ln>
        </p:spPr>
        <p:txBody>
          <a:bodyPr anchor="ctr"/>
          <a:lstStyle/>
          <a:p>
            <a:pPr algn="ctr"/>
            <a:r>
              <a:rPr lang="en-US" sz="1800">
                <a:solidFill>
                  <a:srgbClr val="000080"/>
                </a:solidFill>
              </a:rPr>
              <a:t>The </a:t>
            </a:r>
            <a:r>
              <a:rPr lang="en-US" sz="1800" smtClean="0">
                <a:solidFill>
                  <a:srgbClr val="000080"/>
                </a:solidFill>
              </a:rPr>
              <a:t>high </a:t>
            </a:r>
            <a:r>
              <a:rPr lang="en-US" sz="1800">
                <a:solidFill>
                  <a:srgbClr val="000080"/>
                </a:solidFill>
              </a:rPr>
              <a:t>weight </a:t>
            </a:r>
            <a:r>
              <a:rPr lang="en-US" sz="1800" smtClean="0">
                <a:solidFill>
                  <a:srgbClr val="000080"/>
                </a:solidFill>
              </a:rPr>
              <a:t>means term i is relevant  to </a:t>
            </a:r>
            <a:r>
              <a:rPr lang="en-US" sz="1800" b="1">
                <a:solidFill>
                  <a:srgbClr val="000080"/>
                </a:solidFill>
              </a:rPr>
              <a:t>M</a:t>
            </a:r>
            <a:r>
              <a:rPr lang="en-US" sz="1800">
                <a:solidFill>
                  <a:srgbClr val="000080"/>
                </a:solidFill>
              </a:rPr>
              <a:t> and </a:t>
            </a:r>
            <a:r>
              <a:rPr lang="en-US" sz="1800" smtClean="0">
                <a:solidFill>
                  <a:srgbClr val="000080"/>
                </a:solidFill>
              </a:rPr>
              <a:t>not to </a:t>
            </a:r>
            <a:r>
              <a:rPr lang="en-US" sz="1800" b="1" smtClean="0">
                <a:solidFill>
                  <a:srgbClr val="000080"/>
                </a:solidFill>
              </a:rPr>
              <a:t>B.</a:t>
            </a:r>
            <a:endParaRPr lang="en-US" sz="1800">
              <a:solidFill>
                <a:srgbClr val="000080"/>
              </a:solidFill>
            </a:endParaRPr>
          </a:p>
        </p:txBody>
      </p:sp>
      <p:sp>
        <p:nvSpPr>
          <p:cNvPr id="30" name="Explosion 2 4"/>
          <p:cNvSpPr>
            <a:spLocks noChangeArrowheads="1"/>
          </p:cNvSpPr>
          <p:nvPr/>
        </p:nvSpPr>
        <p:spPr bwMode="auto">
          <a:xfrm>
            <a:off x="76200" y="2819400"/>
            <a:ext cx="4267200" cy="3733800"/>
          </a:xfrm>
          <a:prstGeom prst="irregularSeal2">
            <a:avLst/>
          </a:prstGeom>
          <a:solidFill>
            <a:schemeClr val="accent1"/>
          </a:solidFill>
          <a:ln w="9525" algn="ctr">
            <a:solidFill>
              <a:schemeClr val="tx1"/>
            </a:solidFill>
            <a:round/>
            <a:headEnd/>
            <a:tailEnd/>
          </a:ln>
        </p:spPr>
        <p:txBody>
          <a:bodyPr anchor="ctr"/>
          <a:lstStyle/>
          <a:p>
            <a:pPr algn="ctr"/>
            <a:endParaRPr lang="en-US" sz="3200" b="1">
              <a:solidFill>
                <a:srgbClr val="FF0000"/>
              </a:solidFill>
            </a:endParaRPr>
          </a:p>
        </p:txBody>
      </p:sp>
      <p:sp>
        <p:nvSpPr>
          <p:cNvPr id="24" name="Rectangle 23"/>
          <p:cNvSpPr/>
          <p:nvPr/>
        </p:nvSpPr>
        <p:spPr>
          <a:xfrm>
            <a:off x="990600" y="4069140"/>
            <a:ext cx="2514600" cy="1569660"/>
          </a:xfrm>
          <a:prstGeom prst="rect">
            <a:avLst/>
          </a:prstGeom>
        </p:spPr>
        <p:txBody>
          <a:bodyPr wrap="square">
            <a:spAutoFit/>
          </a:bodyPr>
          <a:lstStyle/>
          <a:p>
            <a:pPr algn="ctr"/>
            <a:r>
              <a:rPr lang="en-US" smtClean="0">
                <a:solidFill>
                  <a:srgbClr val="FF0000"/>
                </a:solidFill>
              </a:rPr>
              <a:t>How to use the term weight to extract malicious graphs?</a:t>
            </a:r>
            <a:endParaRPr lang="en-US">
              <a:solidFill>
                <a:srgbClr val="FF0000"/>
              </a:solidFill>
            </a:endParaRPr>
          </a:p>
        </p:txBody>
      </p:sp>
      <p:sp>
        <p:nvSpPr>
          <p:cNvPr id="25" name="Slide Number Placeholder 24"/>
          <p:cNvSpPr>
            <a:spLocks noGrp="1"/>
          </p:cNvSpPr>
          <p:nvPr>
            <p:ph type="sldNum" sz="quarter" idx="10"/>
          </p:nvPr>
        </p:nvSpPr>
        <p:spPr/>
        <p:txBody>
          <a:bodyPr/>
          <a:lstStyle/>
          <a:p>
            <a:pPr>
              <a:defRPr/>
            </a:pPr>
            <a:fld id="{DB3A1A19-576F-4A47-99BF-AC65D629DE3D}" type="slidenum">
              <a:rPr lang="en-US" altLang="en-US" smtClean="0"/>
              <a:pPr>
                <a:defRPr/>
              </a:pPr>
              <a:t>27</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p:bldP spid="36" grpId="0" animBg="1"/>
      <p:bldP spid="40" grpId="0" animBg="1"/>
      <p:bldP spid="30" grpId="0" animBg="1"/>
      <p:bldP spid="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Construct malicious API graphs</a:t>
            </a:r>
          </a:p>
        </p:txBody>
      </p:sp>
      <p:sp>
        <p:nvSpPr>
          <p:cNvPr id="34819" name="Content Placeholder 2"/>
          <p:cNvSpPr>
            <a:spLocks noGrp="1"/>
          </p:cNvSpPr>
          <p:nvPr>
            <p:ph idx="1"/>
          </p:nvPr>
        </p:nvSpPr>
        <p:spPr>
          <a:xfrm>
            <a:off x="1524000" y="2590800"/>
            <a:ext cx="6324600" cy="2057400"/>
          </a:xfrm>
          <a:prstGeom prst="roundRect">
            <a:avLst>
              <a:gd name="adj" fmla="val 16667"/>
            </a:avLst>
          </a:prstGeom>
          <a:solidFill>
            <a:schemeClr val="accent1"/>
          </a:solidFill>
        </p:spPr>
        <p:txBody>
          <a:bodyPr>
            <a:normAutofit fontScale="85000" lnSpcReduction="10000"/>
          </a:bodyPr>
          <a:lstStyle/>
          <a:p>
            <a:r>
              <a:rPr lang="en-US" smtClean="0"/>
              <a:t>A malicious API graph consists of nodes and edges with the highest weight.</a:t>
            </a:r>
          </a:p>
          <a:p>
            <a:endParaRPr lang="en-US" sz="1200" smtClean="0"/>
          </a:p>
          <a:p>
            <a:r>
              <a:rPr lang="en-US" smtClean="0"/>
              <a:t>How to link all these nodes and edges in a graph.</a:t>
            </a:r>
          </a:p>
        </p:txBody>
      </p:sp>
      <p:sp>
        <p:nvSpPr>
          <p:cNvPr id="5" name="Right Arrow 4"/>
          <p:cNvSpPr>
            <a:spLocks noChangeArrowheads="1"/>
          </p:cNvSpPr>
          <p:nvPr/>
        </p:nvSpPr>
        <p:spPr bwMode="auto">
          <a:xfrm>
            <a:off x="838200" y="5105400"/>
            <a:ext cx="1143000" cy="457200"/>
          </a:xfrm>
          <a:prstGeom prst="rightArrow">
            <a:avLst>
              <a:gd name="adj1" fmla="val 50000"/>
              <a:gd name="adj2" fmla="val 50000"/>
            </a:avLst>
          </a:prstGeom>
          <a:solidFill>
            <a:srgbClr val="FF0000"/>
          </a:solidFill>
          <a:ln w="9525" algn="ctr">
            <a:solidFill>
              <a:schemeClr val="tx1"/>
            </a:solidFill>
            <a:round/>
            <a:headEnd/>
            <a:tailEnd/>
          </a:ln>
        </p:spPr>
        <p:txBody>
          <a:bodyPr/>
          <a:lstStyle/>
          <a:p>
            <a:endParaRPr lang="en-US">
              <a:solidFill>
                <a:srgbClr val="FF0000"/>
              </a:solidFill>
            </a:endParaRPr>
          </a:p>
        </p:txBody>
      </p:sp>
      <p:sp>
        <p:nvSpPr>
          <p:cNvPr id="6" name="Rectangle 5"/>
          <p:cNvSpPr>
            <a:spLocks noChangeArrowheads="1"/>
          </p:cNvSpPr>
          <p:nvPr/>
        </p:nvSpPr>
        <p:spPr bwMode="auto">
          <a:xfrm>
            <a:off x="2057400" y="5029200"/>
            <a:ext cx="5334000" cy="762000"/>
          </a:xfrm>
          <a:prstGeom prst="rect">
            <a:avLst/>
          </a:prstGeom>
          <a:noFill/>
          <a:ln w="9525" algn="ctr">
            <a:noFill/>
            <a:round/>
            <a:headEnd/>
            <a:tailEnd/>
          </a:ln>
        </p:spPr>
        <p:txBody>
          <a:bodyPr anchor="ctr"/>
          <a:lstStyle/>
          <a:p>
            <a:pPr algn="ctr"/>
            <a:r>
              <a:rPr lang="en-US" b="1">
                <a:solidFill>
                  <a:srgbClr val="FF0000"/>
                </a:solidFill>
              </a:rPr>
              <a:t>There are different possibilities for </a:t>
            </a:r>
            <a:r>
              <a:rPr lang="en-US" b="1" smtClean="0">
                <a:solidFill>
                  <a:srgbClr val="FF0000"/>
                </a:solidFill>
              </a:rPr>
              <a:t>computing such graph</a:t>
            </a:r>
            <a:r>
              <a:rPr lang="en-US" b="1">
                <a:solidFill>
                  <a:srgbClr val="FF0000"/>
                </a:solidFill>
              </a:rPr>
              <a:t>.</a:t>
            </a:r>
          </a:p>
        </p:txBody>
      </p:sp>
      <p:sp>
        <p:nvSpPr>
          <p:cNvPr id="7" name="Slide Number Placeholder 6"/>
          <p:cNvSpPr>
            <a:spLocks noGrp="1"/>
          </p:cNvSpPr>
          <p:nvPr>
            <p:ph type="sldNum" sz="quarter" idx="10"/>
          </p:nvPr>
        </p:nvSpPr>
        <p:spPr/>
        <p:txBody>
          <a:bodyPr/>
          <a:lstStyle/>
          <a:p>
            <a:pPr>
              <a:defRPr/>
            </a:pPr>
            <a:fld id="{DB3A1A19-576F-4A47-99BF-AC65D629DE3D}" type="slidenum">
              <a:rPr lang="en-US" altLang="en-US" smtClean="0"/>
              <a:pPr>
                <a:defRPr/>
              </a:pPr>
              <a:t>28</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4819">
                                            <p:bg/>
                                          </p:spTgt>
                                        </p:tgtEl>
                                        <p:attrNameLst>
                                          <p:attrName>style.visibility</p:attrName>
                                        </p:attrNameLst>
                                      </p:cBhvr>
                                      <p:to>
                                        <p:strVal val="visible"/>
                                      </p:to>
                                    </p:set>
                                    <p:animEffect transition="in" filter="blinds(horizontal)">
                                      <p:cBhvr>
                                        <p:cTn id="7" dur="500"/>
                                        <p:tgtEl>
                                          <p:spTgt spid="34819">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10" dur="500"/>
                                        <p:tgtEl>
                                          <p:spTgt spid="3481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5" dur="500"/>
                                        <p:tgtEl>
                                          <p:spTgt spid="348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nimBg="1"/>
      <p:bldP spid="5"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Strategy S0</a:t>
            </a:r>
          </a:p>
        </p:txBody>
      </p:sp>
      <p:sp>
        <p:nvSpPr>
          <p:cNvPr id="3"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out-going edges </a:t>
            </a:r>
            <a:r>
              <a:rPr lang="en-US" smtClean="0"/>
              <a:t>with the highest weight to connect these nodes.</a:t>
            </a:r>
          </a:p>
          <a:p>
            <a:pPr>
              <a:buFont typeface="Wingdings" pitchFamily="2" charset="2"/>
              <a:buNone/>
            </a:pPr>
            <a:endParaRPr lang="en-US" smtClean="0"/>
          </a:p>
        </p:txBody>
      </p:sp>
      <p:sp>
        <p:nvSpPr>
          <p:cNvPr id="7" name="Rectangle 6"/>
          <p:cNvSpPr>
            <a:spLocks noChangeArrowheads="1"/>
          </p:cNvSpPr>
          <p:nvPr/>
        </p:nvSpPr>
        <p:spPr bwMode="auto">
          <a:xfrm>
            <a:off x="1752600" y="3653135"/>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8" name="Oval 7"/>
          <p:cNvSpPr>
            <a:spLocks noChangeArrowheads="1"/>
          </p:cNvSpPr>
          <p:nvPr/>
        </p:nvSpPr>
        <p:spPr bwMode="auto">
          <a:xfrm>
            <a:off x="2286000" y="41865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9" name="Oval 8"/>
          <p:cNvSpPr>
            <a:spLocks noChangeArrowheads="1"/>
          </p:cNvSpPr>
          <p:nvPr/>
        </p:nvSpPr>
        <p:spPr bwMode="auto">
          <a:xfrm>
            <a:off x="4267200" y="4110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10" name="Oval 9"/>
          <p:cNvSpPr>
            <a:spLocks noChangeArrowheads="1"/>
          </p:cNvSpPr>
          <p:nvPr/>
        </p:nvSpPr>
        <p:spPr bwMode="auto">
          <a:xfrm>
            <a:off x="3810000" y="5253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17" name="Straight Arrow Connector 16"/>
          <p:cNvCxnSpPr>
            <a:cxnSpLocks noChangeShapeType="1"/>
            <a:stCxn id="8" idx="5"/>
            <a:endCxn id="10" idx="1"/>
          </p:cNvCxnSpPr>
          <p:nvPr/>
        </p:nvCxnSpPr>
        <p:spPr bwMode="auto">
          <a:xfrm rot="16200000" flipH="1">
            <a:off x="2840038" y="4283373"/>
            <a:ext cx="796925" cy="1254125"/>
          </a:xfrm>
          <a:prstGeom prst="straightConnector1">
            <a:avLst/>
          </a:prstGeom>
          <a:noFill/>
          <a:ln w="19050" algn="ctr">
            <a:solidFill>
              <a:srgbClr val="000080"/>
            </a:solidFill>
            <a:round/>
            <a:headEnd/>
            <a:tailEnd type="arrow" w="med" len="med"/>
          </a:ln>
        </p:spPr>
      </p:cxnSp>
      <p:cxnSp>
        <p:nvCxnSpPr>
          <p:cNvPr id="21" name="Straight Arrow Connector 20"/>
          <p:cNvCxnSpPr>
            <a:cxnSpLocks noChangeShapeType="1"/>
            <a:stCxn id="8" idx="6"/>
            <a:endCxn id="9" idx="2"/>
          </p:cNvCxnSpPr>
          <p:nvPr/>
        </p:nvCxnSpPr>
        <p:spPr bwMode="auto">
          <a:xfrm flipV="1">
            <a:off x="2667000" y="4300835"/>
            <a:ext cx="1600200" cy="76200"/>
          </a:xfrm>
          <a:prstGeom prst="straightConnector1">
            <a:avLst/>
          </a:prstGeom>
          <a:noFill/>
          <a:ln w="19050" algn="ctr">
            <a:solidFill>
              <a:srgbClr val="FF0000"/>
            </a:solidFill>
            <a:round/>
            <a:headEnd/>
            <a:tailEnd type="arrow" w="med" len="med"/>
          </a:ln>
        </p:spPr>
      </p:cxnSp>
      <p:cxnSp>
        <p:nvCxnSpPr>
          <p:cNvPr id="11" name="Straight Arrow Connector 10"/>
          <p:cNvCxnSpPr>
            <a:cxnSpLocks noChangeShapeType="1"/>
          </p:cNvCxnSpPr>
          <p:nvPr/>
        </p:nvCxnSpPr>
        <p:spPr bwMode="auto">
          <a:xfrm>
            <a:off x="5638800" y="4796135"/>
            <a:ext cx="838200" cy="1588"/>
          </a:xfrm>
          <a:prstGeom prst="straightConnector1">
            <a:avLst/>
          </a:prstGeom>
          <a:noFill/>
          <a:ln w="19050" algn="ctr">
            <a:solidFill>
              <a:srgbClr val="FF0000"/>
            </a:solidFill>
            <a:round/>
            <a:headEnd/>
            <a:tailEnd type="arrow" w="med" len="med"/>
          </a:ln>
        </p:spPr>
      </p:cxnSp>
      <p:cxnSp>
        <p:nvCxnSpPr>
          <p:cNvPr id="13" name="Straight Arrow Connector 12"/>
          <p:cNvCxnSpPr>
            <a:cxnSpLocks noChangeShapeType="1"/>
          </p:cNvCxnSpPr>
          <p:nvPr/>
        </p:nvCxnSpPr>
        <p:spPr bwMode="auto">
          <a:xfrm>
            <a:off x="5638800" y="5558135"/>
            <a:ext cx="838200" cy="1588"/>
          </a:xfrm>
          <a:prstGeom prst="straightConnector1">
            <a:avLst/>
          </a:prstGeom>
          <a:noFill/>
          <a:ln w="19050" algn="ctr">
            <a:solidFill>
              <a:srgbClr val="000080"/>
            </a:solidFill>
            <a:round/>
            <a:headEnd/>
            <a:tailEnd type="arrow" w="med" len="med"/>
          </a:ln>
        </p:spPr>
      </p:cxnSp>
      <p:sp>
        <p:nvSpPr>
          <p:cNvPr id="15" name="Oval 14"/>
          <p:cNvSpPr>
            <a:spLocks noChangeArrowheads="1"/>
          </p:cNvSpPr>
          <p:nvPr/>
        </p:nvSpPr>
        <p:spPr bwMode="auto">
          <a:xfrm>
            <a:off x="6019800" y="36531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16" name="TextBox 15"/>
          <p:cNvSpPr txBox="1">
            <a:spLocks noChangeArrowheads="1"/>
          </p:cNvSpPr>
          <p:nvPr/>
        </p:nvSpPr>
        <p:spPr bwMode="auto">
          <a:xfrm>
            <a:off x="6629400" y="4567535"/>
            <a:ext cx="1828800" cy="646113"/>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18" name="TextBox 17"/>
          <p:cNvSpPr txBox="1">
            <a:spLocks noChangeArrowheads="1"/>
          </p:cNvSpPr>
          <p:nvPr/>
        </p:nvSpPr>
        <p:spPr bwMode="auto">
          <a:xfrm>
            <a:off x="6553200" y="3500735"/>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20" name="TextBox 19"/>
          <p:cNvSpPr txBox="1">
            <a:spLocks noChangeArrowheads="1"/>
          </p:cNvSpPr>
          <p:nvPr/>
        </p:nvSpPr>
        <p:spPr bwMode="auto">
          <a:xfrm>
            <a:off x="6629400" y="5253335"/>
            <a:ext cx="1981200" cy="646113"/>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19" name="TextBox 18"/>
          <p:cNvSpPr txBox="1"/>
          <p:nvPr/>
        </p:nvSpPr>
        <p:spPr>
          <a:xfrm>
            <a:off x="2971800" y="5786735"/>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22" name="Slide Number Placeholder 21"/>
          <p:cNvSpPr>
            <a:spLocks noGrp="1"/>
          </p:cNvSpPr>
          <p:nvPr>
            <p:ph type="sldNum" sz="quarter" idx="10"/>
          </p:nvPr>
        </p:nvSpPr>
        <p:spPr/>
        <p:txBody>
          <a:bodyPr/>
          <a:lstStyle/>
          <a:p>
            <a:pPr>
              <a:defRPr/>
            </a:pPr>
            <a:fld id="{DB3A1A19-576F-4A47-99BF-AC65D629DE3D}" type="slidenum">
              <a:rPr lang="en-US" altLang="en-US" smtClean="0"/>
              <a:pPr>
                <a:defRPr/>
              </a:pPr>
              <a:t>29</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linds(horizontal)">
                                      <p:cBhvr>
                                        <p:cTn id="18" dur="500"/>
                                        <p:tgtEl>
                                          <p:spTgt spid="18"/>
                                        </p:tgtEl>
                                      </p:cBhvr>
                                    </p:animEffect>
                                  </p:childTnLst>
                                </p:cTn>
                              </p:par>
                              <p:par>
                                <p:cTn id="19" presetID="3" presetClass="entr" presetSubtype="1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linds(horizontal)">
                                      <p:cBhvr>
                                        <p:cTn id="30" dur="500"/>
                                        <p:tgtEl>
                                          <p:spTgt spid="2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blinds(horizontal)">
                                      <p:cBhvr>
                                        <p:cTn id="36" dur="500"/>
                                        <p:tgtEl>
                                          <p:spTgt spid="19"/>
                                        </p:tgtEl>
                                      </p:cBhvr>
                                    </p:animEffect>
                                  </p:childTnLst>
                                </p:cTn>
                              </p:par>
                            </p:childTnLst>
                          </p:cTn>
                        </p:par>
                        <p:par>
                          <p:cTn id="37" fill="hold">
                            <p:stCondLst>
                              <p:cond delay="500"/>
                            </p:stCondLst>
                            <p:childTnLst>
                              <p:par>
                                <p:cTn id="38" presetID="3" presetClass="entr" presetSubtype="1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childTnLst>
                          </p:cTn>
                        </p:par>
                        <p:par>
                          <p:cTn id="41" fill="hold">
                            <p:stCondLst>
                              <p:cond delay="1000"/>
                            </p:stCondLst>
                            <p:childTnLst>
                              <p:par>
                                <p:cTn id="42" presetID="3" presetClass="entr" presetSubtype="10"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childTnLst>
                          </p:cTn>
                        </p:par>
                        <p:par>
                          <p:cTn id="45" fill="hold">
                            <p:stCondLst>
                              <p:cond delay="1500"/>
                            </p:stCondLst>
                            <p:childTnLst>
                              <p:par>
                                <p:cTn id="46" presetID="3" presetClass="entr" presetSubtype="1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linds(horizontal)">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linds(horizontal)">
                                      <p:cBhvr>
                                        <p:cTn id="53" dur="500"/>
                                        <p:tgtEl>
                                          <p:spTgt spid="17"/>
                                        </p:tgtEl>
                                      </p:cBhvr>
                                    </p:animEffect>
                                  </p:childTnLst>
                                </p:cTn>
                              </p:par>
                            </p:childTnLst>
                          </p:cTn>
                        </p:par>
                        <p:par>
                          <p:cTn id="54" fill="hold">
                            <p:stCondLst>
                              <p:cond delay="500"/>
                            </p:stCondLst>
                            <p:childTnLst>
                              <p:par>
                                <p:cTn id="55" presetID="3" presetClass="entr" presetSubtype="10" fill="hold"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P spid="10" grpId="0" animBg="1"/>
      <p:bldP spid="15" grpId="0" animBg="1"/>
      <p:bldP spid="16" grpId="0"/>
      <p:bldP spid="18" grpId="0"/>
      <p:bldP spid="20"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Malicious Behavior Extraction</a:t>
            </a:r>
          </a:p>
        </p:txBody>
      </p:sp>
      <p:sp>
        <p:nvSpPr>
          <p:cNvPr id="3" name="Content Placeholder 2"/>
          <p:cNvSpPr>
            <a:spLocks noGrp="1"/>
          </p:cNvSpPr>
          <p:nvPr>
            <p:ph idx="1"/>
          </p:nvPr>
        </p:nvSpPr>
        <p:spPr/>
        <p:txBody>
          <a:bodyPr/>
          <a:lstStyle/>
          <a:p>
            <a:r>
              <a:rPr lang="en-US" smtClean="0"/>
              <a:t>Extracting malicious behaviors requires a huge amount  of  engineering effort.</a:t>
            </a:r>
          </a:p>
          <a:p>
            <a:pPr lvl="1"/>
            <a:r>
              <a:rPr lang="en-US" smtClean="0"/>
              <a:t>a tedious and manual study of the code.</a:t>
            </a:r>
          </a:p>
          <a:p>
            <a:pPr lvl="1"/>
            <a:r>
              <a:rPr lang="en-US" smtClean="0"/>
              <a:t>a huge time for that study.</a:t>
            </a:r>
          </a:p>
          <a:p>
            <a:pPr lvl="1">
              <a:buFont typeface="Wingdings" pitchFamily="2" charset="2"/>
              <a:buNone/>
            </a:pPr>
            <a:endParaRPr lang="en-US" smtClean="0"/>
          </a:p>
        </p:txBody>
      </p:sp>
      <p:sp>
        <p:nvSpPr>
          <p:cNvPr id="5" name="Explosion 2 4"/>
          <p:cNvSpPr>
            <a:spLocks noChangeArrowheads="1"/>
          </p:cNvSpPr>
          <p:nvPr/>
        </p:nvSpPr>
        <p:spPr bwMode="auto">
          <a:xfrm>
            <a:off x="228600" y="3581400"/>
            <a:ext cx="8686800" cy="2895600"/>
          </a:xfrm>
          <a:prstGeom prst="irregularSeal2">
            <a:avLst/>
          </a:prstGeom>
          <a:solidFill>
            <a:schemeClr val="accent1"/>
          </a:solidFill>
          <a:ln w="9525" algn="ctr">
            <a:solidFill>
              <a:schemeClr val="tx1"/>
            </a:solidFill>
            <a:round/>
            <a:headEnd/>
            <a:tailEnd/>
          </a:ln>
        </p:spPr>
        <p:txBody>
          <a:bodyPr/>
          <a:lstStyle/>
          <a:p>
            <a:endParaRPr lang="en-US"/>
          </a:p>
        </p:txBody>
      </p:sp>
      <p:sp>
        <p:nvSpPr>
          <p:cNvPr id="6" name="Rectangle 5"/>
          <p:cNvSpPr/>
          <p:nvPr/>
        </p:nvSpPr>
        <p:spPr>
          <a:xfrm>
            <a:off x="2286000" y="4343400"/>
            <a:ext cx="4572000" cy="1384995"/>
          </a:xfrm>
          <a:prstGeom prst="rect">
            <a:avLst/>
          </a:prstGeom>
        </p:spPr>
        <p:txBody>
          <a:bodyPr>
            <a:spAutoFit/>
          </a:bodyPr>
          <a:lstStyle/>
          <a:p>
            <a:pPr algn="ctr"/>
            <a:r>
              <a:rPr lang="en-US" sz="2800" smtClean="0">
                <a:solidFill>
                  <a:srgbClr val="000080"/>
                </a:solidFill>
              </a:rPr>
              <a:t>The main challenge is </a:t>
            </a:r>
            <a:r>
              <a:rPr lang="en-US" sz="2800" b="1" smtClean="0">
                <a:solidFill>
                  <a:srgbClr val="000080"/>
                </a:solidFill>
              </a:rPr>
              <a:t>how to make this step </a:t>
            </a:r>
            <a:r>
              <a:rPr lang="en-US" sz="2800" b="1" i="1" smtClean="0">
                <a:solidFill>
                  <a:srgbClr val="FF0000"/>
                </a:solidFill>
              </a:rPr>
              <a:t>automatically</a:t>
            </a:r>
            <a:r>
              <a:rPr lang="en-US" sz="2800" b="1" smtClean="0">
                <a:solidFill>
                  <a:srgbClr val="FF0000"/>
                </a:solidFill>
              </a:rPr>
              <a:t>.</a:t>
            </a:r>
            <a:endParaRPr lang="en-US" sz="2800" b="1">
              <a:solidFill>
                <a:srgbClr val="FF0000"/>
              </a:solidFill>
            </a:endParaRPr>
          </a:p>
        </p:txBody>
      </p:sp>
      <p:sp>
        <p:nvSpPr>
          <p:cNvPr id="7" name="Slide Number Placeholder 6"/>
          <p:cNvSpPr>
            <a:spLocks noGrp="1"/>
          </p:cNvSpPr>
          <p:nvPr>
            <p:ph type="sldNum" sz="quarter" idx="10"/>
          </p:nvPr>
        </p:nvSpPr>
        <p:spPr/>
        <p:txBody>
          <a:bodyPr/>
          <a:lstStyle/>
          <a:p>
            <a:pPr>
              <a:defRPr/>
            </a:pPr>
            <a:fld id="{DB3A1A19-576F-4A47-99BF-AC65D629DE3D}" type="slidenum">
              <a:rPr lang="en-US" altLang="en-US" smtClean="0"/>
              <a:pPr>
                <a:defRPr/>
              </a:pPr>
              <a:t>3</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3" presetClass="entr" presetSubtype="5"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vertical)">
                                      <p:cBhvr>
                                        <p:cTn id="13" dur="1000"/>
                                        <p:tgtEl>
                                          <p:spTgt spid="3">
                                            <p:txEl>
                                              <p:pRg st="1" end="1"/>
                                            </p:txEl>
                                          </p:spTgt>
                                        </p:tgtEl>
                                      </p:cBhvr>
                                    </p:animEffect>
                                  </p:childTnLst>
                                </p:cTn>
                              </p:par>
                            </p:childTnLst>
                          </p:cTn>
                        </p:par>
                        <p:par>
                          <p:cTn id="14" fill="hold">
                            <p:stCondLst>
                              <p:cond delay="2000"/>
                            </p:stCondLst>
                            <p:childTnLst>
                              <p:par>
                                <p:cTn id="15" presetID="3" presetClass="entr" presetSubtype="5"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vertic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Scale>
                                      <p:cBhvr>
                                        <p:cTn id="22"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5"/>
                                        </p:tgtEl>
                                        <p:attrNameLst>
                                          <p:attrName>ppt_x</p:attrName>
                                          <p:attrName>ppt_y</p:attrName>
                                        </p:attrNameLst>
                                      </p:cBhvr>
                                    </p:animMotion>
                                    <p:animEffect transition="in" filter="fade">
                                      <p:cBhvr>
                                        <p:cTn id="24" dur="1000"/>
                                        <p:tgtEl>
                                          <p:spTgt spid="5"/>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Scale>
                                      <p:cBhvr>
                                        <p:cTn id="2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6"/>
                                        </p:tgtEl>
                                        <p:attrNameLst>
                                          <p:attrName>ppt_x</p:attrName>
                                          <p:attrName>ppt_y</p:attrName>
                                        </p:attrNameLst>
                                      </p:cBhvr>
                                    </p:animMotion>
                                    <p:animEffect transition="in" filter="fade">
                                      <p:cBhvr>
                                        <p:cTn id="2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Strategy S0</a:t>
            </a:r>
          </a:p>
        </p:txBody>
      </p:sp>
      <p:sp>
        <p:nvSpPr>
          <p:cNvPr id="56323"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out-going edges </a:t>
            </a:r>
            <a:r>
              <a:rPr lang="en-US" smtClean="0"/>
              <a:t>with the highest weight to connect these nodes.</a:t>
            </a:r>
          </a:p>
        </p:txBody>
      </p:sp>
      <p:sp>
        <p:nvSpPr>
          <p:cNvPr id="56325" name="Rectangle 6"/>
          <p:cNvSpPr>
            <a:spLocks noChangeArrowheads="1"/>
          </p:cNvSpPr>
          <p:nvPr/>
        </p:nvSpPr>
        <p:spPr bwMode="auto">
          <a:xfrm>
            <a:off x="1752600" y="3657600"/>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56326" name="Oval 7"/>
          <p:cNvSpPr>
            <a:spLocks noChangeArrowheads="1"/>
          </p:cNvSpPr>
          <p:nvPr/>
        </p:nvSpPr>
        <p:spPr bwMode="auto">
          <a:xfrm>
            <a:off x="2286000" y="41910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6327" name="Oval 8"/>
          <p:cNvSpPr>
            <a:spLocks noChangeArrowheads="1"/>
          </p:cNvSpPr>
          <p:nvPr/>
        </p:nvSpPr>
        <p:spPr bwMode="auto">
          <a:xfrm>
            <a:off x="4267200" y="41148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56328" name="Oval 9"/>
          <p:cNvSpPr>
            <a:spLocks noChangeArrowheads="1"/>
          </p:cNvSpPr>
          <p:nvPr/>
        </p:nvSpPr>
        <p:spPr bwMode="auto">
          <a:xfrm>
            <a:off x="3810000" y="52578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17" name="Straight Arrow Connector 16"/>
          <p:cNvCxnSpPr>
            <a:cxnSpLocks noChangeShapeType="1"/>
            <a:stCxn id="56326" idx="5"/>
            <a:endCxn id="56328" idx="1"/>
          </p:cNvCxnSpPr>
          <p:nvPr/>
        </p:nvCxnSpPr>
        <p:spPr bwMode="auto">
          <a:xfrm rot="16200000" flipH="1">
            <a:off x="2840038" y="4287838"/>
            <a:ext cx="796925" cy="1254125"/>
          </a:xfrm>
          <a:prstGeom prst="straightConnector1">
            <a:avLst/>
          </a:prstGeom>
          <a:noFill/>
          <a:ln w="19050" algn="ctr">
            <a:solidFill>
              <a:srgbClr val="000080"/>
            </a:solidFill>
            <a:round/>
            <a:headEnd/>
            <a:tailEnd type="arrow" w="med" len="med"/>
          </a:ln>
        </p:spPr>
      </p:cxnSp>
      <p:cxnSp>
        <p:nvCxnSpPr>
          <p:cNvPr id="56330" name="Straight Arrow Connector 20"/>
          <p:cNvCxnSpPr>
            <a:cxnSpLocks noChangeShapeType="1"/>
            <a:stCxn id="56326" idx="6"/>
            <a:endCxn id="56327" idx="2"/>
          </p:cNvCxnSpPr>
          <p:nvPr/>
        </p:nvCxnSpPr>
        <p:spPr bwMode="auto">
          <a:xfrm flipV="1">
            <a:off x="2667000" y="4305300"/>
            <a:ext cx="1600200" cy="76200"/>
          </a:xfrm>
          <a:prstGeom prst="straightConnector1">
            <a:avLst/>
          </a:prstGeom>
          <a:noFill/>
          <a:ln w="19050" algn="ctr">
            <a:solidFill>
              <a:srgbClr val="FF0000"/>
            </a:solidFill>
            <a:round/>
            <a:headEnd/>
            <a:tailEnd type="arrow" w="med" len="med"/>
          </a:ln>
        </p:spPr>
      </p:cxnSp>
      <p:cxnSp>
        <p:nvCxnSpPr>
          <p:cNvPr id="56331" name="Straight Arrow Connector 10"/>
          <p:cNvCxnSpPr>
            <a:cxnSpLocks noChangeShapeType="1"/>
          </p:cNvCxnSpPr>
          <p:nvPr/>
        </p:nvCxnSpPr>
        <p:spPr bwMode="auto">
          <a:xfrm>
            <a:off x="5638800" y="4800600"/>
            <a:ext cx="838200" cy="1588"/>
          </a:xfrm>
          <a:prstGeom prst="straightConnector1">
            <a:avLst/>
          </a:prstGeom>
          <a:noFill/>
          <a:ln w="19050" algn="ctr">
            <a:solidFill>
              <a:srgbClr val="FF0000"/>
            </a:solidFill>
            <a:round/>
            <a:headEnd/>
            <a:tailEnd type="arrow" w="med" len="med"/>
          </a:ln>
        </p:spPr>
      </p:cxnSp>
      <p:cxnSp>
        <p:nvCxnSpPr>
          <p:cNvPr id="56332" name="Straight Arrow Connector 12"/>
          <p:cNvCxnSpPr>
            <a:cxnSpLocks noChangeShapeType="1"/>
          </p:cNvCxnSpPr>
          <p:nvPr/>
        </p:nvCxnSpPr>
        <p:spPr bwMode="auto">
          <a:xfrm>
            <a:off x="5638800" y="5562600"/>
            <a:ext cx="838200" cy="1588"/>
          </a:xfrm>
          <a:prstGeom prst="straightConnector1">
            <a:avLst/>
          </a:prstGeom>
          <a:noFill/>
          <a:ln w="19050" algn="ctr">
            <a:solidFill>
              <a:srgbClr val="000080"/>
            </a:solidFill>
            <a:round/>
            <a:headEnd/>
            <a:tailEnd type="arrow" w="med" len="med"/>
          </a:ln>
        </p:spPr>
      </p:cxnSp>
      <p:sp>
        <p:nvSpPr>
          <p:cNvPr id="56333" name="Oval 14"/>
          <p:cNvSpPr>
            <a:spLocks noChangeArrowheads="1"/>
          </p:cNvSpPr>
          <p:nvPr/>
        </p:nvSpPr>
        <p:spPr bwMode="auto">
          <a:xfrm>
            <a:off x="6019800" y="36576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6334" name="TextBox 15"/>
          <p:cNvSpPr txBox="1">
            <a:spLocks noChangeArrowheads="1"/>
          </p:cNvSpPr>
          <p:nvPr/>
        </p:nvSpPr>
        <p:spPr bwMode="auto">
          <a:xfrm>
            <a:off x="6629400" y="4572000"/>
            <a:ext cx="1828800" cy="646113"/>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56335" name="TextBox 17"/>
          <p:cNvSpPr txBox="1">
            <a:spLocks noChangeArrowheads="1"/>
          </p:cNvSpPr>
          <p:nvPr/>
        </p:nvSpPr>
        <p:spPr bwMode="auto">
          <a:xfrm>
            <a:off x="6553200" y="3544887"/>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56336" name="TextBox 19"/>
          <p:cNvSpPr txBox="1">
            <a:spLocks noChangeArrowheads="1"/>
          </p:cNvSpPr>
          <p:nvPr/>
        </p:nvSpPr>
        <p:spPr bwMode="auto">
          <a:xfrm>
            <a:off x="6629400" y="5257800"/>
            <a:ext cx="1981200" cy="646113"/>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18" name="TextBox 17"/>
          <p:cNvSpPr txBox="1"/>
          <p:nvPr/>
        </p:nvSpPr>
        <p:spPr>
          <a:xfrm>
            <a:off x="2971800" y="5791200"/>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19" name="Slide Number Placeholder 18"/>
          <p:cNvSpPr>
            <a:spLocks noGrp="1"/>
          </p:cNvSpPr>
          <p:nvPr>
            <p:ph type="sldNum" sz="quarter" idx="10"/>
          </p:nvPr>
        </p:nvSpPr>
        <p:spPr/>
        <p:txBody>
          <a:bodyPr/>
          <a:lstStyle/>
          <a:p>
            <a:pPr>
              <a:defRPr/>
            </a:pPr>
            <a:fld id="{DB3A1A19-576F-4A47-99BF-AC65D629DE3D}" type="slidenum">
              <a:rPr lang="en-US" altLang="en-US" smtClean="0"/>
              <a:pPr>
                <a:defRPr/>
              </a:pPr>
              <a:t>30</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Strategy S0</a:t>
            </a:r>
          </a:p>
        </p:txBody>
      </p:sp>
      <p:sp>
        <p:nvSpPr>
          <p:cNvPr id="57347"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out-going edges </a:t>
            </a:r>
            <a:r>
              <a:rPr lang="en-US" smtClean="0"/>
              <a:t>with the highest weight to connect these nodes.</a:t>
            </a:r>
          </a:p>
        </p:txBody>
      </p:sp>
      <p:sp>
        <p:nvSpPr>
          <p:cNvPr id="57349" name="Rectangle 6"/>
          <p:cNvSpPr>
            <a:spLocks noChangeArrowheads="1"/>
          </p:cNvSpPr>
          <p:nvPr/>
        </p:nvSpPr>
        <p:spPr bwMode="auto">
          <a:xfrm>
            <a:off x="1752600" y="3621087"/>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57350" name="Oval 7"/>
          <p:cNvSpPr>
            <a:spLocks noChangeArrowheads="1"/>
          </p:cNvSpPr>
          <p:nvPr/>
        </p:nvSpPr>
        <p:spPr bwMode="auto">
          <a:xfrm>
            <a:off x="2286000" y="4154487"/>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7351" name="Oval 8"/>
          <p:cNvSpPr>
            <a:spLocks noChangeArrowheads="1"/>
          </p:cNvSpPr>
          <p:nvPr/>
        </p:nvSpPr>
        <p:spPr bwMode="auto">
          <a:xfrm>
            <a:off x="4267200" y="4078287"/>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57352" name="Oval 9"/>
          <p:cNvSpPr>
            <a:spLocks noChangeArrowheads="1"/>
          </p:cNvSpPr>
          <p:nvPr/>
        </p:nvSpPr>
        <p:spPr bwMode="auto">
          <a:xfrm>
            <a:off x="3810000" y="5221287"/>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57353" name="Straight Arrow Connector 20"/>
          <p:cNvCxnSpPr>
            <a:cxnSpLocks noChangeShapeType="1"/>
            <a:stCxn id="57350" idx="6"/>
            <a:endCxn id="57351" idx="2"/>
          </p:cNvCxnSpPr>
          <p:nvPr/>
        </p:nvCxnSpPr>
        <p:spPr bwMode="auto">
          <a:xfrm flipV="1">
            <a:off x="2667000" y="4268787"/>
            <a:ext cx="1600200" cy="76200"/>
          </a:xfrm>
          <a:prstGeom prst="straightConnector1">
            <a:avLst/>
          </a:prstGeom>
          <a:noFill/>
          <a:ln w="19050" algn="ctr">
            <a:solidFill>
              <a:srgbClr val="FF0000"/>
            </a:solidFill>
            <a:round/>
            <a:headEnd/>
            <a:tailEnd type="arrow" w="med" len="med"/>
          </a:ln>
        </p:spPr>
      </p:cxnSp>
      <p:cxnSp>
        <p:nvCxnSpPr>
          <p:cNvPr id="57354" name="Straight Arrow Connector 10"/>
          <p:cNvCxnSpPr>
            <a:cxnSpLocks noChangeShapeType="1"/>
          </p:cNvCxnSpPr>
          <p:nvPr/>
        </p:nvCxnSpPr>
        <p:spPr bwMode="auto">
          <a:xfrm>
            <a:off x="5638800" y="4764087"/>
            <a:ext cx="838200" cy="1588"/>
          </a:xfrm>
          <a:prstGeom prst="straightConnector1">
            <a:avLst/>
          </a:prstGeom>
          <a:noFill/>
          <a:ln w="19050" algn="ctr">
            <a:solidFill>
              <a:srgbClr val="FF0000"/>
            </a:solidFill>
            <a:round/>
            <a:headEnd/>
            <a:tailEnd type="arrow" w="med" len="med"/>
          </a:ln>
        </p:spPr>
      </p:cxnSp>
      <p:cxnSp>
        <p:nvCxnSpPr>
          <p:cNvPr id="57355" name="Straight Arrow Connector 12"/>
          <p:cNvCxnSpPr>
            <a:cxnSpLocks noChangeShapeType="1"/>
          </p:cNvCxnSpPr>
          <p:nvPr/>
        </p:nvCxnSpPr>
        <p:spPr bwMode="auto">
          <a:xfrm>
            <a:off x="5638800" y="5526087"/>
            <a:ext cx="838200" cy="1588"/>
          </a:xfrm>
          <a:prstGeom prst="straightConnector1">
            <a:avLst/>
          </a:prstGeom>
          <a:noFill/>
          <a:ln w="19050" algn="ctr">
            <a:solidFill>
              <a:srgbClr val="000080"/>
            </a:solidFill>
            <a:round/>
            <a:headEnd/>
            <a:tailEnd type="arrow" w="med" len="med"/>
          </a:ln>
        </p:spPr>
      </p:cxnSp>
      <p:sp>
        <p:nvSpPr>
          <p:cNvPr id="57356" name="Oval 14"/>
          <p:cNvSpPr>
            <a:spLocks noChangeArrowheads="1"/>
          </p:cNvSpPr>
          <p:nvPr/>
        </p:nvSpPr>
        <p:spPr bwMode="auto">
          <a:xfrm>
            <a:off x="6019800" y="3621087"/>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7357" name="TextBox 15"/>
          <p:cNvSpPr txBox="1">
            <a:spLocks noChangeArrowheads="1"/>
          </p:cNvSpPr>
          <p:nvPr/>
        </p:nvSpPr>
        <p:spPr bwMode="auto">
          <a:xfrm>
            <a:off x="6629400" y="4535487"/>
            <a:ext cx="1828800" cy="646113"/>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57358" name="TextBox 17"/>
          <p:cNvSpPr txBox="1">
            <a:spLocks noChangeArrowheads="1"/>
          </p:cNvSpPr>
          <p:nvPr/>
        </p:nvSpPr>
        <p:spPr bwMode="auto">
          <a:xfrm>
            <a:off x="6553200" y="3468687"/>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57359" name="TextBox 19"/>
          <p:cNvSpPr txBox="1">
            <a:spLocks noChangeArrowheads="1"/>
          </p:cNvSpPr>
          <p:nvPr/>
        </p:nvSpPr>
        <p:spPr bwMode="auto">
          <a:xfrm>
            <a:off x="6629400" y="5221287"/>
            <a:ext cx="1981200" cy="646113"/>
          </a:xfrm>
          <a:prstGeom prst="rect">
            <a:avLst/>
          </a:prstGeom>
          <a:noFill/>
          <a:ln w="9525">
            <a:noFill/>
            <a:miter lim="800000"/>
            <a:headEnd/>
            <a:tailEnd/>
          </a:ln>
        </p:spPr>
        <p:txBody>
          <a:bodyPr>
            <a:spAutoFit/>
          </a:bodyPr>
          <a:lstStyle/>
          <a:p>
            <a:r>
              <a:rPr lang="en-US" sz="1800">
                <a:solidFill>
                  <a:srgbClr val="000080"/>
                </a:solidFill>
              </a:rPr>
              <a:t>Edges connecting nodes</a:t>
            </a:r>
          </a:p>
        </p:txBody>
      </p:sp>
      <p:cxnSp>
        <p:nvCxnSpPr>
          <p:cNvPr id="24" name="Straight Arrow Connector 23"/>
          <p:cNvCxnSpPr>
            <a:cxnSpLocks noChangeShapeType="1"/>
            <a:stCxn id="57352" idx="2"/>
            <a:endCxn id="57350" idx="4"/>
          </p:cNvCxnSpPr>
          <p:nvPr/>
        </p:nvCxnSpPr>
        <p:spPr bwMode="auto">
          <a:xfrm rot="10800000">
            <a:off x="2476500" y="4535487"/>
            <a:ext cx="1333500" cy="876300"/>
          </a:xfrm>
          <a:prstGeom prst="straightConnector1">
            <a:avLst/>
          </a:prstGeom>
          <a:noFill/>
          <a:ln w="19050" algn="ctr">
            <a:solidFill>
              <a:srgbClr val="FF0000"/>
            </a:solidFill>
            <a:round/>
            <a:headEnd/>
            <a:tailEnd type="arrow" w="med" len="med"/>
          </a:ln>
        </p:spPr>
      </p:cxnSp>
      <p:cxnSp>
        <p:nvCxnSpPr>
          <p:cNvPr id="26" name="Straight Arrow Connector 25"/>
          <p:cNvCxnSpPr>
            <a:cxnSpLocks noChangeShapeType="1"/>
            <a:stCxn id="57352" idx="7"/>
            <a:endCxn id="57351" idx="4"/>
          </p:cNvCxnSpPr>
          <p:nvPr/>
        </p:nvCxnSpPr>
        <p:spPr bwMode="auto">
          <a:xfrm rot="5400000" flipH="1" flipV="1">
            <a:off x="3887787" y="4706938"/>
            <a:ext cx="817563" cy="322262"/>
          </a:xfrm>
          <a:prstGeom prst="straightConnector1">
            <a:avLst/>
          </a:prstGeom>
          <a:noFill/>
          <a:ln w="19050" algn="ctr">
            <a:solidFill>
              <a:srgbClr val="000080"/>
            </a:solidFill>
            <a:round/>
            <a:headEnd/>
            <a:tailEnd type="arrow" w="med" len="med"/>
          </a:ln>
        </p:spPr>
      </p:cxnSp>
      <p:sp>
        <p:nvSpPr>
          <p:cNvPr id="18" name="TextBox 17"/>
          <p:cNvSpPr txBox="1"/>
          <p:nvPr/>
        </p:nvSpPr>
        <p:spPr>
          <a:xfrm>
            <a:off x="2971800" y="5786735"/>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19" name="Slide Number Placeholder 18"/>
          <p:cNvSpPr>
            <a:spLocks noGrp="1"/>
          </p:cNvSpPr>
          <p:nvPr>
            <p:ph type="sldNum" sz="quarter" idx="10"/>
          </p:nvPr>
        </p:nvSpPr>
        <p:spPr/>
        <p:txBody>
          <a:bodyPr/>
          <a:lstStyle/>
          <a:p>
            <a:pPr>
              <a:defRPr/>
            </a:pPr>
            <a:fld id="{DB3A1A19-576F-4A47-99BF-AC65D629DE3D}" type="slidenum">
              <a:rPr lang="en-US" altLang="en-US" smtClean="0"/>
              <a:pPr>
                <a:defRPr/>
              </a:pPr>
              <a:t>31</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26"/>
                                        </p:tgtEl>
                                      </p:cBhvr>
                                    </p:animEffect>
                                    <p:set>
                                      <p:cBhvr>
                                        <p:cTn id="15"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Strategy S1</a:t>
            </a:r>
          </a:p>
        </p:txBody>
      </p:sp>
      <p:sp>
        <p:nvSpPr>
          <p:cNvPr id="3"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edges</a:t>
            </a:r>
            <a:r>
              <a:rPr lang="en-US" smtClean="0"/>
              <a:t> with the highest weight that start from one of these nodes.</a:t>
            </a:r>
          </a:p>
        </p:txBody>
      </p:sp>
      <p:sp>
        <p:nvSpPr>
          <p:cNvPr id="7" name="Rectangle 6"/>
          <p:cNvSpPr>
            <a:spLocks noChangeArrowheads="1"/>
          </p:cNvSpPr>
          <p:nvPr/>
        </p:nvSpPr>
        <p:spPr bwMode="auto">
          <a:xfrm>
            <a:off x="1752600" y="3653135"/>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8" name="Oval 7"/>
          <p:cNvSpPr>
            <a:spLocks noChangeArrowheads="1"/>
          </p:cNvSpPr>
          <p:nvPr/>
        </p:nvSpPr>
        <p:spPr bwMode="auto">
          <a:xfrm>
            <a:off x="2286000" y="41865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9" name="Oval 8"/>
          <p:cNvSpPr>
            <a:spLocks noChangeArrowheads="1"/>
          </p:cNvSpPr>
          <p:nvPr/>
        </p:nvSpPr>
        <p:spPr bwMode="auto">
          <a:xfrm>
            <a:off x="4267200" y="4110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10" name="Oval 9"/>
          <p:cNvSpPr>
            <a:spLocks noChangeArrowheads="1"/>
          </p:cNvSpPr>
          <p:nvPr/>
        </p:nvSpPr>
        <p:spPr bwMode="auto">
          <a:xfrm>
            <a:off x="3810000" y="5253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11" name="Straight Arrow Connector 10"/>
          <p:cNvCxnSpPr>
            <a:cxnSpLocks noChangeShapeType="1"/>
          </p:cNvCxnSpPr>
          <p:nvPr/>
        </p:nvCxnSpPr>
        <p:spPr bwMode="auto">
          <a:xfrm>
            <a:off x="5638800" y="5140623"/>
            <a:ext cx="838200" cy="1587"/>
          </a:xfrm>
          <a:prstGeom prst="straightConnector1">
            <a:avLst/>
          </a:prstGeom>
          <a:noFill/>
          <a:ln w="19050" algn="ctr">
            <a:solidFill>
              <a:srgbClr val="FF0000"/>
            </a:solidFill>
            <a:round/>
            <a:headEnd/>
            <a:tailEnd type="arrow" w="med" len="med"/>
          </a:ln>
        </p:spPr>
      </p:cxnSp>
      <p:cxnSp>
        <p:nvCxnSpPr>
          <p:cNvPr id="13" name="Straight Arrow Connector 12"/>
          <p:cNvCxnSpPr>
            <a:cxnSpLocks noChangeShapeType="1"/>
          </p:cNvCxnSpPr>
          <p:nvPr/>
        </p:nvCxnSpPr>
        <p:spPr bwMode="auto">
          <a:xfrm>
            <a:off x="5638800" y="5902623"/>
            <a:ext cx="838200" cy="1587"/>
          </a:xfrm>
          <a:prstGeom prst="straightConnector1">
            <a:avLst/>
          </a:prstGeom>
          <a:noFill/>
          <a:ln w="19050" algn="ctr">
            <a:solidFill>
              <a:srgbClr val="000080"/>
            </a:solidFill>
            <a:round/>
            <a:headEnd/>
            <a:tailEnd type="arrow" w="med" len="med"/>
          </a:ln>
        </p:spPr>
      </p:cxnSp>
      <p:sp>
        <p:nvSpPr>
          <p:cNvPr id="15" name="Oval 14"/>
          <p:cNvSpPr>
            <a:spLocks noChangeArrowheads="1"/>
          </p:cNvSpPr>
          <p:nvPr/>
        </p:nvSpPr>
        <p:spPr bwMode="auto">
          <a:xfrm>
            <a:off x="6019800" y="434211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16" name="TextBox 15"/>
          <p:cNvSpPr txBox="1">
            <a:spLocks noChangeArrowheads="1"/>
          </p:cNvSpPr>
          <p:nvPr/>
        </p:nvSpPr>
        <p:spPr bwMode="auto">
          <a:xfrm>
            <a:off x="6629400" y="4912023"/>
            <a:ext cx="1828800" cy="646112"/>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18" name="TextBox 17"/>
          <p:cNvSpPr txBox="1">
            <a:spLocks noChangeArrowheads="1"/>
          </p:cNvSpPr>
          <p:nvPr/>
        </p:nvSpPr>
        <p:spPr bwMode="auto">
          <a:xfrm>
            <a:off x="6553200" y="4189710"/>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20" name="TextBox 19"/>
          <p:cNvSpPr txBox="1">
            <a:spLocks noChangeArrowheads="1"/>
          </p:cNvSpPr>
          <p:nvPr/>
        </p:nvSpPr>
        <p:spPr bwMode="auto">
          <a:xfrm>
            <a:off x="6629400" y="5597823"/>
            <a:ext cx="1981200" cy="646112"/>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19" name="Oval 18"/>
          <p:cNvSpPr>
            <a:spLocks noChangeArrowheads="1"/>
          </p:cNvSpPr>
          <p:nvPr/>
        </p:nvSpPr>
        <p:spPr bwMode="auto">
          <a:xfrm>
            <a:off x="6019800" y="3653135"/>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sp>
        <p:nvSpPr>
          <p:cNvPr id="22" name="TextBox 21"/>
          <p:cNvSpPr txBox="1">
            <a:spLocks noChangeArrowheads="1"/>
          </p:cNvSpPr>
          <p:nvPr/>
        </p:nvSpPr>
        <p:spPr bwMode="auto">
          <a:xfrm>
            <a:off x="6553200" y="3500735"/>
            <a:ext cx="1828800" cy="646113"/>
          </a:xfrm>
          <a:prstGeom prst="rect">
            <a:avLst/>
          </a:prstGeom>
          <a:noFill/>
          <a:ln w="9525">
            <a:noFill/>
            <a:miter lim="800000"/>
            <a:headEnd/>
            <a:tailEnd/>
          </a:ln>
        </p:spPr>
        <p:txBody>
          <a:bodyPr>
            <a:spAutoFit/>
          </a:bodyPr>
          <a:lstStyle/>
          <a:p>
            <a:r>
              <a:rPr lang="en-US" sz="1800">
                <a:solidFill>
                  <a:srgbClr val="000080"/>
                </a:solidFill>
              </a:rPr>
              <a:t>Nodes in the graph</a:t>
            </a:r>
          </a:p>
        </p:txBody>
      </p:sp>
      <p:sp>
        <p:nvSpPr>
          <p:cNvPr id="23" name="Oval 22"/>
          <p:cNvSpPr>
            <a:spLocks noChangeArrowheads="1"/>
          </p:cNvSpPr>
          <p:nvPr/>
        </p:nvSpPr>
        <p:spPr bwMode="auto">
          <a:xfrm>
            <a:off x="2590800" y="5100935"/>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cxnSp>
        <p:nvCxnSpPr>
          <p:cNvPr id="25" name="Straight Arrow Connector 24"/>
          <p:cNvCxnSpPr>
            <a:cxnSpLocks noChangeShapeType="1"/>
            <a:stCxn id="8" idx="4"/>
            <a:endCxn id="23" idx="0"/>
          </p:cNvCxnSpPr>
          <p:nvPr/>
        </p:nvCxnSpPr>
        <p:spPr bwMode="auto">
          <a:xfrm rot="16200000" flipH="1">
            <a:off x="2362200" y="4681835"/>
            <a:ext cx="533400" cy="304800"/>
          </a:xfrm>
          <a:prstGeom prst="straightConnector1">
            <a:avLst/>
          </a:prstGeom>
          <a:noFill/>
          <a:ln w="19050" algn="ctr">
            <a:solidFill>
              <a:srgbClr val="FF0000"/>
            </a:solidFill>
            <a:round/>
            <a:headEnd/>
            <a:tailEnd type="arrow" w="med" len="med"/>
          </a:ln>
        </p:spPr>
      </p:cxnSp>
      <p:cxnSp>
        <p:nvCxnSpPr>
          <p:cNvPr id="29" name="Straight Arrow Connector 28"/>
          <p:cNvCxnSpPr>
            <a:cxnSpLocks noChangeShapeType="1"/>
            <a:stCxn id="8" idx="6"/>
            <a:endCxn id="9" idx="2"/>
          </p:cNvCxnSpPr>
          <p:nvPr/>
        </p:nvCxnSpPr>
        <p:spPr bwMode="auto">
          <a:xfrm flipV="1">
            <a:off x="2667000" y="4300835"/>
            <a:ext cx="1600200" cy="76200"/>
          </a:xfrm>
          <a:prstGeom prst="straightConnector1">
            <a:avLst/>
          </a:prstGeom>
          <a:noFill/>
          <a:ln w="19050" algn="ctr">
            <a:solidFill>
              <a:srgbClr val="000080"/>
            </a:solidFill>
            <a:round/>
            <a:headEnd/>
            <a:tailEnd type="arrow" w="med" len="med"/>
          </a:ln>
        </p:spPr>
      </p:cxnSp>
      <p:cxnSp>
        <p:nvCxnSpPr>
          <p:cNvPr id="32" name="Straight Arrow Connector 31"/>
          <p:cNvCxnSpPr>
            <a:cxnSpLocks noChangeShapeType="1"/>
            <a:stCxn id="8" idx="5"/>
            <a:endCxn id="10" idx="1"/>
          </p:cNvCxnSpPr>
          <p:nvPr/>
        </p:nvCxnSpPr>
        <p:spPr bwMode="auto">
          <a:xfrm rot="16200000" flipH="1">
            <a:off x="2840038" y="4283373"/>
            <a:ext cx="796925" cy="1254125"/>
          </a:xfrm>
          <a:prstGeom prst="straightConnector1">
            <a:avLst/>
          </a:prstGeom>
          <a:noFill/>
          <a:ln w="19050" algn="ctr">
            <a:solidFill>
              <a:srgbClr val="000080"/>
            </a:solidFill>
            <a:round/>
            <a:headEnd/>
            <a:tailEnd type="arrow" w="med" len="med"/>
          </a:ln>
        </p:spPr>
      </p:cxnSp>
      <p:sp>
        <p:nvSpPr>
          <p:cNvPr id="21" name="TextBox 20"/>
          <p:cNvSpPr txBox="1"/>
          <p:nvPr/>
        </p:nvSpPr>
        <p:spPr>
          <a:xfrm>
            <a:off x="2971800" y="5786735"/>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24" name="Slide Number Placeholder 23"/>
          <p:cNvSpPr>
            <a:spLocks noGrp="1"/>
          </p:cNvSpPr>
          <p:nvPr>
            <p:ph type="sldNum" sz="quarter" idx="10"/>
          </p:nvPr>
        </p:nvSpPr>
        <p:spPr/>
        <p:txBody>
          <a:bodyPr/>
          <a:lstStyle/>
          <a:p>
            <a:pPr>
              <a:defRPr/>
            </a:pPr>
            <a:fld id="{DB3A1A19-576F-4A47-99BF-AC65D629DE3D}" type="slidenum">
              <a:rPr lang="en-US" altLang="en-US" smtClean="0"/>
              <a:pPr>
                <a:defRPr/>
              </a:pPr>
              <a:t>32</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500"/>
                                        <p:tgtEl>
                                          <p:spTgt spid="10"/>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linds(horizontal)">
                                      <p:cBhvr>
                                        <p:cTn id="30" dur="500"/>
                                        <p:tgtEl>
                                          <p:spTgt spid="22"/>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par>
                                <p:cTn id="37" presetID="3" presetClass="entr" presetSubtype="1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linds(horizontal)">
                                      <p:cBhvr>
                                        <p:cTn id="39" dur="500"/>
                                        <p:tgtEl>
                                          <p:spTgt spid="1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par>
                                <p:cTn id="43" presetID="3" presetClass="entr" presetSubtype="1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horizontal)">
                                      <p:cBhvr>
                                        <p:cTn id="45" dur="500"/>
                                        <p:tgtEl>
                                          <p:spTgt spid="13"/>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blinds(horizontal)">
                                      <p:cBhvr>
                                        <p:cTn id="48" dur="500"/>
                                        <p:tgtEl>
                                          <p:spTgt spid="20"/>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linds(horizont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blinds(horizontal)">
                                      <p:cBhvr>
                                        <p:cTn id="56" dur="500"/>
                                        <p:tgtEl>
                                          <p:spTgt spid="29"/>
                                        </p:tgtEl>
                                      </p:cBhvr>
                                    </p:animEffect>
                                  </p:childTnLst>
                                </p:cTn>
                              </p:par>
                              <p:par>
                                <p:cTn id="57" presetID="3" presetClass="entr" presetSubtype="1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blinds(horizontal)">
                                      <p:cBhvr>
                                        <p:cTn id="59" dur="500"/>
                                        <p:tgtEl>
                                          <p:spTgt spid="32"/>
                                        </p:tgtEl>
                                      </p:cBhvr>
                                    </p:animEffect>
                                  </p:childTnLst>
                                </p:cTn>
                              </p:par>
                              <p:par>
                                <p:cTn id="60" presetID="3" presetClass="entr" presetSubtype="10" fill="hold"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linds(horizontal)">
                                      <p:cBhvr>
                                        <p:cTn id="62" dur="500"/>
                                        <p:tgtEl>
                                          <p:spTgt spid="25"/>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blinds(horizontal)">
                                      <p:cBhvr>
                                        <p:cTn id="65" dur="500"/>
                                        <p:tgtEl>
                                          <p:spTgt spid="23"/>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nodeType="clickEffect">
                                  <p:stCondLst>
                                    <p:cond delay="0"/>
                                  </p:stCondLst>
                                  <p:childTnLst>
                                    <p:animEffect transition="out" filter="blinds(horizontal)">
                                      <p:cBhvr>
                                        <p:cTn id="69" dur="500"/>
                                        <p:tgtEl>
                                          <p:spTgt spid="32"/>
                                        </p:tgtEl>
                                      </p:cBhvr>
                                    </p:animEffect>
                                    <p:set>
                                      <p:cBhvr>
                                        <p:cTn id="70" dur="1" fill="hold">
                                          <p:stCondLst>
                                            <p:cond delay="499"/>
                                          </p:stCondLst>
                                        </p:cTn>
                                        <p:tgtEl>
                                          <p:spTgt spid="32"/>
                                        </p:tgtEl>
                                        <p:attrNameLst>
                                          <p:attrName>style.visibility</p:attrName>
                                        </p:attrNameLst>
                                      </p:cBhvr>
                                      <p:to>
                                        <p:strVal val="hidden"/>
                                      </p:to>
                                    </p:set>
                                  </p:childTnLst>
                                </p:cTn>
                              </p:par>
                              <p:par>
                                <p:cTn id="71" presetID="3" presetClass="exit" presetSubtype="10" fill="hold" nodeType="withEffect">
                                  <p:stCondLst>
                                    <p:cond delay="0"/>
                                  </p:stCondLst>
                                  <p:childTnLst>
                                    <p:animEffect transition="out" filter="blinds(horizontal)">
                                      <p:cBhvr>
                                        <p:cTn id="72" dur="500"/>
                                        <p:tgtEl>
                                          <p:spTgt spid="29"/>
                                        </p:tgtEl>
                                      </p:cBhvr>
                                    </p:animEffect>
                                    <p:set>
                                      <p:cBhvr>
                                        <p:cTn id="73"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P spid="9" grpId="0" animBg="1"/>
      <p:bldP spid="10" grpId="0" animBg="1"/>
      <p:bldP spid="15" grpId="0" animBg="1"/>
      <p:bldP spid="16" grpId="0"/>
      <p:bldP spid="18" grpId="0"/>
      <p:bldP spid="20" grpId="0"/>
      <p:bldP spid="19" grpId="0" animBg="1"/>
      <p:bldP spid="22" grpId="0"/>
      <p:bldP spid="23" grpId="0" animBg="1"/>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Strategy S1</a:t>
            </a:r>
          </a:p>
        </p:txBody>
      </p:sp>
      <p:sp>
        <p:nvSpPr>
          <p:cNvPr id="59395"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edges</a:t>
            </a:r>
            <a:r>
              <a:rPr lang="en-US" smtClean="0"/>
              <a:t> with the highest weight that start from one of these nodes.</a:t>
            </a:r>
          </a:p>
        </p:txBody>
      </p:sp>
      <p:sp>
        <p:nvSpPr>
          <p:cNvPr id="59397" name="Rectangle 6"/>
          <p:cNvSpPr>
            <a:spLocks noChangeArrowheads="1"/>
          </p:cNvSpPr>
          <p:nvPr/>
        </p:nvSpPr>
        <p:spPr bwMode="auto">
          <a:xfrm>
            <a:off x="1752600" y="3657600"/>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59398" name="Oval 7"/>
          <p:cNvSpPr>
            <a:spLocks noChangeArrowheads="1"/>
          </p:cNvSpPr>
          <p:nvPr/>
        </p:nvSpPr>
        <p:spPr bwMode="auto">
          <a:xfrm>
            <a:off x="2286000" y="41910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9399" name="Oval 8"/>
          <p:cNvSpPr>
            <a:spLocks noChangeArrowheads="1"/>
          </p:cNvSpPr>
          <p:nvPr/>
        </p:nvSpPr>
        <p:spPr bwMode="auto">
          <a:xfrm>
            <a:off x="4267200" y="41148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59400" name="Oval 9"/>
          <p:cNvSpPr>
            <a:spLocks noChangeArrowheads="1"/>
          </p:cNvSpPr>
          <p:nvPr/>
        </p:nvSpPr>
        <p:spPr bwMode="auto">
          <a:xfrm>
            <a:off x="3810000" y="52578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59401" name="Straight Arrow Connector 10"/>
          <p:cNvCxnSpPr>
            <a:cxnSpLocks noChangeShapeType="1"/>
          </p:cNvCxnSpPr>
          <p:nvPr/>
        </p:nvCxnSpPr>
        <p:spPr bwMode="auto">
          <a:xfrm>
            <a:off x="5638800" y="5145088"/>
            <a:ext cx="838200" cy="1587"/>
          </a:xfrm>
          <a:prstGeom prst="straightConnector1">
            <a:avLst/>
          </a:prstGeom>
          <a:noFill/>
          <a:ln w="19050" algn="ctr">
            <a:solidFill>
              <a:srgbClr val="FF0000"/>
            </a:solidFill>
            <a:round/>
            <a:headEnd/>
            <a:tailEnd type="arrow" w="med" len="med"/>
          </a:ln>
        </p:spPr>
      </p:cxnSp>
      <p:cxnSp>
        <p:nvCxnSpPr>
          <p:cNvPr id="59402" name="Straight Arrow Connector 12"/>
          <p:cNvCxnSpPr>
            <a:cxnSpLocks noChangeShapeType="1"/>
          </p:cNvCxnSpPr>
          <p:nvPr/>
        </p:nvCxnSpPr>
        <p:spPr bwMode="auto">
          <a:xfrm>
            <a:off x="5638800" y="5907088"/>
            <a:ext cx="838200" cy="1587"/>
          </a:xfrm>
          <a:prstGeom prst="straightConnector1">
            <a:avLst/>
          </a:prstGeom>
          <a:noFill/>
          <a:ln w="19050" algn="ctr">
            <a:solidFill>
              <a:srgbClr val="000080"/>
            </a:solidFill>
            <a:round/>
            <a:headEnd/>
            <a:tailEnd type="arrow" w="med" len="med"/>
          </a:ln>
        </p:spPr>
      </p:cxnSp>
      <p:sp>
        <p:nvSpPr>
          <p:cNvPr id="59403" name="Oval 14"/>
          <p:cNvSpPr>
            <a:spLocks noChangeArrowheads="1"/>
          </p:cNvSpPr>
          <p:nvPr/>
        </p:nvSpPr>
        <p:spPr bwMode="auto">
          <a:xfrm>
            <a:off x="6019800" y="434657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59404" name="TextBox 15"/>
          <p:cNvSpPr txBox="1">
            <a:spLocks noChangeArrowheads="1"/>
          </p:cNvSpPr>
          <p:nvPr/>
        </p:nvSpPr>
        <p:spPr bwMode="auto">
          <a:xfrm>
            <a:off x="6629400" y="4916488"/>
            <a:ext cx="1828800" cy="646112"/>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59405" name="TextBox 17"/>
          <p:cNvSpPr txBox="1">
            <a:spLocks noChangeArrowheads="1"/>
          </p:cNvSpPr>
          <p:nvPr/>
        </p:nvSpPr>
        <p:spPr bwMode="auto">
          <a:xfrm>
            <a:off x="6553200" y="4194175"/>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59406" name="TextBox 19"/>
          <p:cNvSpPr txBox="1">
            <a:spLocks noChangeArrowheads="1"/>
          </p:cNvSpPr>
          <p:nvPr/>
        </p:nvSpPr>
        <p:spPr bwMode="auto">
          <a:xfrm>
            <a:off x="6629400" y="5602288"/>
            <a:ext cx="1981200" cy="646112"/>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59407" name="Oval 18"/>
          <p:cNvSpPr>
            <a:spLocks noChangeArrowheads="1"/>
          </p:cNvSpPr>
          <p:nvPr/>
        </p:nvSpPr>
        <p:spPr bwMode="auto">
          <a:xfrm>
            <a:off x="6019800" y="36576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sp>
        <p:nvSpPr>
          <p:cNvPr id="59408" name="TextBox 21"/>
          <p:cNvSpPr txBox="1">
            <a:spLocks noChangeArrowheads="1"/>
          </p:cNvSpPr>
          <p:nvPr/>
        </p:nvSpPr>
        <p:spPr bwMode="auto">
          <a:xfrm>
            <a:off x="6553200" y="3505200"/>
            <a:ext cx="1828800" cy="646113"/>
          </a:xfrm>
          <a:prstGeom prst="rect">
            <a:avLst/>
          </a:prstGeom>
          <a:noFill/>
          <a:ln w="9525">
            <a:noFill/>
            <a:miter lim="800000"/>
            <a:headEnd/>
            <a:tailEnd/>
          </a:ln>
        </p:spPr>
        <p:txBody>
          <a:bodyPr>
            <a:spAutoFit/>
          </a:bodyPr>
          <a:lstStyle/>
          <a:p>
            <a:r>
              <a:rPr lang="en-US" sz="1800">
                <a:solidFill>
                  <a:srgbClr val="000080"/>
                </a:solidFill>
              </a:rPr>
              <a:t>Nodes in the graph</a:t>
            </a:r>
          </a:p>
        </p:txBody>
      </p:sp>
      <p:sp>
        <p:nvSpPr>
          <p:cNvPr id="59409" name="Oval 22"/>
          <p:cNvSpPr>
            <a:spLocks noChangeArrowheads="1"/>
          </p:cNvSpPr>
          <p:nvPr/>
        </p:nvSpPr>
        <p:spPr bwMode="auto">
          <a:xfrm>
            <a:off x="2590800" y="51054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cxnSp>
        <p:nvCxnSpPr>
          <p:cNvPr id="59410" name="Straight Arrow Connector 24"/>
          <p:cNvCxnSpPr>
            <a:cxnSpLocks noChangeShapeType="1"/>
            <a:stCxn id="59398" idx="4"/>
            <a:endCxn id="59409" idx="0"/>
          </p:cNvCxnSpPr>
          <p:nvPr/>
        </p:nvCxnSpPr>
        <p:spPr bwMode="auto">
          <a:xfrm rot="16200000" flipH="1">
            <a:off x="2362200" y="4686300"/>
            <a:ext cx="533400" cy="304800"/>
          </a:xfrm>
          <a:prstGeom prst="straightConnector1">
            <a:avLst/>
          </a:prstGeom>
          <a:noFill/>
          <a:ln w="19050" algn="ctr">
            <a:solidFill>
              <a:srgbClr val="FF0000"/>
            </a:solidFill>
            <a:round/>
            <a:headEnd/>
            <a:tailEnd type="arrow" w="med" len="med"/>
          </a:ln>
        </p:spPr>
      </p:cxnSp>
      <p:cxnSp>
        <p:nvCxnSpPr>
          <p:cNvPr id="21" name="Straight Arrow Connector 20"/>
          <p:cNvCxnSpPr>
            <a:cxnSpLocks noChangeShapeType="1"/>
            <a:stCxn id="59399" idx="4"/>
            <a:endCxn id="59400" idx="0"/>
          </p:cNvCxnSpPr>
          <p:nvPr/>
        </p:nvCxnSpPr>
        <p:spPr bwMode="auto">
          <a:xfrm rot="5400000">
            <a:off x="3848100" y="4648200"/>
            <a:ext cx="762000" cy="457200"/>
          </a:xfrm>
          <a:prstGeom prst="straightConnector1">
            <a:avLst/>
          </a:prstGeom>
          <a:noFill/>
          <a:ln w="19050" algn="ctr">
            <a:solidFill>
              <a:srgbClr val="FF0000"/>
            </a:solidFill>
            <a:round/>
            <a:headEnd/>
            <a:tailEnd type="arrow" w="med" len="med"/>
          </a:ln>
        </p:spPr>
      </p:cxnSp>
      <p:cxnSp>
        <p:nvCxnSpPr>
          <p:cNvPr id="27" name="Straight Arrow Connector 26"/>
          <p:cNvCxnSpPr>
            <a:cxnSpLocks noChangeShapeType="1"/>
            <a:stCxn id="59399" idx="2"/>
            <a:endCxn id="59398" idx="6"/>
          </p:cNvCxnSpPr>
          <p:nvPr/>
        </p:nvCxnSpPr>
        <p:spPr bwMode="auto">
          <a:xfrm rot="10800000" flipV="1">
            <a:off x="2667000" y="4305300"/>
            <a:ext cx="1600200" cy="76200"/>
          </a:xfrm>
          <a:prstGeom prst="straightConnector1">
            <a:avLst/>
          </a:prstGeom>
          <a:noFill/>
          <a:ln w="19050" algn="ctr">
            <a:solidFill>
              <a:srgbClr val="000080"/>
            </a:solidFill>
            <a:round/>
            <a:headEnd/>
            <a:tailEnd type="arrow" w="med" len="med"/>
          </a:ln>
        </p:spPr>
      </p:cxnSp>
      <p:sp>
        <p:nvSpPr>
          <p:cNvPr id="22" name="TextBox 21"/>
          <p:cNvSpPr txBox="1"/>
          <p:nvPr/>
        </p:nvSpPr>
        <p:spPr>
          <a:xfrm>
            <a:off x="2971800" y="5791200"/>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23" name="Slide Number Placeholder 22"/>
          <p:cNvSpPr>
            <a:spLocks noGrp="1"/>
          </p:cNvSpPr>
          <p:nvPr>
            <p:ph type="sldNum" sz="quarter" idx="10"/>
          </p:nvPr>
        </p:nvSpPr>
        <p:spPr/>
        <p:txBody>
          <a:bodyPr/>
          <a:lstStyle/>
          <a:p>
            <a:pPr>
              <a:defRPr/>
            </a:pPr>
            <a:fld id="{DB3A1A19-576F-4A47-99BF-AC65D629DE3D}" type="slidenum">
              <a:rPr lang="en-US" altLang="en-US" smtClean="0"/>
              <a:pPr>
                <a:defRPr/>
              </a:pPr>
              <a:t>33</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par>
                                <p:cTn id="8" presetID="3" presetClass="entr" presetSubtype="1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27"/>
                                        </p:tgtEl>
                                      </p:cBhvr>
                                    </p:animEffect>
                                    <p:set>
                                      <p:cBhvr>
                                        <p:cTn id="15"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Strategy S1</a:t>
            </a:r>
          </a:p>
        </p:txBody>
      </p:sp>
      <p:sp>
        <p:nvSpPr>
          <p:cNvPr id="60419"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edges</a:t>
            </a:r>
            <a:r>
              <a:rPr lang="en-US" smtClean="0"/>
              <a:t> with the highest weight that start from one of these nodes.</a:t>
            </a:r>
          </a:p>
        </p:txBody>
      </p:sp>
      <p:sp>
        <p:nvSpPr>
          <p:cNvPr id="60421" name="Rectangle 6"/>
          <p:cNvSpPr>
            <a:spLocks noChangeArrowheads="1"/>
          </p:cNvSpPr>
          <p:nvPr/>
        </p:nvSpPr>
        <p:spPr bwMode="auto">
          <a:xfrm>
            <a:off x="1752600" y="3653135"/>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60422" name="Oval 7"/>
          <p:cNvSpPr>
            <a:spLocks noChangeArrowheads="1"/>
          </p:cNvSpPr>
          <p:nvPr/>
        </p:nvSpPr>
        <p:spPr bwMode="auto">
          <a:xfrm>
            <a:off x="2286000" y="41865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60423" name="Oval 8"/>
          <p:cNvSpPr>
            <a:spLocks noChangeArrowheads="1"/>
          </p:cNvSpPr>
          <p:nvPr/>
        </p:nvSpPr>
        <p:spPr bwMode="auto">
          <a:xfrm>
            <a:off x="4267200" y="4110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60424" name="Oval 9"/>
          <p:cNvSpPr>
            <a:spLocks noChangeArrowheads="1"/>
          </p:cNvSpPr>
          <p:nvPr/>
        </p:nvSpPr>
        <p:spPr bwMode="auto">
          <a:xfrm>
            <a:off x="3810000" y="525333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60425" name="Straight Arrow Connector 10"/>
          <p:cNvCxnSpPr>
            <a:cxnSpLocks noChangeShapeType="1"/>
          </p:cNvCxnSpPr>
          <p:nvPr/>
        </p:nvCxnSpPr>
        <p:spPr bwMode="auto">
          <a:xfrm>
            <a:off x="5638800" y="5140623"/>
            <a:ext cx="838200" cy="1587"/>
          </a:xfrm>
          <a:prstGeom prst="straightConnector1">
            <a:avLst/>
          </a:prstGeom>
          <a:noFill/>
          <a:ln w="19050" algn="ctr">
            <a:solidFill>
              <a:srgbClr val="FF0000"/>
            </a:solidFill>
            <a:round/>
            <a:headEnd/>
            <a:tailEnd type="arrow" w="med" len="med"/>
          </a:ln>
        </p:spPr>
      </p:cxnSp>
      <p:cxnSp>
        <p:nvCxnSpPr>
          <p:cNvPr id="60426" name="Straight Arrow Connector 12"/>
          <p:cNvCxnSpPr>
            <a:cxnSpLocks noChangeShapeType="1"/>
          </p:cNvCxnSpPr>
          <p:nvPr/>
        </p:nvCxnSpPr>
        <p:spPr bwMode="auto">
          <a:xfrm>
            <a:off x="5638800" y="5902623"/>
            <a:ext cx="838200" cy="1587"/>
          </a:xfrm>
          <a:prstGeom prst="straightConnector1">
            <a:avLst/>
          </a:prstGeom>
          <a:noFill/>
          <a:ln w="19050" algn="ctr">
            <a:solidFill>
              <a:srgbClr val="000080"/>
            </a:solidFill>
            <a:round/>
            <a:headEnd/>
            <a:tailEnd type="arrow" w="med" len="med"/>
          </a:ln>
        </p:spPr>
      </p:cxnSp>
      <p:sp>
        <p:nvSpPr>
          <p:cNvPr id="60427" name="Oval 14"/>
          <p:cNvSpPr>
            <a:spLocks noChangeArrowheads="1"/>
          </p:cNvSpPr>
          <p:nvPr/>
        </p:nvSpPr>
        <p:spPr bwMode="auto">
          <a:xfrm>
            <a:off x="6019800" y="434211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60428" name="TextBox 15"/>
          <p:cNvSpPr txBox="1">
            <a:spLocks noChangeArrowheads="1"/>
          </p:cNvSpPr>
          <p:nvPr/>
        </p:nvSpPr>
        <p:spPr bwMode="auto">
          <a:xfrm>
            <a:off x="6629400" y="4912023"/>
            <a:ext cx="1828800" cy="646112"/>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60429" name="TextBox 17"/>
          <p:cNvSpPr txBox="1">
            <a:spLocks noChangeArrowheads="1"/>
          </p:cNvSpPr>
          <p:nvPr/>
        </p:nvSpPr>
        <p:spPr bwMode="auto">
          <a:xfrm>
            <a:off x="6553200" y="4189710"/>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60430" name="TextBox 19"/>
          <p:cNvSpPr txBox="1">
            <a:spLocks noChangeArrowheads="1"/>
          </p:cNvSpPr>
          <p:nvPr/>
        </p:nvSpPr>
        <p:spPr bwMode="auto">
          <a:xfrm>
            <a:off x="6629400" y="5597823"/>
            <a:ext cx="1981200" cy="646112"/>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60431" name="Oval 18"/>
          <p:cNvSpPr>
            <a:spLocks noChangeArrowheads="1"/>
          </p:cNvSpPr>
          <p:nvPr/>
        </p:nvSpPr>
        <p:spPr bwMode="auto">
          <a:xfrm>
            <a:off x="6019800" y="3653135"/>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sp>
        <p:nvSpPr>
          <p:cNvPr id="60432" name="TextBox 21"/>
          <p:cNvSpPr txBox="1">
            <a:spLocks noChangeArrowheads="1"/>
          </p:cNvSpPr>
          <p:nvPr/>
        </p:nvSpPr>
        <p:spPr bwMode="auto">
          <a:xfrm>
            <a:off x="6553200" y="3500735"/>
            <a:ext cx="1828800" cy="646113"/>
          </a:xfrm>
          <a:prstGeom prst="rect">
            <a:avLst/>
          </a:prstGeom>
          <a:noFill/>
          <a:ln w="9525">
            <a:noFill/>
            <a:miter lim="800000"/>
            <a:headEnd/>
            <a:tailEnd/>
          </a:ln>
        </p:spPr>
        <p:txBody>
          <a:bodyPr>
            <a:spAutoFit/>
          </a:bodyPr>
          <a:lstStyle/>
          <a:p>
            <a:r>
              <a:rPr lang="en-US" sz="1800">
                <a:solidFill>
                  <a:srgbClr val="000080"/>
                </a:solidFill>
              </a:rPr>
              <a:t>Nodes in the graph</a:t>
            </a:r>
          </a:p>
        </p:txBody>
      </p:sp>
      <p:sp>
        <p:nvSpPr>
          <p:cNvPr id="60433" name="Oval 22"/>
          <p:cNvSpPr>
            <a:spLocks noChangeArrowheads="1"/>
          </p:cNvSpPr>
          <p:nvPr/>
        </p:nvSpPr>
        <p:spPr bwMode="auto">
          <a:xfrm>
            <a:off x="2590800" y="5100935"/>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cxnSp>
        <p:nvCxnSpPr>
          <p:cNvPr id="60434" name="Straight Arrow Connector 24"/>
          <p:cNvCxnSpPr>
            <a:cxnSpLocks noChangeShapeType="1"/>
            <a:stCxn id="60422" idx="4"/>
            <a:endCxn id="60433" idx="0"/>
          </p:cNvCxnSpPr>
          <p:nvPr/>
        </p:nvCxnSpPr>
        <p:spPr bwMode="auto">
          <a:xfrm rot="16200000" flipH="1">
            <a:off x="2362200" y="4681835"/>
            <a:ext cx="533400" cy="304800"/>
          </a:xfrm>
          <a:prstGeom prst="straightConnector1">
            <a:avLst/>
          </a:prstGeom>
          <a:noFill/>
          <a:ln w="19050" algn="ctr">
            <a:solidFill>
              <a:srgbClr val="FF0000"/>
            </a:solidFill>
            <a:round/>
            <a:headEnd/>
            <a:tailEnd type="arrow" w="med" len="med"/>
          </a:ln>
        </p:spPr>
      </p:cxnSp>
      <p:cxnSp>
        <p:nvCxnSpPr>
          <p:cNvPr id="27" name="Straight Arrow Connector 26"/>
          <p:cNvCxnSpPr>
            <a:cxnSpLocks noChangeShapeType="1"/>
            <a:stCxn id="60424" idx="2"/>
            <a:endCxn id="60422" idx="6"/>
          </p:cNvCxnSpPr>
          <p:nvPr/>
        </p:nvCxnSpPr>
        <p:spPr bwMode="auto">
          <a:xfrm rot="10800000">
            <a:off x="2667000" y="4377035"/>
            <a:ext cx="1143000" cy="1066800"/>
          </a:xfrm>
          <a:prstGeom prst="straightConnector1">
            <a:avLst/>
          </a:prstGeom>
          <a:noFill/>
          <a:ln w="19050" algn="ctr">
            <a:solidFill>
              <a:srgbClr val="000080"/>
            </a:solidFill>
            <a:round/>
            <a:headEnd/>
            <a:tailEnd type="arrow" w="med" len="med"/>
          </a:ln>
        </p:spPr>
      </p:cxnSp>
      <p:sp>
        <p:nvSpPr>
          <p:cNvPr id="33" name="Oval 32"/>
          <p:cNvSpPr>
            <a:spLocks noChangeArrowheads="1"/>
          </p:cNvSpPr>
          <p:nvPr/>
        </p:nvSpPr>
        <p:spPr bwMode="auto">
          <a:xfrm>
            <a:off x="4648200" y="5100935"/>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E</a:t>
            </a:r>
            <a:endParaRPr lang="en-US" b="1">
              <a:solidFill>
                <a:srgbClr val="000080"/>
              </a:solidFill>
            </a:endParaRPr>
          </a:p>
        </p:txBody>
      </p:sp>
      <p:cxnSp>
        <p:nvCxnSpPr>
          <p:cNvPr id="34" name="Straight Arrow Connector 33"/>
          <p:cNvCxnSpPr>
            <a:cxnSpLocks noChangeShapeType="1"/>
            <a:stCxn id="60424" idx="6"/>
            <a:endCxn id="33" idx="2"/>
          </p:cNvCxnSpPr>
          <p:nvPr/>
        </p:nvCxnSpPr>
        <p:spPr bwMode="auto">
          <a:xfrm flipV="1">
            <a:off x="4191000" y="5291435"/>
            <a:ext cx="457200" cy="152400"/>
          </a:xfrm>
          <a:prstGeom prst="straightConnector1">
            <a:avLst/>
          </a:prstGeom>
          <a:noFill/>
          <a:ln w="19050" algn="ctr">
            <a:solidFill>
              <a:srgbClr val="FF0000"/>
            </a:solidFill>
            <a:round/>
            <a:headEnd/>
            <a:tailEnd type="arrow" w="med" len="med"/>
          </a:ln>
        </p:spPr>
      </p:cxnSp>
      <p:cxnSp>
        <p:nvCxnSpPr>
          <p:cNvPr id="60438" name="Straight Arrow Connector 40"/>
          <p:cNvCxnSpPr>
            <a:cxnSpLocks noChangeShapeType="1"/>
          </p:cNvCxnSpPr>
          <p:nvPr/>
        </p:nvCxnSpPr>
        <p:spPr bwMode="auto">
          <a:xfrm rot="5400000">
            <a:off x="3848100" y="4643735"/>
            <a:ext cx="762000" cy="457200"/>
          </a:xfrm>
          <a:prstGeom prst="straightConnector1">
            <a:avLst/>
          </a:prstGeom>
          <a:noFill/>
          <a:ln w="19050" algn="ctr">
            <a:solidFill>
              <a:srgbClr val="FF0000"/>
            </a:solidFill>
            <a:round/>
            <a:headEnd/>
            <a:tailEnd type="arrow" w="med" len="med"/>
          </a:ln>
        </p:spPr>
      </p:cxnSp>
      <p:sp>
        <p:nvSpPr>
          <p:cNvPr id="23" name="TextBox 22"/>
          <p:cNvSpPr txBox="1"/>
          <p:nvPr/>
        </p:nvSpPr>
        <p:spPr>
          <a:xfrm>
            <a:off x="2971800" y="5786735"/>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24" name="Slide Number Placeholder 23"/>
          <p:cNvSpPr>
            <a:spLocks noGrp="1"/>
          </p:cNvSpPr>
          <p:nvPr>
            <p:ph type="sldNum" sz="quarter" idx="10"/>
          </p:nvPr>
        </p:nvSpPr>
        <p:spPr/>
        <p:txBody>
          <a:bodyPr/>
          <a:lstStyle/>
          <a:p>
            <a:pPr>
              <a:defRPr/>
            </a:pPr>
            <a:fld id="{DB3A1A19-576F-4A47-99BF-AC65D629DE3D}" type="slidenum">
              <a:rPr lang="en-US" altLang="en-US" smtClean="0"/>
              <a:pPr>
                <a:defRPr/>
              </a:pPr>
              <a:t>34</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par>
                                <p:cTn id="8" presetID="3" presetClass="entr" presetSubtype="1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linds(horizontal)">
                                      <p:cBhvr>
                                        <p:cTn id="10" dur="500"/>
                                        <p:tgtEl>
                                          <p:spTgt spid="3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blinds(horizontal)">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nodeType="clickEffect">
                                  <p:stCondLst>
                                    <p:cond delay="0"/>
                                  </p:stCondLst>
                                  <p:childTnLst>
                                    <p:animEffect transition="out" filter="blinds(horizontal)">
                                      <p:cBhvr>
                                        <p:cTn id="17" dur="500"/>
                                        <p:tgtEl>
                                          <p:spTgt spid="27"/>
                                        </p:tgtEl>
                                      </p:cBhvr>
                                    </p:animEffect>
                                    <p:set>
                                      <p:cBhvr>
                                        <p:cTn id="18"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Strategy S2</a:t>
            </a:r>
          </a:p>
        </p:txBody>
      </p:sp>
      <p:sp>
        <p:nvSpPr>
          <p:cNvPr id="3" name="Content Placeholder 2"/>
          <p:cNvSpPr>
            <a:spLocks noGrp="1"/>
          </p:cNvSpPr>
          <p:nvPr>
            <p:ph idx="1"/>
          </p:nvPr>
        </p:nvSpPr>
        <p:spPr/>
        <p:txBody>
          <a:bodyPr/>
          <a:lstStyle/>
          <a:p>
            <a:r>
              <a:rPr lang="en-US" smtClean="0"/>
              <a:t>Take </a:t>
            </a:r>
            <a:r>
              <a:rPr lang="en-US" smtClean="0">
                <a:solidFill>
                  <a:srgbClr val="FF0000"/>
                </a:solidFill>
              </a:rPr>
              <a:t>n nodes </a:t>
            </a:r>
            <a:r>
              <a:rPr lang="en-US" smtClean="0"/>
              <a:t>with the highest weight, for n given by the user.</a:t>
            </a:r>
          </a:p>
          <a:p>
            <a:r>
              <a:rPr lang="en-US" smtClean="0"/>
              <a:t>Choose </a:t>
            </a:r>
            <a:r>
              <a:rPr lang="en-US" smtClean="0">
                <a:solidFill>
                  <a:srgbClr val="FF0000"/>
                </a:solidFill>
              </a:rPr>
              <a:t>paths</a:t>
            </a:r>
            <a:r>
              <a:rPr lang="en-US" smtClean="0"/>
              <a:t> with the highest weight to connect each pairs of these nodes.</a:t>
            </a:r>
          </a:p>
        </p:txBody>
      </p:sp>
      <p:sp>
        <p:nvSpPr>
          <p:cNvPr id="19" name="Rectangle 18"/>
          <p:cNvSpPr>
            <a:spLocks noChangeArrowheads="1"/>
          </p:cNvSpPr>
          <p:nvPr/>
        </p:nvSpPr>
        <p:spPr bwMode="auto">
          <a:xfrm>
            <a:off x="1752600" y="3581400"/>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22" name="Oval 21"/>
          <p:cNvSpPr>
            <a:spLocks noChangeArrowheads="1"/>
          </p:cNvSpPr>
          <p:nvPr/>
        </p:nvSpPr>
        <p:spPr bwMode="auto">
          <a:xfrm>
            <a:off x="2286000" y="41148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23" name="Oval 22"/>
          <p:cNvSpPr>
            <a:spLocks noChangeArrowheads="1"/>
          </p:cNvSpPr>
          <p:nvPr/>
        </p:nvSpPr>
        <p:spPr bwMode="auto">
          <a:xfrm>
            <a:off x="4267200" y="40386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25" name="Oval 24"/>
          <p:cNvSpPr>
            <a:spLocks noChangeArrowheads="1"/>
          </p:cNvSpPr>
          <p:nvPr/>
        </p:nvSpPr>
        <p:spPr bwMode="auto">
          <a:xfrm>
            <a:off x="3810000" y="5181600"/>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27" name="Straight Arrow Connector 26"/>
          <p:cNvCxnSpPr>
            <a:cxnSpLocks noChangeShapeType="1"/>
          </p:cNvCxnSpPr>
          <p:nvPr/>
        </p:nvCxnSpPr>
        <p:spPr bwMode="auto">
          <a:xfrm>
            <a:off x="5638800" y="5068888"/>
            <a:ext cx="838200" cy="1587"/>
          </a:xfrm>
          <a:prstGeom prst="straightConnector1">
            <a:avLst/>
          </a:prstGeom>
          <a:noFill/>
          <a:ln w="19050" algn="ctr">
            <a:solidFill>
              <a:srgbClr val="FF0000"/>
            </a:solidFill>
            <a:round/>
            <a:headEnd/>
            <a:tailEnd type="arrow" w="med" len="med"/>
          </a:ln>
        </p:spPr>
      </p:cxnSp>
      <p:cxnSp>
        <p:nvCxnSpPr>
          <p:cNvPr id="28" name="Straight Arrow Connector 27"/>
          <p:cNvCxnSpPr>
            <a:cxnSpLocks noChangeShapeType="1"/>
          </p:cNvCxnSpPr>
          <p:nvPr/>
        </p:nvCxnSpPr>
        <p:spPr bwMode="auto">
          <a:xfrm>
            <a:off x="5638800" y="5983288"/>
            <a:ext cx="838200" cy="1587"/>
          </a:xfrm>
          <a:prstGeom prst="straightConnector1">
            <a:avLst/>
          </a:prstGeom>
          <a:noFill/>
          <a:ln w="19050" algn="ctr">
            <a:solidFill>
              <a:srgbClr val="000080"/>
            </a:solidFill>
            <a:round/>
            <a:headEnd/>
            <a:tailEnd type="arrow" w="med" len="med"/>
          </a:ln>
        </p:spPr>
      </p:cxnSp>
      <p:sp>
        <p:nvSpPr>
          <p:cNvPr id="29" name="Oval 28"/>
          <p:cNvSpPr>
            <a:spLocks noChangeArrowheads="1"/>
          </p:cNvSpPr>
          <p:nvPr/>
        </p:nvSpPr>
        <p:spPr bwMode="auto">
          <a:xfrm>
            <a:off x="6019800" y="427037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30" name="TextBox 29"/>
          <p:cNvSpPr txBox="1">
            <a:spLocks noChangeArrowheads="1"/>
          </p:cNvSpPr>
          <p:nvPr/>
        </p:nvSpPr>
        <p:spPr bwMode="auto">
          <a:xfrm>
            <a:off x="6629400" y="4840288"/>
            <a:ext cx="1828800" cy="922337"/>
          </a:xfrm>
          <a:prstGeom prst="rect">
            <a:avLst/>
          </a:prstGeom>
          <a:noFill/>
          <a:ln w="9525">
            <a:noFill/>
            <a:miter lim="800000"/>
            <a:headEnd/>
            <a:tailEnd/>
          </a:ln>
        </p:spPr>
        <p:txBody>
          <a:bodyPr>
            <a:spAutoFit/>
          </a:bodyPr>
          <a:lstStyle/>
          <a:p>
            <a:r>
              <a:rPr lang="en-US" sz="1800">
                <a:solidFill>
                  <a:srgbClr val="000080"/>
                </a:solidFill>
              </a:rPr>
              <a:t>Edges on the path with the highest weight</a:t>
            </a:r>
          </a:p>
        </p:txBody>
      </p:sp>
      <p:sp>
        <p:nvSpPr>
          <p:cNvPr id="31" name="TextBox 30"/>
          <p:cNvSpPr txBox="1">
            <a:spLocks noChangeArrowheads="1"/>
          </p:cNvSpPr>
          <p:nvPr/>
        </p:nvSpPr>
        <p:spPr bwMode="auto">
          <a:xfrm>
            <a:off x="6553200" y="4117975"/>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32" name="TextBox 31"/>
          <p:cNvSpPr txBox="1">
            <a:spLocks noChangeArrowheads="1"/>
          </p:cNvSpPr>
          <p:nvPr/>
        </p:nvSpPr>
        <p:spPr bwMode="auto">
          <a:xfrm>
            <a:off x="6629400" y="5678488"/>
            <a:ext cx="1981200" cy="646112"/>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33" name="Oval 32"/>
          <p:cNvSpPr>
            <a:spLocks noChangeArrowheads="1"/>
          </p:cNvSpPr>
          <p:nvPr/>
        </p:nvSpPr>
        <p:spPr bwMode="auto">
          <a:xfrm>
            <a:off x="6019800" y="35814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sp>
        <p:nvSpPr>
          <p:cNvPr id="34" name="TextBox 33"/>
          <p:cNvSpPr txBox="1">
            <a:spLocks noChangeArrowheads="1"/>
          </p:cNvSpPr>
          <p:nvPr/>
        </p:nvSpPr>
        <p:spPr bwMode="auto">
          <a:xfrm>
            <a:off x="6553200" y="3429000"/>
            <a:ext cx="1828800" cy="646113"/>
          </a:xfrm>
          <a:prstGeom prst="rect">
            <a:avLst/>
          </a:prstGeom>
          <a:noFill/>
          <a:ln w="9525">
            <a:noFill/>
            <a:miter lim="800000"/>
            <a:headEnd/>
            <a:tailEnd/>
          </a:ln>
        </p:spPr>
        <p:txBody>
          <a:bodyPr>
            <a:spAutoFit/>
          </a:bodyPr>
          <a:lstStyle/>
          <a:p>
            <a:r>
              <a:rPr lang="en-US" sz="1800">
                <a:solidFill>
                  <a:srgbClr val="000080"/>
                </a:solidFill>
              </a:rPr>
              <a:t>Nodes in the graph</a:t>
            </a:r>
          </a:p>
        </p:txBody>
      </p:sp>
      <p:sp>
        <p:nvSpPr>
          <p:cNvPr id="35" name="Oval 34"/>
          <p:cNvSpPr>
            <a:spLocks noChangeArrowheads="1"/>
          </p:cNvSpPr>
          <p:nvPr/>
        </p:nvSpPr>
        <p:spPr bwMode="auto">
          <a:xfrm>
            <a:off x="2590800" y="50292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cxnSp>
        <p:nvCxnSpPr>
          <p:cNvPr id="41" name="Straight Arrow Connector 40"/>
          <p:cNvCxnSpPr>
            <a:cxnSpLocks noChangeShapeType="1"/>
            <a:stCxn id="22" idx="4"/>
            <a:endCxn id="35" idx="1"/>
          </p:cNvCxnSpPr>
          <p:nvPr/>
        </p:nvCxnSpPr>
        <p:spPr bwMode="auto">
          <a:xfrm rot="16200000" flipH="1">
            <a:off x="2266950" y="4705350"/>
            <a:ext cx="588963" cy="169863"/>
          </a:xfrm>
          <a:prstGeom prst="straightConnector1">
            <a:avLst/>
          </a:prstGeom>
          <a:noFill/>
          <a:ln w="19050" algn="ctr">
            <a:solidFill>
              <a:srgbClr val="FF0000"/>
            </a:solidFill>
            <a:round/>
            <a:headEnd/>
            <a:tailEnd type="arrow" w="med" len="med"/>
          </a:ln>
        </p:spPr>
      </p:cxnSp>
      <p:cxnSp>
        <p:nvCxnSpPr>
          <p:cNvPr id="44" name="Straight Arrow Connector 43"/>
          <p:cNvCxnSpPr>
            <a:cxnSpLocks noChangeShapeType="1"/>
            <a:stCxn id="35" idx="4"/>
            <a:endCxn id="25" idx="2"/>
          </p:cNvCxnSpPr>
          <p:nvPr/>
        </p:nvCxnSpPr>
        <p:spPr bwMode="auto">
          <a:xfrm rot="5400000" flipH="1" flipV="1">
            <a:off x="3276600" y="4876800"/>
            <a:ext cx="38100" cy="1028700"/>
          </a:xfrm>
          <a:prstGeom prst="straightConnector1">
            <a:avLst/>
          </a:prstGeom>
          <a:noFill/>
          <a:ln w="19050" algn="ctr">
            <a:solidFill>
              <a:srgbClr val="FF0000"/>
            </a:solidFill>
            <a:round/>
            <a:headEnd/>
            <a:tailEnd type="arrow" w="med" len="med"/>
          </a:ln>
        </p:spPr>
      </p:cxnSp>
      <p:cxnSp>
        <p:nvCxnSpPr>
          <p:cNvPr id="48" name="Straight Arrow Connector 47"/>
          <p:cNvCxnSpPr>
            <a:cxnSpLocks noChangeShapeType="1"/>
            <a:stCxn id="22" idx="6"/>
            <a:endCxn id="25" idx="0"/>
          </p:cNvCxnSpPr>
          <p:nvPr/>
        </p:nvCxnSpPr>
        <p:spPr bwMode="auto">
          <a:xfrm>
            <a:off x="2667000" y="4305300"/>
            <a:ext cx="1333500" cy="876300"/>
          </a:xfrm>
          <a:prstGeom prst="straightConnector1">
            <a:avLst/>
          </a:prstGeom>
          <a:noFill/>
          <a:ln w="19050" algn="ctr">
            <a:solidFill>
              <a:srgbClr val="000080"/>
            </a:solidFill>
            <a:round/>
            <a:headEnd/>
            <a:tailEnd type="arrow" w="med" len="med"/>
          </a:ln>
        </p:spPr>
      </p:cxnSp>
      <p:sp>
        <p:nvSpPr>
          <p:cNvPr id="24" name="TextBox 23"/>
          <p:cNvSpPr txBox="1"/>
          <p:nvPr/>
        </p:nvSpPr>
        <p:spPr>
          <a:xfrm>
            <a:off x="2971800" y="5715000"/>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26" name="Slide Number Placeholder 25"/>
          <p:cNvSpPr>
            <a:spLocks noGrp="1"/>
          </p:cNvSpPr>
          <p:nvPr>
            <p:ph type="sldNum" sz="quarter" idx="10"/>
          </p:nvPr>
        </p:nvSpPr>
        <p:spPr/>
        <p:txBody>
          <a:bodyPr/>
          <a:lstStyle/>
          <a:p>
            <a:pPr>
              <a:defRPr/>
            </a:pPr>
            <a:fld id="{DB3A1A19-576F-4A47-99BF-AC65D629DE3D}" type="slidenum">
              <a:rPr lang="en-US" altLang="en-US" smtClean="0"/>
              <a:pPr>
                <a:defRPr/>
              </a:pPr>
              <a:t>35</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blinds(horizontal)">
                                      <p:cBhvr>
                                        <p:cTn id="15" dur="500"/>
                                        <p:tgtEl>
                                          <p:spTgt spid="1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blinds(horizontal)">
                                      <p:cBhvr>
                                        <p:cTn id="24" dur="500"/>
                                        <p:tgtEl>
                                          <p:spTgt spid="2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linds(horizontal)">
                                      <p:cBhvr>
                                        <p:cTn id="27" dur="500"/>
                                        <p:tgtEl>
                                          <p:spTgt spid="3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linds(horizontal)">
                                      <p:cBhvr>
                                        <p:cTn id="30" dur="500"/>
                                        <p:tgtEl>
                                          <p:spTgt spid="24"/>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blinds(horizontal)">
                                      <p:cBhvr>
                                        <p:cTn id="33" dur="500"/>
                                        <p:tgtEl>
                                          <p:spTgt spid="34"/>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linds(horizontal)">
                                      <p:cBhvr>
                                        <p:cTn id="36" dur="500"/>
                                        <p:tgtEl>
                                          <p:spTgt spid="2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blinds(horizontal)">
                                      <p:cBhvr>
                                        <p:cTn id="39" dur="500"/>
                                        <p:tgtEl>
                                          <p:spTgt spid="3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blinds(horizontal)">
                                      <p:cBhvr>
                                        <p:cTn id="42" dur="500"/>
                                        <p:tgtEl>
                                          <p:spTgt spid="30"/>
                                        </p:tgtEl>
                                      </p:cBhvr>
                                    </p:animEffect>
                                  </p:childTnLst>
                                </p:cTn>
                              </p:par>
                              <p:par>
                                <p:cTn id="43" presetID="3" presetClass="entr" presetSubtype="1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linds(horizontal)">
                                      <p:cBhvr>
                                        <p:cTn id="45" dur="500"/>
                                        <p:tgtEl>
                                          <p:spTgt spid="27"/>
                                        </p:tgtEl>
                                      </p:cBhvr>
                                    </p:animEffect>
                                  </p:childTnLst>
                                </p:cTn>
                              </p:par>
                              <p:par>
                                <p:cTn id="46" presetID="3" presetClass="entr" presetSubtype="10" fill="hold"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blinds(horizontal)">
                                      <p:cBhvr>
                                        <p:cTn id="48" dur="500"/>
                                        <p:tgtEl>
                                          <p:spTgt spid="28"/>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blinds(horizontal)">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blinds(horizontal)">
                                      <p:cBhvr>
                                        <p:cTn id="56" dur="500"/>
                                        <p:tgtEl>
                                          <p:spTgt spid="48"/>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35"/>
                                        </p:tgtEl>
                                        <p:attrNameLst>
                                          <p:attrName>style.visibility</p:attrName>
                                        </p:attrNameLst>
                                      </p:cBhvr>
                                      <p:to>
                                        <p:strVal val="visible"/>
                                      </p:to>
                                    </p:set>
                                    <p:animEffect transition="in" filter="blinds(horizontal)">
                                      <p:cBhvr>
                                        <p:cTn id="59" dur="500"/>
                                        <p:tgtEl>
                                          <p:spTgt spid="35"/>
                                        </p:tgtEl>
                                      </p:cBhvr>
                                    </p:animEffect>
                                  </p:childTnLst>
                                </p:cTn>
                              </p:par>
                              <p:par>
                                <p:cTn id="60" presetID="3" presetClass="entr" presetSubtype="10" fill="hold"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blinds(horizontal)">
                                      <p:cBhvr>
                                        <p:cTn id="62" dur="500"/>
                                        <p:tgtEl>
                                          <p:spTgt spid="41"/>
                                        </p:tgtEl>
                                      </p:cBhvr>
                                    </p:animEffect>
                                  </p:childTnLst>
                                </p:cTn>
                              </p:par>
                              <p:par>
                                <p:cTn id="63" presetID="3" presetClass="entr" presetSubtype="10" fill="hold"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blinds(horizontal)">
                                      <p:cBhvr>
                                        <p:cTn id="65" dur="5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nodeType="clickEffect">
                                  <p:stCondLst>
                                    <p:cond delay="0"/>
                                  </p:stCondLst>
                                  <p:childTnLst>
                                    <p:animEffect transition="out" filter="blinds(horizontal)">
                                      <p:cBhvr>
                                        <p:cTn id="69" dur="500"/>
                                        <p:tgtEl>
                                          <p:spTgt spid="48"/>
                                        </p:tgtEl>
                                      </p:cBhvr>
                                    </p:animEffect>
                                    <p:set>
                                      <p:cBhvr>
                                        <p:cTn id="70"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animBg="1"/>
      <p:bldP spid="22" grpId="0" animBg="1"/>
      <p:bldP spid="23" grpId="0" animBg="1"/>
      <p:bldP spid="25" grpId="0" animBg="1"/>
      <p:bldP spid="29" grpId="0" animBg="1"/>
      <p:bldP spid="30" grpId="0"/>
      <p:bldP spid="31" grpId="0"/>
      <p:bldP spid="32" grpId="0"/>
      <p:bldP spid="33" grpId="0" animBg="1"/>
      <p:bldP spid="34" grpId="0"/>
      <p:bldP spid="35" grpId="0" animBg="1"/>
      <p:bldP spid="2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Strategy S3</a:t>
            </a:r>
          </a:p>
        </p:txBody>
      </p:sp>
      <p:sp>
        <p:nvSpPr>
          <p:cNvPr id="3" name="Content Placeholder 2"/>
          <p:cNvSpPr>
            <a:spLocks noGrp="1"/>
          </p:cNvSpPr>
          <p:nvPr>
            <p:ph idx="1"/>
          </p:nvPr>
        </p:nvSpPr>
        <p:spPr/>
        <p:txBody>
          <a:bodyPr/>
          <a:lstStyle/>
          <a:p>
            <a:r>
              <a:rPr lang="en-US" smtClean="0"/>
              <a:t>Take </a:t>
            </a:r>
            <a:r>
              <a:rPr lang="en-US" smtClean="0">
                <a:solidFill>
                  <a:srgbClr val="FF0000"/>
                </a:solidFill>
              </a:rPr>
              <a:t>n edges </a:t>
            </a:r>
            <a:r>
              <a:rPr lang="en-US" smtClean="0"/>
              <a:t>with the highest weight, for n given by the user.</a:t>
            </a:r>
          </a:p>
        </p:txBody>
      </p:sp>
      <p:sp>
        <p:nvSpPr>
          <p:cNvPr id="19" name="Rectangle 18"/>
          <p:cNvSpPr>
            <a:spLocks noChangeArrowheads="1"/>
          </p:cNvSpPr>
          <p:nvPr/>
        </p:nvSpPr>
        <p:spPr bwMode="auto">
          <a:xfrm>
            <a:off x="1752600" y="3429000"/>
            <a:ext cx="3505200" cy="2133600"/>
          </a:xfrm>
          <a:prstGeom prst="rect">
            <a:avLst/>
          </a:prstGeom>
          <a:solidFill>
            <a:schemeClr val="accent1"/>
          </a:solidFill>
          <a:ln w="9525" algn="ctr">
            <a:solidFill>
              <a:schemeClr val="tx1"/>
            </a:solidFill>
            <a:round/>
            <a:headEnd/>
            <a:tailEnd/>
          </a:ln>
        </p:spPr>
        <p:txBody>
          <a:bodyPr/>
          <a:lstStyle/>
          <a:p>
            <a:pPr algn="ctr"/>
            <a:r>
              <a:rPr lang="en-US" b="1">
                <a:solidFill>
                  <a:srgbClr val="000080"/>
                </a:solidFill>
              </a:rPr>
              <a:t>Graphs</a:t>
            </a:r>
          </a:p>
        </p:txBody>
      </p:sp>
      <p:sp>
        <p:nvSpPr>
          <p:cNvPr id="22" name="Oval 21"/>
          <p:cNvSpPr>
            <a:spLocks noChangeArrowheads="1"/>
          </p:cNvSpPr>
          <p:nvPr/>
        </p:nvSpPr>
        <p:spPr bwMode="auto">
          <a:xfrm>
            <a:off x="2286000" y="39624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23" name="Oval 22"/>
          <p:cNvSpPr>
            <a:spLocks noChangeArrowheads="1"/>
          </p:cNvSpPr>
          <p:nvPr/>
        </p:nvSpPr>
        <p:spPr bwMode="auto">
          <a:xfrm>
            <a:off x="4267200" y="38862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B</a:t>
            </a:r>
            <a:endParaRPr lang="en-US" b="1">
              <a:solidFill>
                <a:srgbClr val="000080"/>
              </a:solidFill>
            </a:endParaRPr>
          </a:p>
        </p:txBody>
      </p:sp>
      <p:sp>
        <p:nvSpPr>
          <p:cNvPr id="25" name="Oval 24"/>
          <p:cNvSpPr>
            <a:spLocks noChangeArrowheads="1"/>
          </p:cNvSpPr>
          <p:nvPr/>
        </p:nvSpPr>
        <p:spPr bwMode="auto">
          <a:xfrm>
            <a:off x="3810000" y="50292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C</a:t>
            </a:r>
            <a:endParaRPr lang="en-US" b="1">
              <a:solidFill>
                <a:srgbClr val="000080"/>
              </a:solidFill>
            </a:endParaRPr>
          </a:p>
        </p:txBody>
      </p:sp>
      <p:cxnSp>
        <p:nvCxnSpPr>
          <p:cNvPr id="27" name="Straight Arrow Connector 26"/>
          <p:cNvCxnSpPr>
            <a:cxnSpLocks noChangeShapeType="1"/>
          </p:cNvCxnSpPr>
          <p:nvPr/>
        </p:nvCxnSpPr>
        <p:spPr bwMode="auto">
          <a:xfrm>
            <a:off x="5638800" y="4916488"/>
            <a:ext cx="838200" cy="1587"/>
          </a:xfrm>
          <a:prstGeom prst="straightConnector1">
            <a:avLst/>
          </a:prstGeom>
          <a:noFill/>
          <a:ln w="19050" algn="ctr">
            <a:solidFill>
              <a:srgbClr val="FF0000"/>
            </a:solidFill>
            <a:round/>
            <a:headEnd/>
            <a:tailEnd type="arrow" w="med" len="med"/>
          </a:ln>
        </p:spPr>
      </p:cxnSp>
      <p:cxnSp>
        <p:nvCxnSpPr>
          <p:cNvPr id="28" name="Straight Arrow Connector 27"/>
          <p:cNvCxnSpPr>
            <a:cxnSpLocks noChangeShapeType="1"/>
          </p:cNvCxnSpPr>
          <p:nvPr/>
        </p:nvCxnSpPr>
        <p:spPr bwMode="auto">
          <a:xfrm>
            <a:off x="5638800" y="5830888"/>
            <a:ext cx="838200" cy="1587"/>
          </a:xfrm>
          <a:prstGeom prst="straightConnector1">
            <a:avLst/>
          </a:prstGeom>
          <a:noFill/>
          <a:ln w="19050" algn="ctr">
            <a:solidFill>
              <a:srgbClr val="000080"/>
            </a:solidFill>
            <a:round/>
            <a:headEnd/>
            <a:tailEnd type="arrow" w="med" len="med"/>
          </a:ln>
        </p:spPr>
      </p:cxnSp>
      <p:sp>
        <p:nvSpPr>
          <p:cNvPr id="29" name="Oval 28"/>
          <p:cNvSpPr>
            <a:spLocks noChangeArrowheads="1"/>
          </p:cNvSpPr>
          <p:nvPr/>
        </p:nvSpPr>
        <p:spPr bwMode="auto">
          <a:xfrm>
            <a:off x="6019800" y="4117975"/>
            <a:ext cx="381000" cy="381000"/>
          </a:xfrm>
          <a:prstGeom prst="ellipse">
            <a:avLst/>
          </a:prstGeom>
          <a:solidFill>
            <a:schemeClr val="accent1"/>
          </a:solidFill>
          <a:ln w="19050" algn="ctr">
            <a:solidFill>
              <a:srgbClr val="FF0000"/>
            </a:solidFill>
            <a:round/>
            <a:headEnd/>
            <a:tailEnd/>
          </a:ln>
        </p:spPr>
        <p:txBody>
          <a:bodyPr anchor="ctr"/>
          <a:lstStyle/>
          <a:p>
            <a:pPr algn="ctr"/>
            <a:r>
              <a:rPr lang="en-US" sz="2000" b="1">
                <a:solidFill>
                  <a:srgbClr val="000080"/>
                </a:solidFill>
              </a:rPr>
              <a:t>A</a:t>
            </a:r>
            <a:endParaRPr lang="en-US" b="1">
              <a:solidFill>
                <a:srgbClr val="000080"/>
              </a:solidFill>
            </a:endParaRPr>
          </a:p>
        </p:txBody>
      </p:sp>
      <p:sp>
        <p:nvSpPr>
          <p:cNvPr id="30" name="TextBox 29"/>
          <p:cNvSpPr txBox="1">
            <a:spLocks noChangeArrowheads="1"/>
          </p:cNvSpPr>
          <p:nvPr/>
        </p:nvSpPr>
        <p:spPr bwMode="auto">
          <a:xfrm>
            <a:off x="6629400" y="4687888"/>
            <a:ext cx="1828800" cy="646112"/>
          </a:xfrm>
          <a:prstGeom prst="rect">
            <a:avLst/>
          </a:prstGeom>
          <a:noFill/>
          <a:ln w="9525">
            <a:noFill/>
            <a:miter lim="800000"/>
            <a:headEnd/>
            <a:tailEnd/>
          </a:ln>
        </p:spPr>
        <p:txBody>
          <a:bodyPr>
            <a:spAutoFit/>
          </a:bodyPr>
          <a:lstStyle/>
          <a:p>
            <a:r>
              <a:rPr lang="en-US" sz="1800">
                <a:solidFill>
                  <a:srgbClr val="000080"/>
                </a:solidFill>
              </a:rPr>
              <a:t>Edges with the highest weight</a:t>
            </a:r>
          </a:p>
        </p:txBody>
      </p:sp>
      <p:sp>
        <p:nvSpPr>
          <p:cNvPr id="31" name="TextBox 30"/>
          <p:cNvSpPr txBox="1">
            <a:spLocks noChangeArrowheads="1"/>
          </p:cNvSpPr>
          <p:nvPr/>
        </p:nvSpPr>
        <p:spPr bwMode="auto">
          <a:xfrm>
            <a:off x="6553200" y="3965575"/>
            <a:ext cx="1828800" cy="646113"/>
          </a:xfrm>
          <a:prstGeom prst="rect">
            <a:avLst/>
          </a:prstGeom>
          <a:noFill/>
          <a:ln w="9525">
            <a:noFill/>
            <a:miter lim="800000"/>
            <a:headEnd/>
            <a:tailEnd/>
          </a:ln>
        </p:spPr>
        <p:txBody>
          <a:bodyPr>
            <a:spAutoFit/>
          </a:bodyPr>
          <a:lstStyle/>
          <a:p>
            <a:r>
              <a:rPr lang="en-US" sz="1800">
                <a:solidFill>
                  <a:srgbClr val="000080"/>
                </a:solidFill>
              </a:rPr>
              <a:t>Nodes with the highest weight</a:t>
            </a:r>
          </a:p>
        </p:txBody>
      </p:sp>
      <p:sp>
        <p:nvSpPr>
          <p:cNvPr id="32" name="TextBox 31"/>
          <p:cNvSpPr txBox="1">
            <a:spLocks noChangeArrowheads="1"/>
          </p:cNvSpPr>
          <p:nvPr/>
        </p:nvSpPr>
        <p:spPr bwMode="auto">
          <a:xfrm>
            <a:off x="6629400" y="5526088"/>
            <a:ext cx="1981200" cy="646112"/>
          </a:xfrm>
          <a:prstGeom prst="rect">
            <a:avLst/>
          </a:prstGeom>
          <a:noFill/>
          <a:ln w="9525">
            <a:noFill/>
            <a:miter lim="800000"/>
            <a:headEnd/>
            <a:tailEnd/>
          </a:ln>
        </p:spPr>
        <p:txBody>
          <a:bodyPr>
            <a:spAutoFit/>
          </a:bodyPr>
          <a:lstStyle/>
          <a:p>
            <a:r>
              <a:rPr lang="en-US" sz="1800">
                <a:solidFill>
                  <a:srgbClr val="000080"/>
                </a:solidFill>
              </a:rPr>
              <a:t>Edges connecting nodes</a:t>
            </a:r>
          </a:p>
        </p:txBody>
      </p:sp>
      <p:sp>
        <p:nvSpPr>
          <p:cNvPr id="34" name="TextBox 33"/>
          <p:cNvSpPr txBox="1">
            <a:spLocks noChangeArrowheads="1"/>
          </p:cNvSpPr>
          <p:nvPr/>
        </p:nvSpPr>
        <p:spPr bwMode="auto">
          <a:xfrm>
            <a:off x="6553200" y="3276600"/>
            <a:ext cx="1828800" cy="646113"/>
          </a:xfrm>
          <a:prstGeom prst="rect">
            <a:avLst/>
          </a:prstGeom>
          <a:noFill/>
          <a:ln w="9525">
            <a:noFill/>
            <a:miter lim="800000"/>
            <a:headEnd/>
            <a:tailEnd/>
          </a:ln>
        </p:spPr>
        <p:txBody>
          <a:bodyPr>
            <a:spAutoFit/>
          </a:bodyPr>
          <a:lstStyle/>
          <a:p>
            <a:r>
              <a:rPr lang="en-US" sz="1800">
                <a:solidFill>
                  <a:srgbClr val="000080"/>
                </a:solidFill>
              </a:rPr>
              <a:t>Nodes in the graph</a:t>
            </a:r>
          </a:p>
        </p:txBody>
      </p:sp>
      <p:sp>
        <p:nvSpPr>
          <p:cNvPr id="35" name="Oval 34"/>
          <p:cNvSpPr>
            <a:spLocks noChangeArrowheads="1"/>
          </p:cNvSpPr>
          <p:nvPr/>
        </p:nvSpPr>
        <p:spPr bwMode="auto">
          <a:xfrm>
            <a:off x="2590800" y="48768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cxnSp>
        <p:nvCxnSpPr>
          <p:cNvPr id="41" name="Straight Arrow Connector 40"/>
          <p:cNvCxnSpPr>
            <a:cxnSpLocks noChangeShapeType="1"/>
            <a:stCxn id="22" idx="4"/>
            <a:endCxn id="35" idx="1"/>
          </p:cNvCxnSpPr>
          <p:nvPr/>
        </p:nvCxnSpPr>
        <p:spPr bwMode="auto">
          <a:xfrm rot="16200000" flipH="1">
            <a:off x="2266950" y="4552950"/>
            <a:ext cx="588963" cy="169863"/>
          </a:xfrm>
          <a:prstGeom prst="straightConnector1">
            <a:avLst/>
          </a:prstGeom>
          <a:noFill/>
          <a:ln w="19050" algn="ctr">
            <a:solidFill>
              <a:srgbClr val="FF0000"/>
            </a:solidFill>
            <a:round/>
            <a:headEnd/>
            <a:tailEnd type="arrow" w="med" len="med"/>
          </a:ln>
        </p:spPr>
      </p:cxnSp>
      <p:cxnSp>
        <p:nvCxnSpPr>
          <p:cNvPr id="21" name="Straight Arrow Connector 20"/>
          <p:cNvCxnSpPr>
            <a:cxnSpLocks noChangeShapeType="1"/>
            <a:stCxn id="22" idx="6"/>
            <a:endCxn id="23" idx="2"/>
          </p:cNvCxnSpPr>
          <p:nvPr/>
        </p:nvCxnSpPr>
        <p:spPr bwMode="auto">
          <a:xfrm flipV="1">
            <a:off x="2667000" y="4076700"/>
            <a:ext cx="1600200" cy="76200"/>
          </a:xfrm>
          <a:prstGeom prst="straightConnector1">
            <a:avLst/>
          </a:prstGeom>
          <a:noFill/>
          <a:ln w="19050" algn="ctr">
            <a:solidFill>
              <a:srgbClr val="FF0000"/>
            </a:solidFill>
            <a:round/>
            <a:headEnd/>
            <a:tailEnd type="arrow" w="med" len="med"/>
          </a:ln>
        </p:spPr>
      </p:cxnSp>
      <p:cxnSp>
        <p:nvCxnSpPr>
          <p:cNvPr id="36" name="Straight Arrow Connector 35"/>
          <p:cNvCxnSpPr>
            <a:cxnSpLocks noChangeShapeType="1"/>
            <a:stCxn id="25" idx="0"/>
            <a:endCxn id="22" idx="5"/>
          </p:cNvCxnSpPr>
          <p:nvPr/>
        </p:nvCxnSpPr>
        <p:spPr bwMode="auto">
          <a:xfrm rot="16200000" flipV="1">
            <a:off x="2935288" y="3963988"/>
            <a:ext cx="741362" cy="1389062"/>
          </a:xfrm>
          <a:prstGeom prst="straightConnector1">
            <a:avLst/>
          </a:prstGeom>
          <a:noFill/>
          <a:ln w="19050" algn="ctr">
            <a:solidFill>
              <a:srgbClr val="FF0000"/>
            </a:solidFill>
            <a:round/>
            <a:headEnd/>
            <a:tailEnd type="arrow" w="med" len="med"/>
          </a:ln>
        </p:spPr>
      </p:cxnSp>
      <p:sp>
        <p:nvSpPr>
          <p:cNvPr id="24" name="Oval 23"/>
          <p:cNvSpPr>
            <a:spLocks noChangeArrowheads="1"/>
          </p:cNvSpPr>
          <p:nvPr/>
        </p:nvSpPr>
        <p:spPr bwMode="auto">
          <a:xfrm>
            <a:off x="4572000" y="43434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E</a:t>
            </a:r>
            <a:endParaRPr lang="en-US" b="1">
              <a:solidFill>
                <a:srgbClr val="000080"/>
              </a:solidFill>
            </a:endParaRPr>
          </a:p>
        </p:txBody>
      </p:sp>
      <p:cxnSp>
        <p:nvCxnSpPr>
          <p:cNvPr id="26" name="Straight Arrow Connector 25"/>
          <p:cNvCxnSpPr>
            <a:cxnSpLocks noChangeShapeType="1"/>
            <a:stCxn id="25" idx="6"/>
            <a:endCxn id="24" idx="4"/>
          </p:cNvCxnSpPr>
          <p:nvPr/>
        </p:nvCxnSpPr>
        <p:spPr bwMode="auto">
          <a:xfrm flipV="1">
            <a:off x="4191000" y="4724400"/>
            <a:ext cx="571500" cy="495300"/>
          </a:xfrm>
          <a:prstGeom prst="straightConnector1">
            <a:avLst/>
          </a:prstGeom>
          <a:noFill/>
          <a:ln w="19050" algn="ctr">
            <a:solidFill>
              <a:srgbClr val="000080"/>
            </a:solidFill>
            <a:round/>
            <a:headEnd/>
            <a:tailEnd type="arrow" w="med" len="med"/>
          </a:ln>
        </p:spPr>
      </p:cxnSp>
      <p:sp>
        <p:nvSpPr>
          <p:cNvPr id="33" name="Oval 32"/>
          <p:cNvSpPr>
            <a:spLocks noChangeArrowheads="1"/>
          </p:cNvSpPr>
          <p:nvPr/>
        </p:nvSpPr>
        <p:spPr bwMode="auto">
          <a:xfrm>
            <a:off x="6019800" y="3352800"/>
            <a:ext cx="381000" cy="381000"/>
          </a:xfrm>
          <a:prstGeom prst="ellipse">
            <a:avLst/>
          </a:prstGeom>
          <a:solidFill>
            <a:schemeClr val="accent1"/>
          </a:solidFill>
          <a:ln w="19050" algn="ctr">
            <a:solidFill>
              <a:srgbClr val="000080"/>
            </a:solidFill>
            <a:round/>
            <a:headEnd/>
            <a:tailEnd/>
          </a:ln>
        </p:spPr>
        <p:txBody>
          <a:bodyPr anchor="ctr"/>
          <a:lstStyle/>
          <a:p>
            <a:pPr algn="ctr"/>
            <a:r>
              <a:rPr lang="en-US" sz="2000" b="1">
                <a:solidFill>
                  <a:srgbClr val="000080"/>
                </a:solidFill>
              </a:rPr>
              <a:t>D</a:t>
            </a:r>
            <a:endParaRPr lang="en-US" b="1">
              <a:solidFill>
                <a:srgbClr val="000080"/>
              </a:solidFill>
            </a:endParaRPr>
          </a:p>
        </p:txBody>
      </p:sp>
      <p:sp>
        <p:nvSpPr>
          <p:cNvPr id="37" name="TextBox 36"/>
          <p:cNvSpPr txBox="1"/>
          <p:nvPr/>
        </p:nvSpPr>
        <p:spPr>
          <a:xfrm>
            <a:off x="2971800" y="5562600"/>
            <a:ext cx="877163" cy="461665"/>
          </a:xfrm>
          <a:prstGeom prst="rect">
            <a:avLst/>
          </a:prstGeom>
          <a:noFill/>
        </p:spPr>
        <p:txBody>
          <a:bodyPr wrap="none" rtlCol="0">
            <a:spAutoFit/>
          </a:bodyPr>
          <a:lstStyle/>
          <a:p>
            <a:r>
              <a:rPr lang="en-US" smtClean="0">
                <a:solidFill>
                  <a:srgbClr val="000080"/>
                </a:solidFill>
              </a:rPr>
              <a:t>n = 3</a:t>
            </a:r>
            <a:endParaRPr lang="en-US">
              <a:solidFill>
                <a:srgbClr val="000080"/>
              </a:solidFill>
            </a:endParaRPr>
          </a:p>
        </p:txBody>
      </p:sp>
      <p:sp>
        <p:nvSpPr>
          <p:cNvPr id="38" name="Slide Number Placeholder 37"/>
          <p:cNvSpPr>
            <a:spLocks noGrp="1"/>
          </p:cNvSpPr>
          <p:nvPr>
            <p:ph type="sldNum" sz="quarter" idx="10"/>
          </p:nvPr>
        </p:nvSpPr>
        <p:spPr/>
        <p:txBody>
          <a:bodyPr/>
          <a:lstStyle/>
          <a:p>
            <a:pPr>
              <a:defRPr/>
            </a:pPr>
            <a:fld id="{DB3A1A19-576F-4A47-99BF-AC65D629DE3D}" type="slidenum">
              <a:rPr lang="en-US" altLang="en-US" smtClean="0"/>
              <a:pPr>
                <a:defRPr/>
              </a:pPr>
              <a:t>36</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linds(horizontal)">
                                      <p:cBhvr>
                                        <p:cTn id="18" dur="500"/>
                                        <p:tgtEl>
                                          <p:spTgt spid="2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linds(horizontal)">
                                      <p:cBhvr>
                                        <p:cTn id="21" dur="500"/>
                                        <p:tgtEl>
                                          <p:spTgt spid="25"/>
                                        </p:tgtEl>
                                      </p:cBhvr>
                                    </p:animEffect>
                                  </p:childTnLst>
                                </p:cTn>
                              </p:par>
                              <p:par>
                                <p:cTn id="22" presetID="3" presetClass="entr" presetSubtype="1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blinds(horizontal)">
                                      <p:cBhvr>
                                        <p:cTn id="24" dur="500"/>
                                        <p:tgtEl>
                                          <p:spTgt spid="27"/>
                                        </p:tgtEl>
                                      </p:cBhvr>
                                    </p:animEffect>
                                  </p:childTnLst>
                                </p:cTn>
                              </p:par>
                              <p:par>
                                <p:cTn id="25" presetID="3" presetClass="entr" presetSubtype="1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linds(horizontal)">
                                      <p:cBhvr>
                                        <p:cTn id="27" dur="500"/>
                                        <p:tgtEl>
                                          <p:spTgt spid="2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blinds(horizontal)">
                                      <p:cBhvr>
                                        <p:cTn id="30" dur="500"/>
                                        <p:tgtEl>
                                          <p:spTgt spid="2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blinds(horizontal)">
                                      <p:cBhvr>
                                        <p:cTn id="33" dur="500"/>
                                        <p:tgtEl>
                                          <p:spTgt spid="3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blinds(horizontal)">
                                      <p:cBhvr>
                                        <p:cTn id="36" dur="500"/>
                                        <p:tgtEl>
                                          <p:spTgt spid="3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blinds(horizontal)">
                                      <p:cBhvr>
                                        <p:cTn id="39" dur="500"/>
                                        <p:tgtEl>
                                          <p:spTgt spid="3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linds(horizontal)">
                                      <p:cBhvr>
                                        <p:cTn id="42" dur="500"/>
                                        <p:tgtEl>
                                          <p:spTgt spid="34"/>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blinds(horizontal)">
                                      <p:cBhvr>
                                        <p:cTn id="45" dur="500"/>
                                        <p:tgtEl>
                                          <p:spTgt spid="35"/>
                                        </p:tgtEl>
                                      </p:cBhvr>
                                    </p:animEffect>
                                  </p:childTnLst>
                                </p:cTn>
                              </p:par>
                              <p:par>
                                <p:cTn id="46" presetID="3" presetClass="entr" presetSubtype="10" fill="hold" nodeType="with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blinds(horizontal)">
                                      <p:cBhvr>
                                        <p:cTn id="48" dur="500"/>
                                        <p:tgtEl>
                                          <p:spTgt spid="41"/>
                                        </p:tgtEl>
                                      </p:cBhvr>
                                    </p:animEffect>
                                  </p:childTnLst>
                                </p:cTn>
                              </p:par>
                              <p:par>
                                <p:cTn id="49" presetID="3" presetClass="entr" presetSubtype="1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linds(horizontal)">
                                      <p:cBhvr>
                                        <p:cTn id="51" dur="500"/>
                                        <p:tgtEl>
                                          <p:spTgt spid="21"/>
                                        </p:tgtEl>
                                      </p:cBhvr>
                                    </p:animEffect>
                                  </p:childTnLst>
                                </p:cTn>
                              </p:par>
                              <p:par>
                                <p:cTn id="52" presetID="3" presetClass="entr" presetSubtype="10" fill="hold" nodeType="with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blinds(horizontal)">
                                      <p:cBhvr>
                                        <p:cTn id="54" dur="500"/>
                                        <p:tgtEl>
                                          <p:spTgt spid="36"/>
                                        </p:tgtEl>
                                      </p:cBhvr>
                                    </p:animEffect>
                                  </p:childTnLst>
                                </p:cTn>
                              </p:par>
                              <p:par>
                                <p:cTn id="55" presetID="3" presetClass="entr" presetSubtype="10"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blinds(horizontal)">
                                      <p:cBhvr>
                                        <p:cTn id="57" dur="500"/>
                                        <p:tgtEl>
                                          <p:spTgt spid="26"/>
                                        </p:tgtEl>
                                      </p:cBhvr>
                                    </p:animEffect>
                                  </p:childTnLst>
                                </p:cTn>
                              </p:par>
                              <p:par>
                                <p:cTn id="58" presetID="3" presetClass="entr" presetSubtype="10" fill="hold" grpId="1"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blinds(horizontal)">
                                      <p:cBhvr>
                                        <p:cTn id="60" dur="500"/>
                                        <p:tgtEl>
                                          <p:spTgt spid="24"/>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blinds(horizontal)">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blinds(horizontal)">
                                      <p:cBhvr>
                                        <p:cTn id="68" dur="500"/>
                                        <p:tgtEl>
                                          <p:spTgt spid="37"/>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xit" presetSubtype="10" fill="hold" grpId="0" nodeType="clickEffect">
                                  <p:stCondLst>
                                    <p:cond delay="0"/>
                                  </p:stCondLst>
                                  <p:childTnLst>
                                    <p:animEffect transition="out" filter="blinds(horizontal)">
                                      <p:cBhvr>
                                        <p:cTn id="72" dur="500"/>
                                        <p:tgtEl>
                                          <p:spTgt spid="24"/>
                                        </p:tgtEl>
                                      </p:cBhvr>
                                    </p:animEffect>
                                    <p:set>
                                      <p:cBhvr>
                                        <p:cTn id="73" dur="1" fill="hold">
                                          <p:stCondLst>
                                            <p:cond delay="499"/>
                                          </p:stCondLst>
                                        </p:cTn>
                                        <p:tgtEl>
                                          <p:spTgt spid="24"/>
                                        </p:tgtEl>
                                        <p:attrNameLst>
                                          <p:attrName>style.visibility</p:attrName>
                                        </p:attrNameLst>
                                      </p:cBhvr>
                                      <p:to>
                                        <p:strVal val="hidden"/>
                                      </p:to>
                                    </p:set>
                                  </p:childTnLst>
                                </p:cTn>
                              </p:par>
                              <p:par>
                                <p:cTn id="74" presetID="3" presetClass="exit" presetSubtype="10" fill="hold" nodeType="withEffect">
                                  <p:stCondLst>
                                    <p:cond delay="0"/>
                                  </p:stCondLst>
                                  <p:childTnLst>
                                    <p:animEffect transition="out" filter="blinds(horizontal)">
                                      <p:cBhvr>
                                        <p:cTn id="75" dur="500"/>
                                        <p:tgtEl>
                                          <p:spTgt spid="26"/>
                                        </p:tgtEl>
                                      </p:cBhvr>
                                    </p:animEffect>
                                    <p:set>
                                      <p:cBhvr>
                                        <p:cTn id="76"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 grpId="0" animBg="1"/>
      <p:bldP spid="22" grpId="0" animBg="1"/>
      <p:bldP spid="23" grpId="0" animBg="1"/>
      <p:bldP spid="25" grpId="0" animBg="1"/>
      <p:bldP spid="29" grpId="0" animBg="1"/>
      <p:bldP spid="30" grpId="0"/>
      <p:bldP spid="31" grpId="0"/>
      <p:bldP spid="32" grpId="0"/>
      <p:bldP spid="34" grpId="0"/>
      <p:bldP spid="35" grpId="0" animBg="1"/>
      <p:bldP spid="24" grpId="0" animBg="1"/>
      <p:bldP spid="24" grpId="1" animBg="1"/>
      <p:bldP spid="33" grpId="0" animBg="1"/>
      <p:bldP spid="3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Summary</a:t>
            </a:r>
          </a:p>
        </p:txBody>
      </p:sp>
      <p:sp>
        <p:nvSpPr>
          <p:cNvPr id="53251" name="Content Placeholder 2"/>
          <p:cNvSpPr>
            <a:spLocks noGrp="1"/>
          </p:cNvSpPr>
          <p:nvPr>
            <p:ph idx="1"/>
          </p:nvPr>
        </p:nvSpPr>
        <p:spPr/>
        <p:txBody>
          <a:bodyPr/>
          <a:lstStyle/>
          <a:p>
            <a:endParaRPr lang="en-US" smtClean="0"/>
          </a:p>
        </p:txBody>
      </p:sp>
      <p:sp>
        <p:nvSpPr>
          <p:cNvPr id="5" name="TextBox 4"/>
          <p:cNvSpPr txBox="1">
            <a:spLocks noChangeArrowheads="1"/>
          </p:cNvSpPr>
          <p:nvPr/>
        </p:nvSpPr>
        <p:spPr bwMode="auto">
          <a:xfrm>
            <a:off x="3684533" y="5410200"/>
            <a:ext cx="2106667" cy="707886"/>
          </a:xfrm>
          <a:prstGeom prst="rect">
            <a:avLst/>
          </a:prstGeom>
          <a:solidFill>
            <a:schemeClr val="accent1"/>
          </a:solidFill>
          <a:ln w="9525">
            <a:noFill/>
            <a:miter lim="800000"/>
            <a:headEnd/>
            <a:tailEnd/>
          </a:ln>
        </p:spPr>
        <p:txBody>
          <a:bodyPr wrap="none">
            <a:spAutoFit/>
          </a:bodyPr>
          <a:lstStyle/>
          <a:p>
            <a:pPr algn="ctr"/>
            <a:r>
              <a:rPr lang="en-US" sz="2000" b="1" smtClean="0">
                <a:solidFill>
                  <a:srgbClr val="000080"/>
                </a:solidFill>
              </a:rPr>
              <a:t>For each term</a:t>
            </a:r>
          </a:p>
          <a:p>
            <a:r>
              <a:rPr lang="en-US" sz="2000" b="1" smtClean="0">
                <a:solidFill>
                  <a:srgbClr val="000080"/>
                </a:solidFill>
              </a:rPr>
              <a:t>(node or edge) i</a:t>
            </a:r>
            <a:endParaRPr lang="en-US" sz="2000" b="1">
              <a:solidFill>
                <a:srgbClr val="000080"/>
              </a:solidFill>
            </a:endParaRPr>
          </a:p>
        </p:txBody>
      </p:sp>
      <p:sp>
        <p:nvSpPr>
          <p:cNvPr id="6" name="Flowchart: Multidocument 5"/>
          <p:cNvSpPr>
            <a:spLocks noChangeArrowheads="1"/>
          </p:cNvSpPr>
          <p:nvPr/>
        </p:nvSpPr>
        <p:spPr bwMode="auto">
          <a:xfrm>
            <a:off x="22098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FF0000"/>
                </a:solidFill>
              </a:rPr>
              <a:t>API call graphs</a:t>
            </a:r>
          </a:p>
        </p:txBody>
      </p:sp>
      <p:sp>
        <p:nvSpPr>
          <p:cNvPr id="7" name="TextBox 6"/>
          <p:cNvSpPr txBox="1">
            <a:spLocks noChangeArrowheads="1"/>
          </p:cNvSpPr>
          <p:nvPr/>
        </p:nvSpPr>
        <p:spPr bwMode="auto">
          <a:xfrm>
            <a:off x="2362200" y="1981200"/>
            <a:ext cx="1905000" cy="830263"/>
          </a:xfrm>
          <a:prstGeom prst="rect">
            <a:avLst/>
          </a:prstGeom>
          <a:noFill/>
          <a:ln w="9525">
            <a:noFill/>
            <a:miter lim="800000"/>
            <a:headEnd/>
            <a:tailEnd/>
          </a:ln>
        </p:spPr>
        <p:txBody>
          <a:bodyPr>
            <a:spAutoFit/>
          </a:bodyPr>
          <a:lstStyle/>
          <a:p>
            <a:pPr algn="ctr"/>
            <a:r>
              <a:rPr lang="en-US" b="1">
                <a:solidFill>
                  <a:srgbClr val="FF0000"/>
                </a:solidFill>
              </a:rPr>
              <a:t>Malware graph set M</a:t>
            </a:r>
          </a:p>
        </p:txBody>
      </p:sp>
      <p:sp>
        <p:nvSpPr>
          <p:cNvPr id="8" name="Flowchart: Multidocument 7"/>
          <p:cNvSpPr>
            <a:spLocks noChangeArrowheads="1"/>
          </p:cNvSpPr>
          <p:nvPr/>
        </p:nvSpPr>
        <p:spPr bwMode="auto">
          <a:xfrm>
            <a:off x="5029200" y="2819400"/>
            <a:ext cx="2286000" cy="1066800"/>
          </a:xfrm>
          <a:prstGeom prst="flowChartMultidocument">
            <a:avLst/>
          </a:prstGeom>
          <a:solidFill>
            <a:schemeClr val="accent1"/>
          </a:solidFill>
          <a:ln w="9525" algn="ctr">
            <a:solidFill>
              <a:schemeClr val="tx1"/>
            </a:solidFill>
            <a:round/>
            <a:headEnd/>
            <a:tailEnd/>
          </a:ln>
        </p:spPr>
        <p:txBody>
          <a:bodyPr/>
          <a:lstStyle/>
          <a:p>
            <a:pPr algn="ctr"/>
            <a:r>
              <a:rPr lang="en-US">
                <a:solidFill>
                  <a:srgbClr val="000080"/>
                </a:solidFill>
              </a:rPr>
              <a:t>API call graphs</a:t>
            </a:r>
          </a:p>
        </p:txBody>
      </p:sp>
      <p:sp>
        <p:nvSpPr>
          <p:cNvPr id="9" name="TextBox 8"/>
          <p:cNvSpPr txBox="1">
            <a:spLocks noChangeArrowheads="1"/>
          </p:cNvSpPr>
          <p:nvPr/>
        </p:nvSpPr>
        <p:spPr bwMode="auto">
          <a:xfrm>
            <a:off x="5181600" y="1981200"/>
            <a:ext cx="2209800" cy="830263"/>
          </a:xfrm>
          <a:prstGeom prst="rect">
            <a:avLst/>
          </a:prstGeom>
          <a:noFill/>
          <a:ln w="9525">
            <a:noFill/>
            <a:miter lim="800000"/>
            <a:headEnd/>
            <a:tailEnd/>
          </a:ln>
        </p:spPr>
        <p:txBody>
          <a:bodyPr>
            <a:spAutoFit/>
          </a:bodyPr>
          <a:lstStyle/>
          <a:p>
            <a:pPr algn="ctr"/>
            <a:r>
              <a:rPr lang="en-US" b="1">
                <a:solidFill>
                  <a:srgbClr val="000080"/>
                </a:solidFill>
              </a:rPr>
              <a:t>Benware graph set B</a:t>
            </a:r>
          </a:p>
        </p:txBody>
      </p:sp>
      <p:sp>
        <p:nvSpPr>
          <p:cNvPr id="5325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5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3"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4" name="Rectangle 2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5"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3266" name="Rectangle 3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6" name="Rectangle 35"/>
          <p:cNvSpPr>
            <a:spLocks noChangeArrowheads="1"/>
          </p:cNvSpPr>
          <p:nvPr/>
        </p:nvSpPr>
        <p:spPr bwMode="auto">
          <a:xfrm>
            <a:off x="1905000" y="1981200"/>
            <a:ext cx="5638800" cy="2057400"/>
          </a:xfrm>
          <a:prstGeom prst="rect">
            <a:avLst/>
          </a:prstGeom>
          <a:noFill/>
          <a:ln w="19050" algn="ctr">
            <a:solidFill>
              <a:schemeClr val="tx1"/>
            </a:solidFill>
            <a:round/>
            <a:headEnd/>
            <a:tailEnd/>
          </a:ln>
        </p:spPr>
        <p:txBody>
          <a:bodyPr/>
          <a:lstStyle/>
          <a:p>
            <a:endParaRPr lang="en-US"/>
          </a:p>
        </p:txBody>
      </p:sp>
      <p:cxnSp>
        <p:nvCxnSpPr>
          <p:cNvPr id="38" name="Straight Arrow Connector 37"/>
          <p:cNvCxnSpPr>
            <a:cxnSpLocks noChangeShapeType="1"/>
            <a:stCxn id="5" idx="0"/>
            <a:endCxn id="36" idx="2"/>
          </p:cNvCxnSpPr>
          <p:nvPr/>
        </p:nvCxnSpPr>
        <p:spPr bwMode="auto">
          <a:xfrm rot="16200000" flipV="1">
            <a:off x="4045334" y="4717666"/>
            <a:ext cx="1371600" cy="13467"/>
          </a:xfrm>
          <a:prstGeom prst="straightConnector1">
            <a:avLst/>
          </a:prstGeom>
          <a:noFill/>
          <a:ln w="9525" algn="ctr">
            <a:solidFill>
              <a:schemeClr val="tx1"/>
            </a:solidFill>
            <a:round/>
            <a:headEnd/>
            <a:tailEnd type="arrow" w="med" len="med"/>
          </a:ln>
        </p:spPr>
      </p:cxnSp>
      <p:pic>
        <p:nvPicPr>
          <p:cNvPr id="3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0" y="4648200"/>
            <a:ext cx="1228725" cy="352425"/>
          </a:xfrm>
          <a:prstGeom prst="rect">
            <a:avLst/>
          </a:prstGeom>
          <a:solidFill>
            <a:schemeClr val="accent1"/>
          </a:solidFill>
          <a:ln w="9525">
            <a:noFill/>
            <a:miter lim="800000"/>
            <a:headEnd/>
            <a:tailEnd/>
          </a:ln>
        </p:spPr>
      </p:pic>
      <p:sp>
        <p:nvSpPr>
          <p:cNvPr id="40" name="Cloud Callout 39"/>
          <p:cNvSpPr>
            <a:spLocks noChangeArrowheads="1"/>
          </p:cNvSpPr>
          <p:nvPr/>
        </p:nvSpPr>
        <p:spPr bwMode="auto">
          <a:xfrm>
            <a:off x="5486400" y="4114800"/>
            <a:ext cx="3124200" cy="1524000"/>
          </a:xfrm>
          <a:prstGeom prst="cloudCallout">
            <a:avLst>
              <a:gd name="adj1" fmla="val -59838"/>
              <a:gd name="adj2" fmla="val 19157"/>
            </a:avLst>
          </a:prstGeom>
          <a:solidFill>
            <a:schemeClr val="accent1"/>
          </a:solidFill>
          <a:ln w="9525" algn="ctr">
            <a:solidFill>
              <a:schemeClr val="tx1"/>
            </a:solidFill>
            <a:round/>
            <a:headEnd/>
            <a:tailEnd/>
          </a:ln>
        </p:spPr>
        <p:txBody>
          <a:bodyPr anchor="ctr"/>
          <a:lstStyle/>
          <a:p>
            <a:pPr algn="ctr"/>
            <a:r>
              <a:rPr lang="en-US" sz="1800">
                <a:solidFill>
                  <a:srgbClr val="000080"/>
                </a:solidFill>
              </a:rPr>
              <a:t>The higher weight </a:t>
            </a:r>
            <a:r>
              <a:rPr lang="en-US" sz="1800" smtClean="0">
                <a:solidFill>
                  <a:srgbClr val="000080"/>
                </a:solidFill>
              </a:rPr>
              <a:t>means term i is relevant  to </a:t>
            </a:r>
            <a:r>
              <a:rPr lang="en-US" sz="1800" b="1">
                <a:solidFill>
                  <a:srgbClr val="000080"/>
                </a:solidFill>
              </a:rPr>
              <a:t>M</a:t>
            </a:r>
            <a:r>
              <a:rPr lang="en-US" sz="1800">
                <a:solidFill>
                  <a:srgbClr val="000080"/>
                </a:solidFill>
              </a:rPr>
              <a:t> and </a:t>
            </a:r>
            <a:r>
              <a:rPr lang="en-US" sz="1800" smtClean="0">
                <a:solidFill>
                  <a:srgbClr val="000080"/>
                </a:solidFill>
              </a:rPr>
              <a:t>not to </a:t>
            </a:r>
            <a:r>
              <a:rPr lang="en-US" sz="1800" b="1" smtClean="0">
                <a:solidFill>
                  <a:srgbClr val="000080"/>
                </a:solidFill>
              </a:rPr>
              <a:t>B.</a:t>
            </a:r>
            <a:endParaRPr lang="en-US" sz="1800">
              <a:solidFill>
                <a:srgbClr val="000080"/>
              </a:solidFill>
            </a:endParaRPr>
          </a:p>
        </p:txBody>
      </p:sp>
      <p:sp>
        <p:nvSpPr>
          <p:cNvPr id="24" name="Rounded Rectangle 23"/>
          <p:cNvSpPr/>
          <p:nvPr/>
        </p:nvSpPr>
        <p:spPr bwMode="auto">
          <a:xfrm>
            <a:off x="609600" y="4267200"/>
            <a:ext cx="2819400" cy="14478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0000"/>
                </a:solidFill>
                <a:effectLst/>
                <a:latin typeface="Arial" pitchFamily="34" charset="0"/>
                <a:ea typeface="ＭＳ Ｐゴシック" pitchFamily="34" charset="-128"/>
              </a:rPr>
              <a:t>We use these weights</a:t>
            </a:r>
            <a:r>
              <a:rPr kumimoji="0" lang="en-US" sz="2000" b="0" i="0" u="none" strike="noStrike" cap="none" normalizeH="0" smtClean="0">
                <a:ln>
                  <a:noFill/>
                </a:ln>
                <a:solidFill>
                  <a:srgbClr val="FF0000"/>
                </a:solidFill>
                <a:effectLst/>
                <a:latin typeface="Arial" pitchFamily="34" charset="0"/>
                <a:ea typeface="ＭＳ Ｐゴシック" pitchFamily="34" charset="-128"/>
              </a:rPr>
              <a:t> to compute malicious graphs by using different strategies.</a:t>
            </a:r>
            <a:endParaRPr kumimoji="0" lang="en-US" sz="2000" b="0" i="0" u="none" strike="noStrike" cap="none" normalizeH="0" baseline="0" smtClean="0">
              <a:ln>
                <a:noFill/>
              </a:ln>
              <a:solidFill>
                <a:srgbClr val="FF0000"/>
              </a:solidFill>
              <a:effectLst/>
              <a:latin typeface="Arial" pitchFamily="34" charset="0"/>
              <a:ea typeface="ＭＳ Ｐゴシック" pitchFamily="34" charset="-128"/>
            </a:endParaRPr>
          </a:p>
        </p:txBody>
      </p:sp>
      <p:sp>
        <p:nvSpPr>
          <p:cNvPr id="25" name="Slide Number Placeholder 24"/>
          <p:cNvSpPr>
            <a:spLocks noGrp="1"/>
          </p:cNvSpPr>
          <p:nvPr>
            <p:ph type="sldNum" sz="quarter" idx="10"/>
          </p:nvPr>
        </p:nvSpPr>
        <p:spPr/>
        <p:txBody>
          <a:bodyPr/>
          <a:lstStyle/>
          <a:p>
            <a:pPr>
              <a:defRPr/>
            </a:pPr>
            <a:fld id="{DB3A1A19-576F-4A47-99BF-AC65D629DE3D}" type="slidenum">
              <a:rPr lang="en-US" altLang="en-US" smtClean="0"/>
              <a:pPr>
                <a:defRPr/>
              </a:pPr>
              <a:t>37</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par>
                          <p:cTn id="34" fill="hold">
                            <p:stCondLst>
                              <p:cond delay="1500"/>
                            </p:stCondLst>
                            <p:childTnLst>
                              <p:par>
                                <p:cTn id="35" presetID="3" presetClass="entr" presetSubtype="10"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p:bldP spid="36" grpId="0" animBg="1"/>
      <p:bldP spid="40" grpId="0" animBg="1"/>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Explosion 2 76"/>
          <p:cNvSpPr/>
          <p:nvPr/>
        </p:nvSpPr>
        <p:spPr bwMode="auto">
          <a:xfrm>
            <a:off x="2895600" y="3352800"/>
            <a:ext cx="5715000" cy="30480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Arial" pitchFamily="34" charset="0"/>
                <a:ea typeface="ＭＳ Ｐゴシック" pitchFamily="34" charset="-128"/>
              </a:rPr>
              <a:t>Does the program contain</a:t>
            </a:r>
            <a:r>
              <a:rPr kumimoji="0" lang="en-US" sz="2400" b="0" i="0" u="none" strike="noStrike" cap="none" normalizeH="0" smtClean="0">
                <a:ln>
                  <a:noFill/>
                </a:ln>
                <a:solidFill>
                  <a:srgbClr val="FF0000"/>
                </a:solidFill>
                <a:effectLst/>
                <a:latin typeface="Arial" pitchFamily="34" charset="0"/>
                <a:ea typeface="ＭＳ Ｐゴシック" pitchFamily="34" charset="-128"/>
              </a:rPr>
              <a:t> any </a:t>
            </a:r>
            <a:r>
              <a:rPr kumimoji="0" lang="en-US" sz="2400" b="0" i="0" u="none" strike="noStrike" cap="none" normalizeH="0" baseline="0" smtClean="0">
                <a:ln>
                  <a:noFill/>
                </a:ln>
                <a:solidFill>
                  <a:srgbClr val="FF0000"/>
                </a:solidFill>
                <a:effectLst/>
                <a:latin typeface="Arial" pitchFamily="34" charset="0"/>
                <a:ea typeface="ＭＳ Ｐゴシック" pitchFamily="34" charset="-128"/>
              </a:rPr>
              <a:t>malicious</a:t>
            </a:r>
            <a:r>
              <a:rPr kumimoji="0" lang="en-US" sz="2400" b="0" i="0" u="none" strike="noStrike" cap="none" normalizeH="0" smtClean="0">
                <a:ln>
                  <a:noFill/>
                </a:ln>
                <a:solidFill>
                  <a:srgbClr val="FF0000"/>
                </a:solidFill>
                <a:effectLst/>
                <a:latin typeface="Arial" pitchFamily="34" charset="0"/>
                <a:ea typeface="ＭＳ Ｐゴシック" pitchFamily="34" charset="-128"/>
              </a:rPr>
              <a:t> behavior ?</a:t>
            </a:r>
            <a:endParaRPr kumimoji="0" lang="en-US" sz="2400" b="0" i="0" u="none" strike="noStrike" cap="none" normalizeH="0" baseline="0" smtClean="0">
              <a:ln>
                <a:noFill/>
              </a:ln>
              <a:solidFill>
                <a:srgbClr val="FF0000"/>
              </a:solidFill>
              <a:effectLst/>
              <a:latin typeface="Arial" pitchFamily="34" charset="0"/>
              <a:ea typeface="ＭＳ Ｐゴシック" pitchFamily="34" charset="-128"/>
            </a:endParaRPr>
          </a:p>
        </p:txBody>
      </p:sp>
      <p:cxnSp>
        <p:nvCxnSpPr>
          <p:cNvPr id="17" name="Straight Arrow Connector 16"/>
          <p:cNvCxnSpPr/>
          <p:nvPr/>
        </p:nvCxnSpPr>
        <p:spPr bwMode="auto">
          <a:xfrm>
            <a:off x="6705600" y="4572000"/>
            <a:ext cx="838200" cy="609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 name="Title 1"/>
          <p:cNvSpPr>
            <a:spLocks noGrp="1"/>
          </p:cNvSpPr>
          <p:nvPr>
            <p:ph type="title"/>
          </p:nvPr>
        </p:nvSpPr>
        <p:spPr/>
        <p:txBody>
          <a:bodyPr/>
          <a:lstStyle/>
          <a:p>
            <a:r>
              <a:rPr lang="en-US" smtClean="0"/>
              <a:t>How to detect malwares?</a:t>
            </a:r>
          </a:p>
        </p:txBody>
      </p:sp>
      <p:sp>
        <p:nvSpPr>
          <p:cNvPr id="8" name="Flowchart: Multidocument 7"/>
          <p:cNvSpPr>
            <a:spLocks noChangeArrowheads="1"/>
          </p:cNvSpPr>
          <p:nvPr/>
        </p:nvSpPr>
        <p:spPr bwMode="auto">
          <a:xfrm>
            <a:off x="762000" y="1905000"/>
            <a:ext cx="2286000" cy="1676400"/>
          </a:xfrm>
          <a:prstGeom prst="flowChartMultidocument">
            <a:avLst/>
          </a:prstGeom>
          <a:solidFill>
            <a:schemeClr val="accent1"/>
          </a:solidFill>
          <a:ln w="9525" algn="ctr">
            <a:solidFill>
              <a:schemeClr val="tx1"/>
            </a:solidFill>
            <a:round/>
            <a:headEnd/>
            <a:tailEnd/>
          </a:ln>
        </p:spPr>
        <p:txBody>
          <a:bodyPr/>
          <a:lstStyle/>
          <a:p>
            <a:pPr algn="ctr"/>
            <a:r>
              <a:rPr lang="en-US" smtClean="0">
                <a:solidFill>
                  <a:srgbClr val="000080"/>
                </a:solidFill>
              </a:rPr>
              <a:t>Training set</a:t>
            </a:r>
          </a:p>
          <a:p>
            <a:pPr algn="ctr"/>
            <a:r>
              <a:rPr lang="en-US" smtClean="0">
                <a:solidFill>
                  <a:srgbClr val="000080"/>
                </a:solidFill>
              </a:rPr>
              <a:t>(malwares + benwares)</a:t>
            </a:r>
            <a:endParaRPr lang="en-US">
              <a:solidFill>
                <a:srgbClr val="000080"/>
              </a:solidFill>
            </a:endParaRPr>
          </a:p>
        </p:txBody>
      </p:sp>
      <p:sp>
        <p:nvSpPr>
          <p:cNvPr id="11" name="Flowchart: Magnetic Disk 10"/>
          <p:cNvSpPr>
            <a:spLocks noChangeArrowheads="1"/>
          </p:cNvSpPr>
          <p:nvPr/>
        </p:nvSpPr>
        <p:spPr bwMode="auto">
          <a:xfrm>
            <a:off x="5181600" y="1981200"/>
            <a:ext cx="1447800" cy="1524000"/>
          </a:xfrm>
          <a:prstGeom prst="flowChartMagneticDisk">
            <a:avLst/>
          </a:prstGeom>
          <a:solidFill>
            <a:schemeClr val="accent1"/>
          </a:solidFill>
          <a:ln w="9525" algn="ctr">
            <a:solidFill>
              <a:schemeClr val="tx1"/>
            </a:solidFill>
            <a:round/>
            <a:headEnd/>
            <a:tailEnd/>
          </a:ln>
        </p:spPr>
        <p:txBody>
          <a:bodyPr/>
          <a:lstStyle/>
          <a:p>
            <a:pPr algn="ctr"/>
            <a:r>
              <a:rPr lang="en-US" sz="2000" b="1">
                <a:solidFill>
                  <a:srgbClr val="000080"/>
                </a:solidFill>
              </a:rPr>
              <a:t>Malicious API graphs</a:t>
            </a:r>
          </a:p>
        </p:txBody>
      </p:sp>
      <p:cxnSp>
        <p:nvCxnSpPr>
          <p:cNvPr id="28" name="Straight Arrow Connector 27"/>
          <p:cNvCxnSpPr>
            <a:stCxn id="8" idx="3"/>
            <a:endCxn id="11" idx="2"/>
          </p:cNvCxnSpPr>
          <p:nvPr/>
        </p:nvCxnSpPr>
        <p:spPr bwMode="auto">
          <a:xfrm>
            <a:off x="3048000" y="2743200"/>
            <a:ext cx="21336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29" name="Flowchart: Document 28"/>
          <p:cNvSpPr/>
          <p:nvPr/>
        </p:nvSpPr>
        <p:spPr bwMode="auto">
          <a:xfrm>
            <a:off x="762000" y="4038600"/>
            <a:ext cx="1524000" cy="990600"/>
          </a:xfrm>
          <a:prstGeom prst="flowChart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4080"/>
                </a:solidFill>
                <a:effectLst/>
                <a:latin typeface="Arial" pitchFamily="34" charset="0"/>
                <a:ea typeface="ＭＳ Ｐゴシック" pitchFamily="34" charset="-128"/>
              </a:rPr>
              <a:t>A new program</a:t>
            </a:r>
          </a:p>
        </p:txBody>
      </p:sp>
      <p:sp>
        <p:nvSpPr>
          <p:cNvPr id="30" name="Rectangle 29"/>
          <p:cNvSpPr/>
          <p:nvPr/>
        </p:nvSpPr>
        <p:spPr bwMode="auto">
          <a:xfrm>
            <a:off x="3048000" y="4038600"/>
            <a:ext cx="1447800" cy="914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4080"/>
                </a:solidFill>
                <a:effectLst/>
                <a:latin typeface="Arial" pitchFamily="34" charset="0"/>
                <a:ea typeface="ＭＳ Ｐゴシック" pitchFamily="34" charset="-128"/>
              </a:rPr>
              <a:t>API</a:t>
            </a:r>
            <a:r>
              <a:rPr kumimoji="0" lang="en-US" sz="2400" b="0" i="0" u="none" strike="noStrike" cap="none" normalizeH="0" smtClean="0">
                <a:ln>
                  <a:noFill/>
                </a:ln>
                <a:solidFill>
                  <a:srgbClr val="004080"/>
                </a:solidFill>
                <a:effectLst/>
                <a:latin typeface="Arial" pitchFamily="34" charset="0"/>
                <a:ea typeface="ＭＳ Ｐゴシック" pitchFamily="34" charset="-128"/>
              </a:rPr>
              <a:t> call graph</a:t>
            </a:r>
            <a:endParaRPr kumimoji="0" lang="en-US" sz="2400" b="0" i="0" u="none" strike="noStrike" cap="none" normalizeH="0" baseline="0" smtClean="0">
              <a:ln>
                <a:noFill/>
              </a:ln>
              <a:solidFill>
                <a:srgbClr val="004080"/>
              </a:solidFill>
              <a:effectLst/>
              <a:latin typeface="Arial" pitchFamily="34" charset="0"/>
              <a:ea typeface="ＭＳ Ｐゴシック" pitchFamily="34" charset="-128"/>
            </a:endParaRPr>
          </a:p>
        </p:txBody>
      </p:sp>
      <p:sp>
        <p:nvSpPr>
          <p:cNvPr id="35" name="Flowchart: Alternate Process 34"/>
          <p:cNvSpPr/>
          <p:nvPr/>
        </p:nvSpPr>
        <p:spPr bwMode="auto">
          <a:xfrm>
            <a:off x="5105400" y="3886200"/>
            <a:ext cx="1600200" cy="1219200"/>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80"/>
                </a:solidFill>
                <a:effectLst/>
                <a:latin typeface="Arial" pitchFamily="34" charset="0"/>
                <a:ea typeface="ＭＳ Ｐゴシック" pitchFamily="34" charset="-128"/>
              </a:rPr>
              <a:t>Check common</a:t>
            </a:r>
            <a:r>
              <a:rPr kumimoji="0" lang="en-US" sz="2400" b="0" i="0" u="none" strike="noStrike" cap="none" normalizeH="0" smtClean="0">
                <a:ln>
                  <a:noFill/>
                </a:ln>
                <a:solidFill>
                  <a:srgbClr val="000080"/>
                </a:solidFill>
                <a:effectLst/>
                <a:latin typeface="Arial" pitchFamily="34" charset="0"/>
                <a:ea typeface="ＭＳ Ｐゴシック" pitchFamily="34" charset="-128"/>
              </a:rPr>
              <a:t> paths</a:t>
            </a:r>
            <a:endParaRPr kumimoji="0" lang="en-US" sz="2400" b="0" i="0" u="none" strike="noStrike" cap="none" normalizeH="0" baseline="0" smtClean="0">
              <a:ln>
                <a:noFill/>
              </a:ln>
              <a:solidFill>
                <a:srgbClr val="000080"/>
              </a:solidFill>
              <a:effectLst/>
              <a:latin typeface="Arial" pitchFamily="34" charset="0"/>
              <a:ea typeface="ＭＳ Ｐゴシック" pitchFamily="34" charset="-128"/>
            </a:endParaRPr>
          </a:p>
        </p:txBody>
      </p:sp>
      <p:cxnSp>
        <p:nvCxnSpPr>
          <p:cNvPr id="37" name="Straight Arrow Connector 36"/>
          <p:cNvCxnSpPr>
            <a:stCxn id="11" idx="3"/>
            <a:endCxn id="35" idx="0"/>
          </p:cNvCxnSpPr>
          <p:nvPr/>
        </p:nvCxnSpPr>
        <p:spPr bwMode="auto">
          <a:xfrm rot="5400000">
            <a:off x="5715000" y="3695700"/>
            <a:ext cx="3810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39" name="Straight Arrow Connector 38"/>
          <p:cNvCxnSpPr>
            <a:stCxn id="30" idx="3"/>
            <a:endCxn id="35" idx="1"/>
          </p:cNvCxnSpPr>
          <p:nvPr/>
        </p:nvCxnSpPr>
        <p:spPr bwMode="auto">
          <a:xfrm>
            <a:off x="4495800" y="4495800"/>
            <a:ext cx="6096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42" name="Straight Arrow Connector 41"/>
          <p:cNvCxnSpPr>
            <a:stCxn id="35" idx="3"/>
          </p:cNvCxnSpPr>
          <p:nvPr/>
        </p:nvCxnSpPr>
        <p:spPr bwMode="auto">
          <a:xfrm>
            <a:off x="6705600" y="4495800"/>
            <a:ext cx="5334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3" name="Straight Arrow Connector 42"/>
          <p:cNvCxnSpPr>
            <a:stCxn id="29" idx="3"/>
            <a:endCxn id="30" idx="1"/>
          </p:cNvCxnSpPr>
          <p:nvPr/>
        </p:nvCxnSpPr>
        <p:spPr bwMode="auto">
          <a:xfrm flipV="1">
            <a:off x="2286000" y="4495800"/>
            <a:ext cx="762000" cy="3810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56" name="Cloud Callout 55"/>
          <p:cNvSpPr/>
          <p:nvPr/>
        </p:nvSpPr>
        <p:spPr bwMode="auto">
          <a:xfrm>
            <a:off x="7239000" y="4191000"/>
            <a:ext cx="1752600" cy="609600"/>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pitchFamily="34" charset="0"/>
                <a:ea typeface="ＭＳ Ｐゴシック" pitchFamily="34" charset="-128"/>
              </a:rPr>
              <a:t>Malware</a:t>
            </a:r>
          </a:p>
        </p:txBody>
      </p:sp>
      <p:sp>
        <p:nvSpPr>
          <p:cNvPr id="18" name="Cloud Callout 17"/>
          <p:cNvSpPr/>
          <p:nvPr/>
        </p:nvSpPr>
        <p:spPr bwMode="auto">
          <a:xfrm>
            <a:off x="7162800" y="5105400"/>
            <a:ext cx="1752600" cy="609600"/>
          </a:xfrm>
          <a:prstGeom prst="cloud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80"/>
                </a:solidFill>
                <a:effectLst/>
                <a:latin typeface="Arial" pitchFamily="34" charset="0"/>
                <a:ea typeface="ＭＳ Ｐゴシック" pitchFamily="34" charset="-128"/>
              </a:rPr>
              <a:t>Benware</a:t>
            </a:r>
          </a:p>
        </p:txBody>
      </p:sp>
      <p:sp>
        <p:nvSpPr>
          <p:cNvPr id="20" name="Explosion 2 19"/>
          <p:cNvSpPr/>
          <p:nvPr/>
        </p:nvSpPr>
        <p:spPr bwMode="auto">
          <a:xfrm>
            <a:off x="533400" y="2209800"/>
            <a:ext cx="8229600" cy="41148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0000"/>
                </a:solidFill>
                <a:effectLst/>
                <a:latin typeface="Arial" pitchFamily="34" charset="0"/>
                <a:ea typeface="ＭＳ Ｐゴシック" pitchFamily="34" charset="-128"/>
              </a:rPr>
              <a:t>How our graphs can be used for malware detection?</a:t>
            </a:r>
          </a:p>
        </p:txBody>
      </p:sp>
      <p:sp>
        <p:nvSpPr>
          <p:cNvPr id="23" name="Rectangle 22"/>
          <p:cNvSpPr/>
          <p:nvPr/>
        </p:nvSpPr>
        <p:spPr>
          <a:xfrm>
            <a:off x="6656725" y="4191000"/>
            <a:ext cx="582275" cy="369332"/>
          </a:xfrm>
          <a:prstGeom prst="rect">
            <a:avLst/>
          </a:prstGeom>
        </p:spPr>
        <p:txBody>
          <a:bodyPr wrap="none">
            <a:spAutoFit/>
          </a:bodyPr>
          <a:lstStyle/>
          <a:p>
            <a:r>
              <a:rPr lang="en-US" sz="1800" b="1" smtClean="0">
                <a:solidFill>
                  <a:srgbClr val="FF0000"/>
                </a:solidFill>
                <a:latin typeface="Arial" pitchFamily="34" charset="0"/>
              </a:rPr>
              <a:t>Yes</a:t>
            </a:r>
            <a:endParaRPr lang="en-US" sz="1800"/>
          </a:p>
        </p:txBody>
      </p:sp>
      <p:sp>
        <p:nvSpPr>
          <p:cNvPr id="24" name="Rectangle 23"/>
          <p:cNvSpPr/>
          <p:nvPr/>
        </p:nvSpPr>
        <p:spPr>
          <a:xfrm>
            <a:off x="7010400" y="4572000"/>
            <a:ext cx="492443" cy="369332"/>
          </a:xfrm>
          <a:prstGeom prst="rect">
            <a:avLst/>
          </a:prstGeom>
        </p:spPr>
        <p:txBody>
          <a:bodyPr wrap="none">
            <a:spAutoFit/>
          </a:bodyPr>
          <a:lstStyle/>
          <a:p>
            <a:r>
              <a:rPr lang="en-US" sz="1800" b="1" smtClean="0">
                <a:solidFill>
                  <a:srgbClr val="000080"/>
                </a:solidFill>
                <a:latin typeface="Arial" pitchFamily="34" charset="0"/>
              </a:rPr>
              <a:t>No</a:t>
            </a:r>
            <a:endParaRPr lang="en-US" sz="1800"/>
          </a:p>
        </p:txBody>
      </p:sp>
      <p:sp>
        <p:nvSpPr>
          <p:cNvPr id="21" name="Slide Number Placeholder 20"/>
          <p:cNvSpPr>
            <a:spLocks noGrp="1"/>
          </p:cNvSpPr>
          <p:nvPr>
            <p:ph type="sldNum" sz="quarter" idx="10"/>
          </p:nvPr>
        </p:nvSpPr>
        <p:spPr/>
        <p:txBody>
          <a:bodyPr/>
          <a:lstStyle/>
          <a:p>
            <a:pPr>
              <a:defRPr/>
            </a:pPr>
            <a:fld id="{DB3A1A19-576F-4A47-99BF-AC65D629DE3D}" type="slidenum">
              <a:rPr lang="en-US" altLang="en-US" smtClean="0"/>
              <a:pPr>
                <a:defRPr/>
              </a:pPr>
              <a:t>38</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Scale>
                                      <p:cBhvr>
                                        <p:cTn id="19" dur="5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500" decel="50000" fill="hold">
                                          <p:stCondLst>
                                            <p:cond delay="0"/>
                                          </p:stCondLst>
                                        </p:cTn>
                                        <p:tgtEl>
                                          <p:spTgt spid="20"/>
                                        </p:tgtEl>
                                        <p:attrNameLst>
                                          <p:attrName>ppt_x</p:attrName>
                                          <p:attrName>ppt_y</p:attrName>
                                        </p:attrNameLst>
                                      </p:cBhvr>
                                    </p:animMotion>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par>
                                <p:cTn id="27" presetID="2" presetClass="exit" presetSubtype="4" fill="hold" grpId="1" nodeType="withEffect">
                                  <p:stCondLst>
                                    <p:cond delay="0"/>
                                  </p:stCondLst>
                                  <p:childTnLst>
                                    <p:anim calcmode="lin" valueType="num">
                                      <p:cBhvr additive="base">
                                        <p:cTn id="28" dur="500"/>
                                        <p:tgtEl>
                                          <p:spTgt spid="20"/>
                                        </p:tgtEl>
                                        <p:attrNameLst>
                                          <p:attrName>ppt_x</p:attrName>
                                        </p:attrNameLst>
                                      </p:cBhvr>
                                      <p:tavLst>
                                        <p:tav tm="0">
                                          <p:val>
                                            <p:strVal val="ppt_x"/>
                                          </p:val>
                                        </p:tav>
                                        <p:tav tm="100000">
                                          <p:val>
                                            <p:strVal val="ppt_x"/>
                                          </p:val>
                                        </p:tav>
                                      </p:tavLst>
                                    </p:anim>
                                    <p:anim calcmode="lin" valueType="num">
                                      <p:cBhvr additive="base">
                                        <p:cTn id="29" dur="500"/>
                                        <p:tgtEl>
                                          <p:spTgt spid="20"/>
                                        </p:tgtEl>
                                        <p:attrNameLst>
                                          <p:attrName>ppt_y</p:attrName>
                                        </p:attrNameLst>
                                      </p:cBhvr>
                                      <p:tavLst>
                                        <p:tav tm="0">
                                          <p:val>
                                            <p:strVal val="ppt_y"/>
                                          </p:val>
                                        </p:tav>
                                        <p:tav tm="100000">
                                          <p:val>
                                            <p:strVal val="1+ppt_h/2"/>
                                          </p:val>
                                        </p:tav>
                                      </p:tavLst>
                                    </p:anim>
                                    <p:set>
                                      <p:cBhvr>
                                        <p:cTn id="30" dur="1" fill="hold">
                                          <p:stCondLst>
                                            <p:cond delay="499"/>
                                          </p:stCondLst>
                                        </p:cTn>
                                        <p:tgtEl>
                                          <p:spTgt spid="20"/>
                                        </p:tgtEl>
                                        <p:attrNameLst>
                                          <p:attrName>style.visibility</p:attrName>
                                        </p:attrNameLst>
                                      </p:cBhvr>
                                      <p:to>
                                        <p:strVal val="hidden"/>
                                      </p:to>
                                    </p:set>
                                  </p:childTnLst>
                                </p:cTn>
                              </p:par>
                            </p:childTnLst>
                          </p:cTn>
                        </p:par>
                        <p:par>
                          <p:cTn id="31" fill="hold">
                            <p:stCondLst>
                              <p:cond delay="500"/>
                            </p:stCondLst>
                            <p:childTnLst>
                              <p:par>
                                <p:cTn id="32" presetID="3" presetClass="entr" presetSubtype="10" fill="hold" grpId="0" nodeType="after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blinds(horizontal)">
                                      <p:cBhvr>
                                        <p:cTn id="34" dur="500"/>
                                        <p:tgtEl>
                                          <p:spTgt spid="7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grpId="2" nodeType="clickEffect">
                                  <p:stCondLst>
                                    <p:cond delay="0"/>
                                  </p:stCondLst>
                                  <p:childTnLst>
                                    <p:animScale>
                                      <p:cBhvr>
                                        <p:cTn id="38" dur="500" fill="hold"/>
                                        <p:tgtEl>
                                          <p:spTgt spid="77"/>
                                        </p:tgtEl>
                                      </p:cBhvr>
                                      <p:by x="45000" y="45000"/>
                                    </p:animScale>
                                  </p:childTnLst>
                                </p:cTn>
                              </p:par>
                              <p:par>
                                <p:cTn id="39" presetID="0" presetClass="path" presetSubtype="0" accel="50000" decel="50000" fill="hold" grpId="1" nodeType="withEffect">
                                  <p:stCondLst>
                                    <p:cond delay="0"/>
                                  </p:stCondLst>
                                  <p:childTnLst>
                                    <p:animMotion origin="layout" path="M 3.33333E-6 -1.11111E-6 L 0.22083 -0.21111 " pathEditMode="relative" rAng="0" ptsTypes="AA">
                                      <p:cBhvr>
                                        <p:cTn id="40" dur="500" fill="hold"/>
                                        <p:tgtEl>
                                          <p:spTgt spid="77"/>
                                        </p:tgtEl>
                                        <p:attrNameLst>
                                          <p:attrName>ppt_x</p:attrName>
                                          <p:attrName>ppt_y</p:attrName>
                                        </p:attrNameLst>
                                      </p:cBhvr>
                                      <p:rCtr x="110" y="-106"/>
                                    </p:animMotion>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500"/>
                                        <p:tgtEl>
                                          <p:spTgt spid="4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blinds(horizontal)">
                                      <p:cBhvr>
                                        <p:cTn id="52" dur="500"/>
                                        <p:tgtEl>
                                          <p:spTgt spid="35"/>
                                        </p:tgtEl>
                                      </p:cBhvr>
                                    </p:animEffect>
                                  </p:childTnLst>
                                </p:cTn>
                              </p:par>
                            </p:childTnLst>
                          </p:cTn>
                        </p:par>
                        <p:par>
                          <p:cTn id="53" fill="hold">
                            <p:stCondLst>
                              <p:cond delay="500"/>
                            </p:stCondLst>
                            <p:childTnLst>
                              <p:par>
                                <p:cTn id="54" presetID="3" presetClass="entr" presetSubtype="10" fill="hold" nodeType="after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blinds(horizontal)">
                                      <p:cBhvr>
                                        <p:cTn id="56" dur="500"/>
                                        <p:tgtEl>
                                          <p:spTgt spid="37"/>
                                        </p:tgtEl>
                                      </p:cBhvr>
                                    </p:animEffect>
                                  </p:childTnLst>
                                </p:cTn>
                              </p:par>
                            </p:childTnLst>
                          </p:cTn>
                        </p:par>
                        <p:par>
                          <p:cTn id="57" fill="hold">
                            <p:stCondLst>
                              <p:cond delay="1000"/>
                            </p:stCondLst>
                            <p:childTnLst>
                              <p:par>
                                <p:cTn id="58" presetID="3" presetClass="entr" presetSubtype="10" fill="hold" nodeType="after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blinds(horizontal)">
                                      <p:cBhvr>
                                        <p:cTn id="60" dur="500"/>
                                        <p:tgtEl>
                                          <p:spTgt spid="3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500"/>
                                        <p:tgtEl>
                                          <p:spTgt spid="56"/>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linds(horizontal)">
                                      <p:cBhvr>
                                        <p:cTn id="68" dur="500"/>
                                        <p:tgtEl>
                                          <p:spTgt spid="23"/>
                                        </p:tgtEl>
                                      </p:cBhvr>
                                    </p:animEffect>
                                  </p:childTnLst>
                                </p:cTn>
                              </p:par>
                              <p:par>
                                <p:cTn id="69" presetID="10" presetClass="entr" presetSubtype="0" fill="hold" nodeType="with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500"/>
                                        <p:tgtEl>
                                          <p:spTgt spid="4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blinds(horizontal)">
                                      <p:cBhvr>
                                        <p:cTn id="79" dur="5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7" grpId="1" animBg="1"/>
      <p:bldP spid="77" grpId="2" animBg="1"/>
      <p:bldP spid="8" grpId="0" animBg="1"/>
      <p:bldP spid="11" grpId="0" animBg="1"/>
      <p:bldP spid="29" grpId="0" animBg="1"/>
      <p:bldP spid="30" grpId="0" animBg="1"/>
      <p:bldP spid="35" grpId="0" animBg="1"/>
      <p:bldP spid="56" grpId="0" animBg="1"/>
      <p:bldP spid="18" grpId="0" animBg="1"/>
      <p:bldP spid="20" grpId="0" animBg="1"/>
      <p:bldP spid="20" grpId="1" animBg="1"/>
      <p:bldP spid="23" grpId="0"/>
      <p:bldP spid="2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b="1" smtClean="0"/>
              <a:t>Experiments</a:t>
            </a:r>
            <a:endParaRPr lang="en-US" smtClean="0"/>
          </a:p>
        </p:txBody>
      </p:sp>
      <p:sp>
        <p:nvSpPr>
          <p:cNvPr id="3" name="Content Placeholder 2"/>
          <p:cNvSpPr>
            <a:spLocks noGrp="1"/>
          </p:cNvSpPr>
          <p:nvPr>
            <p:ph idx="1"/>
          </p:nvPr>
        </p:nvSpPr>
        <p:spPr/>
        <p:txBody>
          <a:bodyPr/>
          <a:lstStyle/>
          <a:p>
            <a:r>
              <a:rPr lang="en-US" smtClean="0"/>
              <a:t>Apply on a dataset of 1980 benign programs and 3980 malwares collected from Vx Heaven.</a:t>
            </a:r>
          </a:p>
          <a:p>
            <a:pPr lvl="1"/>
            <a:r>
              <a:rPr lang="en-US" smtClean="0"/>
              <a:t>Training set consists of 1000 benwares and 2420 malwares </a:t>
            </a:r>
            <a:r>
              <a:rPr lang="en-US" smtClean="0">
                <a:solidFill>
                  <a:srgbClr val="FF0000"/>
                </a:solidFill>
                <a:sym typeface="Wingdings" pitchFamily="2" charset="2"/>
              </a:rPr>
              <a:t> extract malicious graphs</a:t>
            </a:r>
            <a:r>
              <a:rPr lang="en-US" smtClean="0"/>
              <a:t>.</a:t>
            </a:r>
          </a:p>
          <a:p>
            <a:pPr lvl="1"/>
            <a:r>
              <a:rPr lang="en-US" smtClean="0"/>
              <a:t>Test set consists of 980 benwares and 1560 malwares </a:t>
            </a:r>
            <a:r>
              <a:rPr lang="en-US" smtClean="0">
                <a:solidFill>
                  <a:srgbClr val="FF0000"/>
                </a:solidFill>
                <a:sym typeface="Wingdings" pitchFamily="2" charset="2"/>
              </a:rPr>
              <a:t> for evaluating malicious graphs</a:t>
            </a:r>
            <a:r>
              <a:rPr lang="en-US" smtClean="0"/>
              <a:t>.</a:t>
            </a:r>
          </a:p>
          <a:p>
            <a:r>
              <a:rPr lang="en-US" smtClean="0"/>
              <a:t>Evaluate different strategies and formulas.</a:t>
            </a:r>
            <a:br>
              <a:rPr lang="en-US" smtClean="0"/>
            </a:br>
            <a:r>
              <a:rPr lang="en-US" smtClean="0"/>
              <a:t> </a:t>
            </a:r>
            <a:br>
              <a:rPr lang="en-US" smtClean="0"/>
            </a:br>
            <a:endParaRPr lang="en-US" smtClean="0"/>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39</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Our goal is …</a:t>
            </a:r>
          </a:p>
        </p:txBody>
      </p:sp>
      <p:sp>
        <p:nvSpPr>
          <p:cNvPr id="12291" name="Content Placeholder 2"/>
          <p:cNvSpPr>
            <a:spLocks noGrp="1"/>
          </p:cNvSpPr>
          <p:nvPr>
            <p:ph idx="1"/>
          </p:nvPr>
        </p:nvSpPr>
        <p:spPr/>
        <p:txBody>
          <a:bodyPr/>
          <a:lstStyle/>
          <a:p>
            <a:endParaRPr lang="en-US" smtClean="0"/>
          </a:p>
        </p:txBody>
      </p:sp>
      <p:sp>
        <p:nvSpPr>
          <p:cNvPr id="5" name="Explosion 1 4"/>
          <p:cNvSpPr>
            <a:spLocks noChangeArrowheads="1"/>
          </p:cNvSpPr>
          <p:nvPr/>
        </p:nvSpPr>
        <p:spPr bwMode="auto">
          <a:xfrm>
            <a:off x="762000" y="2133600"/>
            <a:ext cx="7239000" cy="3581400"/>
          </a:xfrm>
          <a:prstGeom prst="irregularSeal1">
            <a:avLst/>
          </a:prstGeom>
          <a:solidFill>
            <a:schemeClr val="accent1"/>
          </a:solidFill>
          <a:ln w="9525" algn="ctr">
            <a:solidFill>
              <a:schemeClr val="tx1"/>
            </a:solidFill>
            <a:round/>
            <a:headEnd/>
            <a:tailEnd/>
          </a:ln>
        </p:spPr>
        <p:txBody>
          <a:bodyPr anchor="ctr"/>
          <a:lstStyle/>
          <a:p>
            <a:pPr algn="ctr"/>
            <a:r>
              <a:rPr lang="en-US" sz="2800">
                <a:solidFill>
                  <a:srgbClr val="FF0000"/>
                </a:solidFill>
              </a:rPr>
              <a:t>To extract </a:t>
            </a:r>
            <a:r>
              <a:rPr lang="en-US" sz="2800" i="1" u="sng">
                <a:solidFill>
                  <a:srgbClr val="FF0000"/>
                </a:solidFill>
              </a:rPr>
              <a:t>automatically</a:t>
            </a:r>
            <a:r>
              <a:rPr lang="en-US" sz="2800">
                <a:solidFill>
                  <a:srgbClr val="FF0000"/>
                </a:solidFill>
              </a:rPr>
              <a:t> the malicious behaviors!</a:t>
            </a:r>
          </a:p>
        </p:txBody>
      </p:sp>
      <p:sp>
        <p:nvSpPr>
          <p:cNvPr id="6" name="Slide Number Placeholder 5"/>
          <p:cNvSpPr>
            <a:spLocks noGrp="1"/>
          </p:cNvSpPr>
          <p:nvPr>
            <p:ph type="sldNum" sz="quarter" idx="10"/>
          </p:nvPr>
        </p:nvSpPr>
        <p:spPr/>
        <p:txBody>
          <a:bodyPr/>
          <a:lstStyle/>
          <a:p>
            <a:pPr>
              <a:defRPr/>
            </a:pPr>
            <a:fld id="{DB3A1A19-576F-4A47-99BF-AC65D629DE3D}" type="slidenum">
              <a:rPr lang="en-US" altLang="en-US" smtClean="0"/>
              <a:pPr>
                <a:defRPr/>
              </a:pPr>
              <a:t>4</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5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5"/>
                                        </p:tgtEl>
                                        <p:attrNameLst>
                                          <p:attrName>ppt_x</p:attrName>
                                          <p:attrName>ppt_y</p:attrName>
                                        </p:attrNameLst>
                                      </p:cBhvr>
                                    </p:animMotion>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Performance Measurement</a:t>
            </a:r>
          </a:p>
        </p:txBody>
      </p:sp>
      <p:sp>
        <p:nvSpPr>
          <p:cNvPr id="64515" name="Content Placeholder 2"/>
          <p:cNvSpPr>
            <a:spLocks noGrp="1"/>
          </p:cNvSpPr>
          <p:nvPr>
            <p:ph idx="1"/>
          </p:nvPr>
        </p:nvSpPr>
        <p:spPr/>
        <p:txBody>
          <a:bodyPr/>
          <a:lstStyle/>
          <a:p>
            <a:endParaRPr lang="en-US" smtClean="0"/>
          </a:p>
          <a:p>
            <a:r>
              <a:rPr lang="en-US" smtClean="0"/>
              <a:t>High </a:t>
            </a:r>
            <a:r>
              <a:rPr lang="en-US" smtClean="0">
                <a:solidFill>
                  <a:srgbClr val="FF0000"/>
                </a:solidFill>
              </a:rPr>
              <a:t>recall</a:t>
            </a:r>
            <a:r>
              <a:rPr lang="en-US" smtClean="0"/>
              <a:t> means that most of the relevant items were computed. </a:t>
            </a:r>
          </a:p>
          <a:p>
            <a:endParaRPr lang="en-US" smtClean="0"/>
          </a:p>
          <a:p>
            <a:pPr>
              <a:buFont typeface="Wingdings" pitchFamily="2" charset="2"/>
              <a:buNone/>
            </a:pPr>
            <a:endParaRPr lang="en-US" smtClean="0"/>
          </a:p>
          <a:p>
            <a:r>
              <a:rPr lang="en-US" smtClean="0"/>
              <a:t>High </a:t>
            </a:r>
            <a:r>
              <a:rPr lang="en-US" smtClean="0">
                <a:solidFill>
                  <a:srgbClr val="FF0000"/>
                </a:solidFill>
              </a:rPr>
              <a:t>precision</a:t>
            </a:r>
            <a:r>
              <a:rPr lang="en-US" smtClean="0"/>
              <a:t> means that the technique computes more relevant items than irrelevant.</a:t>
            </a:r>
          </a:p>
        </p:txBody>
      </p:sp>
      <p:sp>
        <p:nvSpPr>
          <p:cNvPr id="6451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45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9" name="Rectangle 8"/>
          <p:cNvSpPr/>
          <p:nvPr/>
        </p:nvSpPr>
        <p:spPr>
          <a:xfrm>
            <a:off x="6324600" y="3200400"/>
            <a:ext cx="2307042" cy="461665"/>
          </a:xfrm>
          <a:prstGeom prst="rect">
            <a:avLst/>
          </a:prstGeom>
        </p:spPr>
        <p:txBody>
          <a:bodyPr wrap="none">
            <a:spAutoFit/>
          </a:bodyPr>
          <a:lstStyle/>
          <a:p>
            <a:r>
              <a:rPr lang="en-US" smtClean="0">
                <a:solidFill>
                  <a:srgbClr val="004080"/>
                </a:solidFill>
              </a:rPr>
              <a:t>(Detection rate)</a:t>
            </a:r>
            <a:endParaRPr lang="en-US">
              <a:solidFill>
                <a:srgbClr val="004080"/>
              </a:solidFill>
            </a:endParaRPr>
          </a:p>
        </p:txBody>
      </p:sp>
      <p:sp>
        <p:nvSpPr>
          <p:cNvPr id="645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4521"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9800" y="3200400"/>
            <a:ext cx="3743325" cy="714375"/>
          </a:xfrm>
          <a:prstGeom prst="rect">
            <a:avLst/>
          </a:prstGeom>
          <a:noFill/>
        </p:spPr>
      </p:pic>
      <p:sp>
        <p:nvSpPr>
          <p:cNvPr id="645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4523"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0" y="5029200"/>
            <a:ext cx="5934075" cy="666750"/>
          </a:xfrm>
          <a:prstGeom prst="rect">
            <a:avLst/>
          </a:prstGeom>
          <a:noFill/>
        </p:spPr>
      </p:pic>
      <p:sp>
        <p:nvSpPr>
          <p:cNvPr id="12" name="Slide Number Placeholder 11"/>
          <p:cNvSpPr>
            <a:spLocks noGrp="1"/>
          </p:cNvSpPr>
          <p:nvPr>
            <p:ph type="sldNum" sz="quarter" idx="10"/>
          </p:nvPr>
        </p:nvSpPr>
        <p:spPr/>
        <p:txBody>
          <a:bodyPr/>
          <a:lstStyle/>
          <a:p>
            <a:pPr>
              <a:defRPr/>
            </a:pPr>
            <a:fld id="{DB3A1A19-576F-4A47-99BF-AC65D629DE3D}" type="slidenum">
              <a:rPr lang="en-US" altLang="en-US" smtClean="0"/>
              <a:pPr>
                <a:defRPr/>
              </a:pPr>
              <a:t>40</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4521"/>
                                        </p:tgtEl>
                                        <p:attrNameLst>
                                          <p:attrName>style.visibility</p:attrName>
                                        </p:attrNameLst>
                                      </p:cBhvr>
                                      <p:to>
                                        <p:strVal val="visible"/>
                                      </p:to>
                                    </p:set>
                                    <p:animEffect transition="in" filter="blinds(horizontal)">
                                      <p:cBhvr>
                                        <p:cTn id="7" dur="500"/>
                                        <p:tgtEl>
                                          <p:spTgt spid="64521"/>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animEffect transition="in" filter="blinds(horizontal)">
                                      <p:cBhvr>
                                        <p:cTn id="15" dur="500"/>
                                        <p:tgtEl>
                                          <p:spTgt spid="645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4523"/>
                                        </p:tgtEl>
                                        <p:attrNameLst>
                                          <p:attrName>style.visibility</p:attrName>
                                        </p:attrNameLst>
                                      </p:cBhvr>
                                      <p:to>
                                        <p:strVal val="visible"/>
                                      </p:to>
                                    </p:set>
                                    <p:animEffect transition="in" filter="blinds(horizontal)">
                                      <p:cBhvr>
                                        <p:cTn id="20" dur="500"/>
                                        <p:tgtEl>
                                          <p:spTgt spid="64523"/>
                                        </p:tgtEl>
                                      </p:cBhvr>
                                    </p:animEffect>
                                  </p:childTnLst>
                                </p:cTn>
                              </p:par>
                            </p:childTnLst>
                          </p:cTn>
                        </p:par>
                        <p:par>
                          <p:cTn id="21" fill="hold">
                            <p:stCondLst>
                              <p:cond delay="500"/>
                            </p:stCondLst>
                            <p:childTnLst>
                              <p:par>
                                <p:cTn id="22" presetID="3" presetClass="entr" presetSubtype="10" fill="hold" nodeType="afterEffect">
                                  <p:stCondLst>
                                    <p:cond delay="0"/>
                                  </p:stCondLst>
                                  <p:childTnLst>
                                    <p:set>
                                      <p:cBhvr>
                                        <p:cTn id="23" dur="1" fill="hold">
                                          <p:stCondLst>
                                            <p:cond delay="0"/>
                                          </p:stCondLst>
                                        </p:cTn>
                                        <p:tgtEl>
                                          <p:spTgt spid="64515">
                                            <p:txEl>
                                              <p:pRg st="4" end="4"/>
                                            </p:txEl>
                                          </p:spTgt>
                                        </p:tgtEl>
                                        <p:attrNameLst>
                                          <p:attrName>style.visibility</p:attrName>
                                        </p:attrNameLst>
                                      </p:cBhvr>
                                      <p:to>
                                        <p:strVal val="visible"/>
                                      </p:to>
                                    </p:set>
                                    <p:animEffect transition="in" filter="blinds(horizontal)">
                                      <p:cBhvr>
                                        <p:cTn id="24" dur="500"/>
                                        <p:tgtEl>
                                          <p:spTgt spid="645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mtClean="0"/>
              <a:t>Performance Measurement</a:t>
            </a:r>
          </a:p>
        </p:txBody>
      </p:sp>
      <p:sp>
        <p:nvSpPr>
          <p:cNvPr id="65539" name="Content Placeholder 2"/>
          <p:cNvSpPr>
            <a:spLocks noGrp="1"/>
          </p:cNvSpPr>
          <p:nvPr>
            <p:ph idx="1"/>
          </p:nvPr>
        </p:nvSpPr>
        <p:spPr/>
        <p:txBody>
          <a:bodyPr/>
          <a:lstStyle/>
          <a:p>
            <a:r>
              <a:rPr lang="en-US" smtClean="0">
                <a:solidFill>
                  <a:srgbClr val="FF0000"/>
                </a:solidFill>
              </a:rPr>
              <a:t>F-Measure</a:t>
            </a:r>
            <a:r>
              <a:rPr lang="en-US" smtClean="0"/>
              <a:t> is a harmonic mean of precision and recall.</a:t>
            </a:r>
          </a:p>
          <a:p>
            <a:pPr lvl="1"/>
            <a:endParaRPr lang="en-US" smtClean="0"/>
          </a:p>
          <a:p>
            <a:pPr lvl="1"/>
            <a:endParaRPr lang="en-US" smtClean="0"/>
          </a:p>
          <a:p>
            <a:pPr lvl="1"/>
            <a:r>
              <a:rPr lang="en-US" smtClean="0"/>
              <a:t>F-Measure is 1 if all retrieved items are relevant and all relevant items have been</a:t>
            </a:r>
            <a:br>
              <a:rPr lang="en-US" smtClean="0"/>
            </a:br>
            <a:r>
              <a:rPr lang="en-US" smtClean="0"/>
              <a:t>retrieved.</a:t>
            </a:r>
            <a:br>
              <a:rPr lang="en-US" smtClean="0"/>
            </a:br>
            <a:endParaRPr lang="en-US" smtClean="0"/>
          </a:p>
        </p:txBody>
      </p:sp>
      <p:sp>
        <p:nvSpPr>
          <p:cNvPr id="6554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55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2743200"/>
            <a:ext cx="4591050" cy="666750"/>
          </a:xfrm>
          <a:prstGeom prst="rect">
            <a:avLst/>
          </a:prstGeom>
          <a:noFill/>
        </p:spPr>
      </p:pic>
      <p:sp>
        <p:nvSpPr>
          <p:cNvPr id="9" name="Slide Number Placeholder 8"/>
          <p:cNvSpPr>
            <a:spLocks noGrp="1"/>
          </p:cNvSpPr>
          <p:nvPr>
            <p:ph type="sldNum" sz="quarter" idx="10"/>
          </p:nvPr>
        </p:nvSpPr>
        <p:spPr/>
        <p:txBody>
          <a:bodyPr/>
          <a:lstStyle/>
          <a:p>
            <a:pPr>
              <a:defRPr/>
            </a:pPr>
            <a:fld id="{DB3A1A19-576F-4A47-99BF-AC65D629DE3D}" type="slidenum">
              <a:rPr lang="en-US" altLang="en-US" smtClean="0"/>
              <a:pPr>
                <a:defRPr/>
              </a:pPr>
              <a:t>41</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blinds(horizontal)">
                                      <p:cBhvr>
                                        <p:cTn id="7" dur="500"/>
                                        <p:tgtEl>
                                          <p:spTgt spid="65539">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65539">
                                            <p:txEl>
                                              <p:pRg st="3" end="3"/>
                                            </p:txEl>
                                          </p:spTgt>
                                        </p:tgtEl>
                                        <p:attrNameLst>
                                          <p:attrName>style.visibility</p:attrName>
                                        </p:attrNameLst>
                                      </p:cBhvr>
                                      <p:to>
                                        <p:strVal val="visible"/>
                                      </p:to>
                                    </p:set>
                                    <p:animEffect transition="in" filter="blinds(horizontal)">
                                      <p:cBhvr>
                                        <p:cTn id="11" dur="500"/>
                                        <p:tgtEl>
                                          <p:spTgt spid="65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fontScale="90000"/>
          </a:bodyPr>
          <a:lstStyle/>
          <a:p>
            <a:r>
              <a:rPr lang="en-US" b="1" smtClean="0"/>
              <a:t>Evaluating the performance of the different strategies</a:t>
            </a:r>
            <a:endParaRPr lang="en-US" smtClean="0"/>
          </a:p>
        </p:txBody>
      </p:sp>
      <p:sp>
        <p:nvSpPr>
          <p:cNvPr id="67587" name="Content Placeholder 2"/>
          <p:cNvSpPr>
            <a:spLocks noGrp="1"/>
          </p:cNvSpPr>
          <p:nvPr>
            <p:ph idx="1"/>
          </p:nvPr>
        </p:nvSpPr>
        <p:spPr/>
        <p:txBody>
          <a:bodyPr/>
          <a:lstStyle/>
          <a:p>
            <a:endParaRPr lang="en-US" smtClean="0"/>
          </a:p>
        </p:txBody>
      </p:sp>
      <p:pic>
        <p:nvPicPr>
          <p:cNvPr id="37893" name="Picture 2"/>
          <p:cNvPicPr>
            <a:picLocks noChangeAspect="1" noChangeArrowheads="1"/>
          </p:cNvPicPr>
          <p:nvPr/>
        </p:nvPicPr>
        <p:blipFill>
          <a:blip r:embed="rId2"/>
          <a:srcRect/>
          <a:stretch>
            <a:fillRect/>
          </a:stretch>
        </p:blipFill>
        <p:spPr bwMode="auto">
          <a:xfrm>
            <a:off x="609600" y="2209800"/>
            <a:ext cx="7777163" cy="3048000"/>
          </a:xfrm>
          <a:prstGeom prst="rect">
            <a:avLst/>
          </a:prstGeom>
          <a:noFill/>
          <a:ln w="9525">
            <a:noFill/>
            <a:miter lim="800000"/>
            <a:headEnd/>
            <a:tailEnd/>
          </a:ln>
        </p:spPr>
      </p:pic>
      <p:sp>
        <p:nvSpPr>
          <p:cNvPr id="37894" name="TextBox 5"/>
          <p:cNvSpPr txBox="1">
            <a:spLocks noChangeArrowheads="1"/>
          </p:cNvSpPr>
          <p:nvPr/>
        </p:nvSpPr>
        <p:spPr bwMode="auto">
          <a:xfrm>
            <a:off x="1905000" y="5257800"/>
            <a:ext cx="5534025" cy="461963"/>
          </a:xfrm>
          <a:prstGeom prst="rect">
            <a:avLst/>
          </a:prstGeom>
          <a:noFill/>
          <a:ln w="9525">
            <a:noFill/>
            <a:miter lim="800000"/>
            <a:headEnd/>
            <a:tailEnd/>
          </a:ln>
        </p:spPr>
        <p:txBody>
          <a:bodyPr wrap="none">
            <a:spAutoFit/>
          </a:bodyPr>
          <a:lstStyle/>
          <a:p>
            <a:r>
              <a:rPr lang="en-US">
                <a:solidFill>
                  <a:srgbClr val="000080"/>
                </a:solidFill>
              </a:rPr>
              <a:t>The best performance of each strategy.</a:t>
            </a:r>
          </a:p>
        </p:txBody>
      </p:sp>
      <p:sp>
        <p:nvSpPr>
          <p:cNvPr id="7" name="Slide Number Placeholder 6"/>
          <p:cNvSpPr>
            <a:spLocks noGrp="1"/>
          </p:cNvSpPr>
          <p:nvPr>
            <p:ph type="sldNum" sz="quarter" idx="10"/>
          </p:nvPr>
        </p:nvSpPr>
        <p:spPr/>
        <p:txBody>
          <a:bodyPr/>
          <a:lstStyle/>
          <a:p>
            <a:pPr>
              <a:defRPr/>
            </a:pPr>
            <a:fld id="{DB3A1A19-576F-4A47-99BF-AC65D629DE3D}" type="slidenum">
              <a:rPr lang="en-US" altLang="en-US" smtClean="0"/>
              <a:pPr>
                <a:defRPr/>
              </a:pPr>
              <a:t>42</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blinds(horizontal)">
                                      <p:cBhvr>
                                        <p:cTn id="7" dur="500"/>
                                        <p:tgtEl>
                                          <p:spTgt spid="3789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7894"/>
                                        </p:tgtEl>
                                        <p:attrNameLst>
                                          <p:attrName>style.visibility</p:attrName>
                                        </p:attrNameLst>
                                      </p:cBhvr>
                                      <p:to>
                                        <p:strVal val="visible"/>
                                      </p:to>
                                    </p:set>
                                    <p:animEffect transition="in" filter="blinds(horizontal)">
                                      <p:cBhvr>
                                        <p:cTn id="10"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fontScale="90000"/>
          </a:bodyPr>
          <a:lstStyle/>
          <a:p>
            <a:r>
              <a:rPr lang="en-US" b="1" smtClean="0"/>
              <a:t>Evaluating the performance of the different strategies</a:t>
            </a:r>
            <a:endParaRPr lang="en-US" smtClean="0"/>
          </a:p>
        </p:txBody>
      </p:sp>
      <p:sp>
        <p:nvSpPr>
          <p:cNvPr id="68611" name="Content Placeholder 2"/>
          <p:cNvSpPr>
            <a:spLocks noGrp="1"/>
          </p:cNvSpPr>
          <p:nvPr>
            <p:ph idx="1"/>
          </p:nvPr>
        </p:nvSpPr>
        <p:spPr/>
        <p:txBody>
          <a:bodyPr/>
          <a:lstStyle/>
          <a:p>
            <a:endParaRPr lang="en-US" smtClean="0"/>
          </a:p>
        </p:txBody>
      </p:sp>
      <p:pic>
        <p:nvPicPr>
          <p:cNvPr id="68613" name="Picture 2"/>
          <p:cNvPicPr>
            <a:picLocks noChangeAspect="1" noChangeArrowheads="1"/>
          </p:cNvPicPr>
          <p:nvPr/>
        </p:nvPicPr>
        <p:blipFill>
          <a:blip r:embed="rId3"/>
          <a:srcRect/>
          <a:stretch>
            <a:fillRect/>
          </a:stretch>
        </p:blipFill>
        <p:spPr bwMode="auto">
          <a:xfrm>
            <a:off x="609600" y="2209800"/>
            <a:ext cx="7777163" cy="3048000"/>
          </a:xfrm>
          <a:prstGeom prst="rect">
            <a:avLst/>
          </a:prstGeom>
          <a:noFill/>
          <a:ln w="9525">
            <a:noFill/>
            <a:miter lim="800000"/>
            <a:headEnd/>
            <a:tailEnd/>
          </a:ln>
        </p:spPr>
      </p:pic>
      <p:sp>
        <p:nvSpPr>
          <p:cNvPr id="68614" name="TextBox 5"/>
          <p:cNvSpPr txBox="1">
            <a:spLocks noChangeArrowheads="1"/>
          </p:cNvSpPr>
          <p:nvPr/>
        </p:nvSpPr>
        <p:spPr bwMode="auto">
          <a:xfrm>
            <a:off x="1905000" y="5257800"/>
            <a:ext cx="5534025" cy="461963"/>
          </a:xfrm>
          <a:prstGeom prst="rect">
            <a:avLst/>
          </a:prstGeom>
          <a:noFill/>
          <a:ln w="9525">
            <a:noFill/>
            <a:miter lim="800000"/>
            <a:headEnd/>
            <a:tailEnd/>
          </a:ln>
        </p:spPr>
        <p:txBody>
          <a:bodyPr wrap="none">
            <a:spAutoFit/>
          </a:bodyPr>
          <a:lstStyle/>
          <a:p>
            <a:r>
              <a:rPr lang="en-US">
                <a:solidFill>
                  <a:srgbClr val="000080"/>
                </a:solidFill>
              </a:rPr>
              <a:t>The best performance of each strategy.</a:t>
            </a:r>
          </a:p>
        </p:txBody>
      </p:sp>
      <p:sp>
        <p:nvSpPr>
          <p:cNvPr id="7" name="Oval 6"/>
          <p:cNvSpPr>
            <a:spLocks noChangeArrowheads="1"/>
          </p:cNvSpPr>
          <p:nvPr/>
        </p:nvSpPr>
        <p:spPr bwMode="auto">
          <a:xfrm>
            <a:off x="381000" y="2819400"/>
            <a:ext cx="8229600" cy="457200"/>
          </a:xfrm>
          <a:prstGeom prst="ellipse">
            <a:avLst/>
          </a:prstGeom>
          <a:noFill/>
          <a:ln w="28575" algn="ctr">
            <a:solidFill>
              <a:srgbClr val="FF0000"/>
            </a:solidFill>
            <a:round/>
            <a:headEnd/>
            <a:tailEnd/>
          </a:ln>
        </p:spPr>
        <p:txBody>
          <a:bodyPr/>
          <a:lstStyle/>
          <a:p>
            <a:endParaRPr lang="en-US"/>
          </a:p>
        </p:txBody>
      </p:sp>
      <p:sp>
        <p:nvSpPr>
          <p:cNvPr id="8" name="TextBox 7"/>
          <p:cNvSpPr txBox="1">
            <a:spLocks noChangeArrowheads="1"/>
          </p:cNvSpPr>
          <p:nvPr/>
        </p:nvSpPr>
        <p:spPr bwMode="auto">
          <a:xfrm>
            <a:off x="685800" y="5257800"/>
            <a:ext cx="7696200" cy="830263"/>
          </a:xfrm>
          <a:prstGeom prst="rect">
            <a:avLst/>
          </a:prstGeom>
          <a:solidFill>
            <a:schemeClr val="accent1"/>
          </a:solidFill>
          <a:ln w="9525">
            <a:noFill/>
            <a:miter lim="800000"/>
            <a:headEnd/>
            <a:tailEnd/>
          </a:ln>
        </p:spPr>
        <p:txBody>
          <a:bodyPr>
            <a:spAutoFit/>
          </a:bodyPr>
          <a:lstStyle/>
          <a:p>
            <a:pPr algn="ctr"/>
            <a:r>
              <a:rPr lang="en-US" b="1">
                <a:solidFill>
                  <a:srgbClr val="FF0000"/>
                </a:solidFill>
              </a:rPr>
              <a:t>The best performance is the Rocchio equation, strategy S0, formula F3, and n = 85.</a:t>
            </a:r>
          </a:p>
        </p:txBody>
      </p:sp>
      <p:sp>
        <p:nvSpPr>
          <p:cNvPr id="9" name="Slide Number Placeholder 8"/>
          <p:cNvSpPr>
            <a:spLocks noGrp="1"/>
          </p:cNvSpPr>
          <p:nvPr>
            <p:ph type="sldNum" sz="quarter" idx="10"/>
          </p:nvPr>
        </p:nvSpPr>
        <p:spPr/>
        <p:txBody>
          <a:bodyPr/>
          <a:lstStyle/>
          <a:p>
            <a:pPr>
              <a:defRPr/>
            </a:pPr>
            <a:fld id="{DB3A1A19-576F-4A47-99BF-AC65D629DE3D}" type="slidenum">
              <a:rPr lang="en-US" altLang="en-US" smtClean="0"/>
              <a:pPr>
                <a:defRPr/>
              </a:pPr>
              <a:t>43</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r>
              <a:rPr lang="en-US" b="1" smtClean="0"/>
              <a:t>Comparison with well-known antiviruses</a:t>
            </a:r>
            <a:endParaRPr lang="en-US" smtClean="0"/>
          </a:p>
        </p:txBody>
      </p:sp>
      <p:sp>
        <p:nvSpPr>
          <p:cNvPr id="28675" name="Content Placeholder 2"/>
          <p:cNvSpPr>
            <a:spLocks noGrp="1"/>
          </p:cNvSpPr>
          <p:nvPr>
            <p:ph idx="1"/>
          </p:nvPr>
        </p:nvSpPr>
        <p:spPr/>
        <p:txBody>
          <a:bodyPr/>
          <a:lstStyle/>
          <a:p>
            <a:endParaRPr lang="en-US" smtClean="0"/>
          </a:p>
          <a:p>
            <a:r>
              <a:rPr lang="en-US" smtClean="0"/>
              <a:t>Detect </a:t>
            </a:r>
            <a:r>
              <a:rPr lang="en-US" u="sng" smtClean="0"/>
              <a:t>new unknown malwares</a:t>
            </a:r>
          </a:p>
          <a:p>
            <a:pPr lvl="1"/>
            <a:endParaRPr lang="en-US" smtClean="0"/>
          </a:p>
          <a:p>
            <a:pPr lvl="1"/>
            <a:r>
              <a:rPr lang="en-US" smtClean="0"/>
              <a:t>180 new malwares generated by NGVCK, RCWG and VCL32 which are the best known virus generators.</a:t>
            </a:r>
          </a:p>
          <a:p>
            <a:pPr lvl="1"/>
            <a:endParaRPr lang="en-US" smtClean="0"/>
          </a:p>
          <a:p>
            <a:pPr lvl="1"/>
            <a:r>
              <a:rPr lang="en-US" smtClean="0"/>
              <a:t>32 new malwares from Internet</a:t>
            </a:r>
            <a:r>
              <a:rPr lang="en-US" baseline="30000" smtClean="0"/>
              <a:t>*</a:t>
            </a:r>
            <a:r>
              <a:rPr lang="en-US" smtClean="0"/>
              <a:t>.</a:t>
            </a:r>
          </a:p>
        </p:txBody>
      </p:sp>
      <p:sp>
        <p:nvSpPr>
          <p:cNvPr id="5" name="TextBox 4"/>
          <p:cNvSpPr txBox="1">
            <a:spLocks noChangeArrowheads="1"/>
          </p:cNvSpPr>
          <p:nvPr/>
        </p:nvSpPr>
        <p:spPr bwMode="auto">
          <a:xfrm>
            <a:off x="6781800" y="5867400"/>
            <a:ext cx="2262188" cy="369888"/>
          </a:xfrm>
          <a:prstGeom prst="rect">
            <a:avLst/>
          </a:prstGeom>
          <a:noFill/>
          <a:ln w="9525">
            <a:noFill/>
            <a:miter lim="800000"/>
            <a:headEnd/>
            <a:tailEnd/>
          </a:ln>
        </p:spPr>
        <p:txBody>
          <a:bodyPr wrap="none">
            <a:spAutoFit/>
          </a:bodyPr>
          <a:lstStyle/>
          <a:p>
            <a:r>
              <a:rPr lang="en-US" sz="1800"/>
              <a:t>* </a:t>
            </a:r>
            <a:r>
              <a:rPr lang="en-US" sz="1800">
                <a:hlinkClick r:id="rId3"/>
              </a:rPr>
              <a:t>https://malwr.com/</a:t>
            </a:r>
            <a:r>
              <a:rPr lang="en-US" sz="1800"/>
              <a:t> </a:t>
            </a:r>
          </a:p>
        </p:txBody>
      </p:sp>
      <p:sp>
        <p:nvSpPr>
          <p:cNvPr id="6" name="Slide Number Placeholder 5"/>
          <p:cNvSpPr>
            <a:spLocks noGrp="1"/>
          </p:cNvSpPr>
          <p:nvPr>
            <p:ph type="sldNum" sz="quarter" idx="10"/>
          </p:nvPr>
        </p:nvSpPr>
        <p:spPr/>
        <p:txBody>
          <a:bodyPr/>
          <a:lstStyle/>
          <a:p>
            <a:pPr>
              <a:defRPr/>
            </a:pPr>
            <a:fld id="{DB3A1A19-576F-4A47-99BF-AC65D629DE3D}" type="slidenum">
              <a:rPr lang="en-US" altLang="en-US" smtClean="0"/>
              <a:pPr>
                <a:defRPr/>
              </a:pPr>
              <a:t>44</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7" dur="500"/>
                                        <p:tgtEl>
                                          <p:spTgt spid="28675">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10" dur="500"/>
                                        <p:tgtEl>
                                          <p:spTgt spid="28675">
                                            <p:txEl>
                                              <p:pRg st="3" end="3"/>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13" dur="500"/>
                                        <p:tgtEl>
                                          <p:spTgt spid="28675">
                                            <p:txEl>
                                              <p:pRg st="5" end="5"/>
                                            </p:txEl>
                                          </p:spTgt>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fontScale="90000"/>
          </a:bodyPr>
          <a:lstStyle/>
          <a:p>
            <a:r>
              <a:rPr lang="en-US" b="1" smtClean="0"/>
              <a:t>Comparison with well-known antiviruses</a:t>
            </a:r>
            <a:endParaRPr lang="en-US" smtClean="0"/>
          </a:p>
        </p:txBody>
      </p:sp>
      <p:sp>
        <p:nvSpPr>
          <p:cNvPr id="70659" name="Content Placeholder 2"/>
          <p:cNvSpPr>
            <a:spLocks noGrp="1"/>
          </p:cNvSpPr>
          <p:nvPr>
            <p:ph idx="1"/>
          </p:nvPr>
        </p:nvSpPr>
        <p:spPr/>
        <p:txBody>
          <a:bodyPr/>
          <a:lstStyle/>
          <a:p>
            <a:endParaRPr lang="en-US" smtClean="0"/>
          </a:p>
        </p:txBody>
      </p:sp>
      <p:sp>
        <p:nvSpPr>
          <p:cNvPr id="37894" name="TextBox 5"/>
          <p:cNvSpPr txBox="1">
            <a:spLocks noChangeArrowheads="1"/>
          </p:cNvSpPr>
          <p:nvPr/>
        </p:nvSpPr>
        <p:spPr bwMode="auto">
          <a:xfrm>
            <a:off x="1066800" y="4876800"/>
            <a:ext cx="7391400" cy="1323975"/>
          </a:xfrm>
          <a:prstGeom prst="rect">
            <a:avLst/>
          </a:prstGeom>
          <a:noFill/>
          <a:ln w="9525">
            <a:noFill/>
            <a:miter lim="800000"/>
            <a:headEnd/>
            <a:tailEnd/>
          </a:ln>
        </p:spPr>
        <p:txBody>
          <a:bodyPr anchor="ctr">
            <a:spAutoFit/>
          </a:bodyPr>
          <a:lstStyle/>
          <a:p>
            <a:pPr algn="ctr"/>
            <a:r>
              <a:rPr lang="en-US" sz="2800">
                <a:solidFill>
                  <a:srgbClr val="000080"/>
                </a:solidFill>
              </a:rPr>
              <a:t>A comparison of our method against well-known antiviruses. </a:t>
            </a:r>
            <a:r>
              <a:rPr lang="en-US"/>
              <a:t/>
            </a:r>
            <a:br>
              <a:rPr lang="en-US"/>
            </a:br>
            <a:endParaRPr lang="en-US">
              <a:solidFill>
                <a:srgbClr val="000080"/>
              </a:solidFill>
            </a:endParaRPr>
          </a:p>
        </p:txBody>
      </p:sp>
      <p:pic>
        <p:nvPicPr>
          <p:cNvPr id="62466" name="Picture 2"/>
          <p:cNvPicPr>
            <a:picLocks noChangeAspect="1" noChangeArrowheads="1"/>
          </p:cNvPicPr>
          <p:nvPr/>
        </p:nvPicPr>
        <p:blipFill>
          <a:blip r:embed="rId3"/>
          <a:srcRect/>
          <a:stretch>
            <a:fillRect/>
          </a:stretch>
        </p:blipFill>
        <p:spPr bwMode="auto">
          <a:xfrm>
            <a:off x="609600" y="2667000"/>
            <a:ext cx="7773988" cy="1905000"/>
          </a:xfrm>
          <a:prstGeom prst="rect">
            <a:avLst/>
          </a:prstGeom>
          <a:noFill/>
          <a:ln w="9525">
            <a:noFill/>
            <a:miter lim="800000"/>
            <a:headEnd/>
            <a:tailEnd/>
          </a:ln>
        </p:spPr>
      </p:pic>
      <p:sp>
        <p:nvSpPr>
          <p:cNvPr id="8" name="Oval 7"/>
          <p:cNvSpPr>
            <a:spLocks noChangeArrowheads="1"/>
          </p:cNvSpPr>
          <p:nvPr/>
        </p:nvSpPr>
        <p:spPr bwMode="auto">
          <a:xfrm>
            <a:off x="609600" y="3124200"/>
            <a:ext cx="3886200" cy="304800"/>
          </a:xfrm>
          <a:prstGeom prst="ellipse">
            <a:avLst/>
          </a:prstGeom>
          <a:noFill/>
          <a:ln w="28575" algn="ctr">
            <a:solidFill>
              <a:srgbClr val="FF0000"/>
            </a:solidFill>
            <a:round/>
            <a:headEnd/>
            <a:tailEnd/>
          </a:ln>
        </p:spPr>
        <p:txBody>
          <a:bodyPr/>
          <a:lstStyle/>
          <a:p>
            <a:endParaRPr lang="en-US"/>
          </a:p>
        </p:txBody>
      </p:sp>
      <p:sp>
        <p:nvSpPr>
          <p:cNvPr id="9" name="Slide Number Placeholder 8"/>
          <p:cNvSpPr>
            <a:spLocks noGrp="1"/>
          </p:cNvSpPr>
          <p:nvPr>
            <p:ph type="sldNum" sz="quarter" idx="10"/>
          </p:nvPr>
        </p:nvSpPr>
        <p:spPr/>
        <p:txBody>
          <a:bodyPr/>
          <a:lstStyle/>
          <a:p>
            <a:pPr>
              <a:defRPr/>
            </a:pPr>
            <a:fld id="{DB3A1A19-576F-4A47-99BF-AC65D629DE3D}" type="slidenum">
              <a:rPr lang="en-US" altLang="en-US" smtClean="0"/>
              <a:pPr>
                <a:defRPr/>
              </a:pPr>
              <a:t>45</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blinds(horizontal)">
                                      <p:cBhvr>
                                        <p:cTn id="7" dur="500"/>
                                        <p:tgtEl>
                                          <p:spTgt spid="6246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7894"/>
                                        </p:tgtEl>
                                        <p:attrNameLst>
                                          <p:attrName>style.visibility</p:attrName>
                                        </p:attrNameLst>
                                      </p:cBhvr>
                                      <p:to>
                                        <p:strVal val="visible"/>
                                      </p:to>
                                    </p:set>
                                    <p:animEffect transition="in" filter="blinds(horizontal)">
                                      <p:cBhvr>
                                        <p:cTn id="10" dur="500"/>
                                        <p:tgtEl>
                                          <p:spTgt spid="3789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P spid="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Summary</a:t>
            </a:r>
          </a:p>
        </p:txBody>
      </p:sp>
      <p:sp>
        <p:nvSpPr>
          <p:cNvPr id="3" name="Content Placeholder 2"/>
          <p:cNvSpPr>
            <a:spLocks noGrp="1"/>
          </p:cNvSpPr>
          <p:nvPr>
            <p:ph idx="1"/>
          </p:nvPr>
        </p:nvSpPr>
        <p:spPr/>
        <p:txBody>
          <a:bodyPr/>
          <a:lstStyle/>
          <a:p>
            <a:pPr algn="just"/>
            <a:r>
              <a:rPr lang="en-US" smtClean="0"/>
              <a:t>Apply TFIDF scheme for extracting </a:t>
            </a:r>
            <a:r>
              <a:rPr lang="en-US" smtClean="0">
                <a:solidFill>
                  <a:srgbClr val="FF0000"/>
                </a:solidFill>
              </a:rPr>
              <a:t>automatically</a:t>
            </a:r>
            <a:r>
              <a:rPr lang="en-US" smtClean="0"/>
              <a:t> malicious behaviors from the collection of malwares and benwares.</a:t>
            </a:r>
          </a:p>
          <a:p>
            <a:pPr algn="just"/>
            <a:endParaRPr lang="en-US" sz="1200" smtClean="0"/>
          </a:p>
          <a:p>
            <a:pPr algn="just"/>
            <a:r>
              <a:rPr lang="en-US" smtClean="0"/>
              <a:t>Compare different formulas and strategies.</a:t>
            </a:r>
          </a:p>
          <a:p>
            <a:endParaRPr lang="en-US" sz="1200" smtClean="0"/>
          </a:p>
          <a:p>
            <a:r>
              <a:rPr lang="en-US" smtClean="0"/>
              <a:t>Detection rate is 99.04 %.</a:t>
            </a:r>
          </a:p>
          <a:p>
            <a:endParaRPr lang="en-US" sz="1200" smtClean="0"/>
          </a:p>
          <a:p>
            <a:r>
              <a:rPr lang="en-US" smtClean="0"/>
              <a:t>Our tool is able to detect malwares that well-known antiviruses could not detect.</a:t>
            </a:r>
          </a:p>
          <a:p>
            <a:endParaRPr lang="en-US" smtClean="0"/>
          </a:p>
        </p:txBody>
      </p:sp>
      <p:sp>
        <p:nvSpPr>
          <p:cNvPr id="5" name="Slide Number Placeholder 4"/>
          <p:cNvSpPr>
            <a:spLocks noGrp="1"/>
          </p:cNvSpPr>
          <p:nvPr>
            <p:ph type="sldNum" sz="quarter" idx="10"/>
          </p:nvPr>
        </p:nvSpPr>
        <p:spPr/>
        <p:txBody>
          <a:bodyPr/>
          <a:lstStyle/>
          <a:p>
            <a:pPr>
              <a:defRPr/>
            </a:pPr>
            <a:fld id="{DB3A1A19-576F-4A47-99BF-AC65D629DE3D}" type="slidenum">
              <a:rPr lang="en-US" altLang="en-US" smtClean="0"/>
              <a:pPr>
                <a:defRPr/>
              </a:pPr>
              <a:t>46</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endParaRPr lang="en-US" smtClean="0"/>
          </a:p>
        </p:txBody>
      </p:sp>
      <p:sp>
        <p:nvSpPr>
          <p:cNvPr id="72707" name="Content Placeholder 2"/>
          <p:cNvSpPr>
            <a:spLocks noGrp="1"/>
          </p:cNvSpPr>
          <p:nvPr>
            <p:ph idx="1"/>
          </p:nvPr>
        </p:nvSpPr>
        <p:spPr/>
        <p:txBody>
          <a:bodyPr/>
          <a:lstStyle/>
          <a:p>
            <a:endParaRPr lang="en-US" smtClean="0"/>
          </a:p>
        </p:txBody>
      </p:sp>
      <p:sp>
        <p:nvSpPr>
          <p:cNvPr id="72709" name="TextBox 4"/>
          <p:cNvSpPr txBox="1">
            <a:spLocks noChangeArrowheads="1"/>
          </p:cNvSpPr>
          <p:nvPr/>
        </p:nvSpPr>
        <p:spPr bwMode="auto">
          <a:xfrm>
            <a:off x="3429000" y="3048000"/>
            <a:ext cx="2722563" cy="708025"/>
          </a:xfrm>
          <a:prstGeom prst="rect">
            <a:avLst/>
          </a:prstGeom>
          <a:noFill/>
          <a:ln w="9525">
            <a:noFill/>
            <a:miter lim="800000"/>
            <a:headEnd/>
            <a:tailEnd/>
          </a:ln>
        </p:spPr>
        <p:txBody>
          <a:bodyPr wrap="none">
            <a:spAutoFit/>
          </a:bodyPr>
          <a:lstStyle/>
          <a:p>
            <a:r>
              <a:rPr lang="en-US" sz="4000">
                <a:solidFill>
                  <a:srgbClr val="000080"/>
                </a:solidFill>
              </a:rPr>
              <a:t>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endParaRPr lang="en-US" smtClean="0"/>
          </a:p>
        </p:txBody>
      </p:sp>
      <p:sp>
        <p:nvSpPr>
          <p:cNvPr id="6" name="Explosion 2 5"/>
          <p:cNvSpPr>
            <a:spLocks noChangeArrowheads="1"/>
          </p:cNvSpPr>
          <p:nvPr/>
        </p:nvSpPr>
        <p:spPr bwMode="auto">
          <a:xfrm>
            <a:off x="1143000" y="1905000"/>
            <a:ext cx="7924800" cy="3124200"/>
          </a:xfrm>
          <a:prstGeom prst="irregularSeal2">
            <a:avLst/>
          </a:prstGeom>
          <a:solidFill>
            <a:schemeClr val="accent1"/>
          </a:solidFill>
          <a:ln w="9525" algn="ctr">
            <a:solidFill>
              <a:schemeClr val="tx1"/>
            </a:solidFill>
            <a:round/>
            <a:headEnd/>
            <a:tailEnd/>
          </a:ln>
        </p:spPr>
        <p:txBody>
          <a:bodyPr anchor="ctr"/>
          <a:lstStyle/>
          <a:p>
            <a:pPr algn="ctr"/>
            <a:r>
              <a:rPr lang="en-US" sz="2800">
                <a:solidFill>
                  <a:srgbClr val="FF0000"/>
                </a:solidFill>
              </a:rPr>
              <a:t>How does a malicious behavior look like!!</a:t>
            </a:r>
          </a:p>
        </p:txBody>
      </p:sp>
      <p:sp>
        <p:nvSpPr>
          <p:cNvPr id="13316" name="Title 1"/>
          <p:cNvSpPr>
            <a:spLocks noGrp="1"/>
          </p:cNvSpPr>
          <p:nvPr>
            <p:ph type="title"/>
          </p:nvPr>
        </p:nvSpPr>
        <p:spPr/>
        <p:txBody>
          <a:bodyPr/>
          <a:lstStyle/>
          <a:p>
            <a:r>
              <a:rPr lang="en-US" smtClean="0"/>
              <a:t>Model Malicious Behaviors</a:t>
            </a:r>
          </a:p>
        </p:txBody>
      </p:sp>
      <p:sp>
        <p:nvSpPr>
          <p:cNvPr id="5" name="Explosion 2 4"/>
          <p:cNvSpPr>
            <a:spLocks noChangeArrowheads="1"/>
          </p:cNvSpPr>
          <p:nvPr/>
        </p:nvSpPr>
        <p:spPr bwMode="auto">
          <a:xfrm>
            <a:off x="304800" y="2209800"/>
            <a:ext cx="3505200" cy="1905000"/>
          </a:xfrm>
          <a:prstGeom prst="irregularSeal2">
            <a:avLst/>
          </a:prstGeom>
          <a:solidFill>
            <a:schemeClr val="accent1"/>
          </a:solidFill>
          <a:ln w="9525" algn="ctr">
            <a:solidFill>
              <a:schemeClr val="tx1"/>
            </a:solidFill>
            <a:round/>
            <a:headEnd/>
            <a:tailEnd/>
          </a:ln>
        </p:spPr>
        <p:txBody>
          <a:bodyPr anchor="ctr"/>
          <a:lstStyle/>
          <a:p>
            <a:pPr algn="ctr"/>
            <a:r>
              <a:rPr lang="en-US" sz="3600">
                <a:solidFill>
                  <a:srgbClr val="FF0000"/>
                </a:solidFill>
              </a:rPr>
              <a:t>How ?</a:t>
            </a:r>
          </a:p>
        </p:txBody>
      </p:sp>
      <p:sp>
        <p:nvSpPr>
          <p:cNvPr id="7" name="Explosion 1 6"/>
          <p:cNvSpPr>
            <a:spLocks noChangeArrowheads="1"/>
          </p:cNvSpPr>
          <p:nvPr/>
        </p:nvSpPr>
        <p:spPr bwMode="auto">
          <a:xfrm>
            <a:off x="990600" y="3810000"/>
            <a:ext cx="7162800" cy="2514600"/>
          </a:xfrm>
          <a:prstGeom prst="irregularSeal1">
            <a:avLst/>
          </a:prstGeom>
          <a:solidFill>
            <a:schemeClr val="accent1"/>
          </a:solidFill>
          <a:ln w="9525" algn="ctr">
            <a:solidFill>
              <a:schemeClr val="tx1"/>
            </a:solidFill>
            <a:round/>
            <a:headEnd/>
            <a:tailEnd/>
          </a:ln>
        </p:spPr>
        <p:txBody>
          <a:bodyPr/>
          <a:lstStyle/>
          <a:p>
            <a:pPr algn="ctr"/>
            <a:endParaRPr lang="en-US" sz="2800">
              <a:solidFill>
                <a:srgbClr val="FF0000"/>
              </a:solidFill>
            </a:endParaRPr>
          </a:p>
        </p:txBody>
      </p:sp>
      <p:sp>
        <p:nvSpPr>
          <p:cNvPr id="8" name="Rectangle 7"/>
          <p:cNvSpPr/>
          <p:nvPr/>
        </p:nvSpPr>
        <p:spPr>
          <a:xfrm>
            <a:off x="1981200" y="4648200"/>
            <a:ext cx="5181600" cy="830997"/>
          </a:xfrm>
          <a:prstGeom prst="rect">
            <a:avLst/>
          </a:prstGeom>
        </p:spPr>
        <p:txBody>
          <a:bodyPr wrap="square">
            <a:spAutoFit/>
          </a:bodyPr>
          <a:lstStyle/>
          <a:p>
            <a:pPr algn="ctr"/>
            <a:r>
              <a:rPr lang="en-US" smtClean="0">
                <a:solidFill>
                  <a:srgbClr val="FF0000"/>
                </a:solidFill>
              </a:rPr>
              <a:t>What is a good model for a malicious behavior??</a:t>
            </a:r>
            <a:endParaRPr lang="en-US">
              <a:solidFill>
                <a:srgbClr val="FF0000"/>
              </a:solidFill>
            </a:endParaRPr>
          </a:p>
        </p:txBody>
      </p:sp>
      <p:sp>
        <p:nvSpPr>
          <p:cNvPr id="9" name="Slide Number Placeholder 8"/>
          <p:cNvSpPr>
            <a:spLocks noGrp="1"/>
          </p:cNvSpPr>
          <p:nvPr>
            <p:ph type="sldNum" sz="quarter" idx="10"/>
          </p:nvPr>
        </p:nvSpPr>
        <p:spPr/>
        <p:txBody>
          <a:bodyPr/>
          <a:lstStyle/>
          <a:p>
            <a:pPr>
              <a:defRPr/>
            </a:pPr>
            <a:fld id="{DB3A1A19-576F-4A47-99BF-AC65D629DE3D}" type="slidenum">
              <a:rPr lang="en-US" altLang="en-US" smtClean="0"/>
              <a:pPr>
                <a:defRPr/>
              </a:pPr>
              <a:t>5</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6" presetClass="emph" presetSubtype="0" fill="hold" grpId="0" nodeType="withEffect">
                                  <p:stCondLst>
                                    <p:cond delay="0"/>
                                  </p:stCondLst>
                                  <p:childTnLst>
                                    <p:animScale>
                                      <p:cBhvr>
                                        <p:cTn id="9" dur="1000" fill="hold"/>
                                        <p:tgtEl>
                                          <p:spTgt spid="5"/>
                                        </p:tgtEl>
                                      </p:cBhvr>
                                      <p:by x="120000" y="120000"/>
                                    </p:animScale>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2" nodeType="clickEffect">
                                  <p:stCondLst>
                                    <p:cond delay="0"/>
                                  </p:stCondLst>
                                  <p:childTnLst>
                                    <p:animEffect transition="out" filter="fade">
                                      <p:cBhvr>
                                        <p:cTn id="13" dur="1000"/>
                                        <p:tgtEl>
                                          <p:spTgt spid="5"/>
                                        </p:tgtEl>
                                      </p:cBhvr>
                                    </p:animEffect>
                                    <p:set>
                                      <p:cBhvr>
                                        <p:cTn id="14" dur="1" fill="hold">
                                          <p:stCondLst>
                                            <p:cond delay="999"/>
                                          </p:stCondLst>
                                        </p:cTn>
                                        <p:tgtEl>
                                          <p:spTgt spid="5"/>
                                        </p:tgtEl>
                                        <p:attrNameLst>
                                          <p:attrName>style.visibility</p:attrName>
                                        </p:attrNameLst>
                                      </p:cBhvr>
                                      <p:to>
                                        <p:strVal val="hidden"/>
                                      </p:to>
                                    </p:set>
                                  </p:childTnLst>
                                </p:cTn>
                              </p:par>
                              <p:par>
                                <p:cTn id="15" presetID="2" presetClass="entr" presetSubtype="3"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par>
                                <p:cTn id="19" presetID="2" presetClass="entr" presetSubtype="3" fill="hold" grpId="1"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1+#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7"/>
                                        </p:tgtEl>
                                        <p:attrNameLst>
                                          <p:attrName>ppt_x</p:attrName>
                                        </p:attrNameLst>
                                      </p:cBhvr>
                                      <p:tavLst>
                                        <p:tav tm="0">
                                          <p:val>
                                            <p:strVal val="ppt_x"/>
                                          </p:val>
                                        </p:tav>
                                        <p:tav tm="100000">
                                          <p:val>
                                            <p:strVal val="ppt_x"/>
                                          </p:val>
                                        </p:tav>
                                      </p:tavLst>
                                    </p:anim>
                                    <p:anim calcmode="lin" valueType="num">
                                      <p:cBhvr additive="base">
                                        <p:cTn id="27" dur="500"/>
                                        <p:tgtEl>
                                          <p:spTgt spid="7"/>
                                        </p:tgtEl>
                                        <p:attrNameLst>
                                          <p:attrName>ppt_y</p:attrName>
                                        </p:attrNameLst>
                                      </p:cBhvr>
                                      <p:tavLst>
                                        <p:tav tm="0">
                                          <p:val>
                                            <p:strVal val="ppt_y"/>
                                          </p:val>
                                        </p:tav>
                                        <p:tav tm="100000">
                                          <p:val>
                                            <p:strVal val="1+ppt_h/2"/>
                                          </p:val>
                                        </p:tav>
                                      </p:tavLst>
                                    </p:anim>
                                    <p:set>
                                      <p:cBhvr>
                                        <p:cTn id="28" dur="1" fill="hold">
                                          <p:stCondLst>
                                            <p:cond delay="499"/>
                                          </p:stCondLst>
                                        </p:cTn>
                                        <p:tgtEl>
                                          <p:spTgt spid="7"/>
                                        </p:tgtEl>
                                        <p:attrNameLst>
                                          <p:attrName>style.visibility</p:attrName>
                                        </p:attrNameLst>
                                      </p:cBhvr>
                                      <p:to>
                                        <p:strVal val="hidden"/>
                                      </p:to>
                                    </p:set>
                                  </p:childTnLst>
                                </p:cTn>
                              </p:par>
                              <p:par>
                                <p:cTn id="29" presetID="2" presetClass="exit" presetSubtype="4" fill="hold" grpId="0" nodeType="withEffect">
                                  <p:stCondLst>
                                    <p:cond delay="0"/>
                                  </p:stCondLst>
                                  <p:childTnLst>
                                    <p:anim calcmode="lin" valueType="num">
                                      <p:cBhvr additive="base">
                                        <p:cTn id="30" dur="500"/>
                                        <p:tgtEl>
                                          <p:spTgt spid="8"/>
                                        </p:tgtEl>
                                        <p:attrNameLst>
                                          <p:attrName>ppt_x</p:attrName>
                                        </p:attrNameLst>
                                      </p:cBhvr>
                                      <p:tavLst>
                                        <p:tav tm="0">
                                          <p:val>
                                            <p:strVal val="ppt_x"/>
                                          </p:val>
                                        </p:tav>
                                        <p:tav tm="100000">
                                          <p:val>
                                            <p:strVal val="ppt_x"/>
                                          </p:val>
                                        </p:tav>
                                      </p:tavLst>
                                    </p:anim>
                                    <p:anim calcmode="lin" valueType="num">
                                      <p:cBhvr additive="base">
                                        <p:cTn id="31" dur="500"/>
                                        <p:tgtEl>
                                          <p:spTgt spid="8"/>
                                        </p:tgtEl>
                                        <p:attrNameLst>
                                          <p:attrName>ppt_y</p:attrName>
                                        </p:attrNameLst>
                                      </p:cBhvr>
                                      <p:tavLst>
                                        <p:tav tm="0">
                                          <p:val>
                                            <p:strVal val="ppt_y"/>
                                          </p:val>
                                        </p:tav>
                                        <p:tav tm="100000">
                                          <p:val>
                                            <p:strVal val="1+ppt_h/2"/>
                                          </p:val>
                                        </p:tav>
                                      </p:tavLst>
                                    </p:anim>
                                    <p:set>
                                      <p:cBhvr>
                                        <p:cTn id="32" dur="1" fill="hold">
                                          <p:stCondLst>
                                            <p:cond delay="499"/>
                                          </p:stCondLst>
                                        </p:cTn>
                                        <p:tgtEl>
                                          <p:spTgt spid="8"/>
                                        </p:tgtEl>
                                        <p:attrNameLst>
                                          <p:attrName>style.visibility</p:attrName>
                                        </p:attrNameLst>
                                      </p:cBhvr>
                                      <p:to>
                                        <p:strVal val="hidden"/>
                                      </p:to>
                                    </p:set>
                                  </p:childTnLst>
                                </p:cTn>
                              </p:par>
                              <p:par>
                                <p:cTn id="33" presetID="3" presetClass="entr" presetSubtype="1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5" grpId="1" animBg="1"/>
      <p:bldP spid="5" grpId="2" animBg="1"/>
      <p:bldP spid="7" grpId="0" animBg="1"/>
      <p:bldP spid="7" grpId="1" animBg="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2667000"/>
            <a:ext cx="3352800" cy="2209800"/>
          </a:xfrm>
          <a:solidFill>
            <a:schemeClr val="accent1"/>
          </a:solidFill>
        </p:spPr>
        <p:txBody>
          <a:bodyPr anchor="ctr">
            <a:normAutofit fontScale="85000" lnSpcReduction="10000"/>
          </a:bodyPr>
          <a:lstStyle/>
          <a:p>
            <a:pPr algn="ctr">
              <a:buFont typeface="Wingdings" pitchFamily="2" charset="2"/>
              <a:buNone/>
            </a:pPr>
            <a:r>
              <a:rPr lang="en-US" smtClean="0"/>
              <a:t>Transfer data from Internet into a file stored in the system folder, then execute this file.</a:t>
            </a:r>
          </a:p>
        </p:txBody>
      </p:sp>
      <p:sp>
        <p:nvSpPr>
          <p:cNvPr id="14338" name="Title 1"/>
          <p:cNvSpPr>
            <a:spLocks noGrp="1"/>
          </p:cNvSpPr>
          <p:nvPr>
            <p:ph type="title"/>
          </p:nvPr>
        </p:nvSpPr>
        <p:spPr/>
        <p:txBody>
          <a:bodyPr/>
          <a:lstStyle/>
          <a:p>
            <a:r>
              <a:rPr lang="en-US" smtClean="0"/>
              <a:t>Trojan Downloader</a:t>
            </a:r>
          </a:p>
        </p:txBody>
      </p:sp>
      <p:sp>
        <p:nvSpPr>
          <p:cNvPr id="5" name="TextBox 4"/>
          <p:cNvSpPr txBox="1">
            <a:spLocks noChangeArrowheads="1"/>
          </p:cNvSpPr>
          <p:nvPr/>
        </p:nvSpPr>
        <p:spPr bwMode="auto">
          <a:xfrm>
            <a:off x="4267200" y="1925638"/>
            <a:ext cx="4040188" cy="4246562"/>
          </a:xfrm>
          <a:prstGeom prst="rect">
            <a:avLst/>
          </a:prstGeom>
          <a:solidFill>
            <a:schemeClr val="accent1"/>
          </a:solidFill>
          <a:ln w="9525">
            <a:noFill/>
            <a:miter lim="800000"/>
            <a:headEnd/>
            <a:tailEnd/>
          </a:ln>
        </p:spPr>
        <p:txBody>
          <a:bodyPr wrap="none">
            <a:spAutoFit/>
          </a:bodyPr>
          <a:lstStyle/>
          <a:p>
            <a:r>
              <a:rPr lang="en-US" sz="1800">
                <a:solidFill>
                  <a:srgbClr val="004080"/>
                </a:solidFill>
              </a:rPr>
              <a:t>n</a:t>
            </a:r>
            <a:r>
              <a:rPr lang="en-US" sz="1800" baseline="-25000">
                <a:solidFill>
                  <a:srgbClr val="004080"/>
                </a:solidFill>
              </a:rPr>
              <a:t>15</a:t>
            </a:r>
            <a:r>
              <a:rPr lang="en-US" sz="1800">
                <a:solidFill>
                  <a:srgbClr val="004080"/>
                </a:solidFill>
              </a:rPr>
              <a:t>	push    0FEh</a:t>
            </a:r>
          </a:p>
          <a:p>
            <a:r>
              <a:rPr lang="en-US" sz="1800">
                <a:solidFill>
                  <a:srgbClr val="004080"/>
                </a:solidFill>
              </a:rPr>
              <a:t>n</a:t>
            </a:r>
            <a:r>
              <a:rPr lang="en-US" sz="1800" baseline="-25000">
                <a:solidFill>
                  <a:srgbClr val="004080"/>
                </a:solidFill>
              </a:rPr>
              <a:t>16</a:t>
            </a:r>
            <a:r>
              <a:rPr lang="en-US" sz="1800">
                <a:solidFill>
                  <a:srgbClr val="004080"/>
                </a:solidFill>
              </a:rPr>
              <a:t>	push    offset dword_4097A4</a:t>
            </a:r>
          </a:p>
          <a:p>
            <a:r>
              <a:rPr lang="en-US" sz="1800">
                <a:solidFill>
                  <a:srgbClr val="004080"/>
                </a:solidFill>
              </a:rPr>
              <a:t>n</a:t>
            </a:r>
            <a:r>
              <a:rPr lang="en-US" sz="1800" baseline="-25000">
                <a:solidFill>
                  <a:srgbClr val="004080"/>
                </a:solidFill>
              </a:rPr>
              <a:t>17</a:t>
            </a:r>
            <a:r>
              <a:rPr lang="en-US" sz="1800">
                <a:solidFill>
                  <a:srgbClr val="004080"/>
                </a:solidFill>
              </a:rPr>
              <a:t>	call    GetSystemDirectoryA</a:t>
            </a:r>
          </a:p>
          <a:p>
            <a:r>
              <a:rPr lang="en-US" sz="1800">
                <a:solidFill>
                  <a:srgbClr val="004080"/>
                </a:solidFill>
              </a:rPr>
              <a:t>n</a:t>
            </a:r>
            <a:r>
              <a:rPr lang="en-US" sz="1800" baseline="-25000">
                <a:solidFill>
                  <a:srgbClr val="004080"/>
                </a:solidFill>
              </a:rPr>
              <a:t>18</a:t>
            </a:r>
            <a:r>
              <a:rPr lang="en-US" sz="1800">
                <a:solidFill>
                  <a:srgbClr val="004080"/>
                </a:solidFill>
              </a:rPr>
              <a:t>	push    0</a:t>
            </a:r>
          </a:p>
          <a:p>
            <a:r>
              <a:rPr lang="en-US" sz="1800">
                <a:solidFill>
                  <a:srgbClr val="004080"/>
                </a:solidFill>
              </a:rPr>
              <a:t>n</a:t>
            </a:r>
            <a:r>
              <a:rPr lang="en-US" sz="1800" baseline="-25000">
                <a:solidFill>
                  <a:srgbClr val="004080"/>
                </a:solidFill>
              </a:rPr>
              <a:t>19</a:t>
            </a:r>
            <a:r>
              <a:rPr lang="en-US" sz="1800">
                <a:solidFill>
                  <a:srgbClr val="004080"/>
                </a:solidFill>
              </a:rPr>
              <a:t>	push    0</a:t>
            </a:r>
          </a:p>
          <a:p>
            <a:r>
              <a:rPr lang="en-US" sz="1800">
                <a:solidFill>
                  <a:srgbClr val="004080"/>
                </a:solidFill>
              </a:rPr>
              <a:t>n</a:t>
            </a:r>
            <a:r>
              <a:rPr lang="en-US" sz="1800" baseline="-25000">
                <a:solidFill>
                  <a:srgbClr val="004080"/>
                </a:solidFill>
              </a:rPr>
              <a:t>20</a:t>
            </a:r>
            <a:r>
              <a:rPr lang="en-US" sz="1800">
                <a:solidFill>
                  <a:srgbClr val="004080"/>
                </a:solidFill>
              </a:rPr>
              <a:t>	lea     eax, [ebp-1Ch]</a:t>
            </a:r>
          </a:p>
          <a:p>
            <a:r>
              <a:rPr lang="en-US" sz="1800">
                <a:solidFill>
                  <a:srgbClr val="004080"/>
                </a:solidFill>
              </a:rPr>
              <a:t>n</a:t>
            </a:r>
            <a:r>
              <a:rPr lang="en-US" sz="1800" baseline="-25000">
                <a:solidFill>
                  <a:srgbClr val="004080"/>
                </a:solidFill>
              </a:rPr>
              <a:t>21</a:t>
            </a:r>
            <a:r>
              <a:rPr lang="en-US" sz="1800">
                <a:solidFill>
                  <a:srgbClr val="004080"/>
                </a:solidFill>
              </a:rPr>
              <a:t>	mov     ebx, eax</a:t>
            </a:r>
          </a:p>
          <a:p>
            <a:r>
              <a:rPr lang="en-US" sz="1800">
                <a:solidFill>
                  <a:srgbClr val="004080"/>
                </a:solidFill>
              </a:rPr>
              <a:t>n</a:t>
            </a:r>
            <a:r>
              <a:rPr lang="en-US" sz="1800" baseline="-25000">
                <a:solidFill>
                  <a:srgbClr val="004080"/>
                </a:solidFill>
              </a:rPr>
              <a:t>22</a:t>
            </a:r>
            <a:r>
              <a:rPr lang="en-US" sz="1800">
                <a:solidFill>
                  <a:srgbClr val="004080"/>
                </a:solidFill>
              </a:rPr>
              <a:t>	push    ebx</a:t>
            </a:r>
          </a:p>
          <a:p>
            <a:r>
              <a:rPr lang="en-US" sz="1800">
                <a:solidFill>
                  <a:srgbClr val="004080"/>
                </a:solidFill>
              </a:rPr>
              <a:t>n</a:t>
            </a:r>
            <a:r>
              <a:rPr lang="en-US" sz="1800" baseline="-25000">
                <a:solidFill>
                  <a:srgbClr val="004080"/>
                </a:solidFill>
              </a:rPr>
              <a:t>23</a:t>
            </a:r>
            <a:r>
              <a:rPr lang="en-US" sz="1800">
                <a:solidFill>
                  <a:srgbClr val="004080"/>
                </a:solidFill>
              </a:rPr>
              <a:t>	push    eax</a:t>
            </a:r>
          </a:p>
          <a:p>
            <a:r>
              <a:rPr lang="en-US" sz="1800">
                <a:solidFill>
                  <a:srgbClr val="004080"/>
                </a:solidFill>
              </a:rPr>
              <a:t>n</a:t>
            </a:r>
            <a:r>
              <a:rPr lang="en-US" sz="1800" baseline="-25000">
                <a:solidFill>
                  <a:srgbClr val="004080"/>
                </a:solidFill>
              </a:rPr>
              <a:t>24</a:t>
            </a:r>
            <a:r>
              <a:rPr lang="en-US" sz="1800">
                <a:solidFill>
                  <a:srgbClr val="004080"/>
                </a:solidFill>
              </a:rPr>
              <a:t>	push    0</a:t>
            </a:r>
          </a:p>
          <a:p>
            <a:r>
              <a:rPr lang="en-US" sz="1800">
                <a:solidFill>
                  <a:srgbClr val="004080"/>
                </a:solidFill>
              </a:rPr>
              <a:t>n</a:t>
            </a:r>
            <a:r>
              <a:rPr lang="en-US" sz="1800" baseline="-25000">
                <a:solidFill>
                  <a:srgbClr val="004080"/>
                </a:solidFill>
              </a:rPr>
              <a:t>25</a:t>
            </a:r>
            <a:r>
              <a:rPr lang="en-US" sz="1800">
                <a:solidFill>
                  <a:srgbClr val="004080"/>
                </a:solidFill>
              </a:rPr>
              <a:t>	call    URLDownloadToFileA</a:t>
            </a:r>
          </a:p>
          <a:p>
            <a:r>
              <a:rPr lang="en-US" sz="1800">
                <a:solidFill>
                  <a:srgbClr val="004080"/>
                </a:solidFill>
              </a:rPr>
              <a:t>n</a:t>
            </a:r>
            <a:r>
              <a:rPr lang="en-US" sz="1800" baseline="-25000">
                <a:solidFill>
                  <a:srgbClr val="004080"/>
                </a:solidFill>
              </a:rPr>
              <a:t>26</a:t>
            </a:r>
            <a:r>
              <a:rPr lang="en-US" sz="1800">
                <a:solidFill>
                  <a:srgbClr val="004080"/>
                </a:solidFill>
              </a:rPr>
              <a:t>	push    5</a:t>
            </a:r>
          </a:p>
          <a:p>
            <a:r>
              <a:rPr lang="en-US" sz="1800">
                <a:solidFill>
                  <a:srgbClr val="004080"/>
                </a:solidFill>
              </a:rPr>
              <a:t>n</a:t>
            </a:r>
            <a:r>
              <a:rPr lang="en-US" sz="1800" baseline="-25000">
                <a:solidFill>
                  <a:srgbClr val="004080"/>
                </a:solidFill>
              </a:rPr>
              <a:t>27</a:t>
            </a:r>
            <a:r>
              <a:rPr lang="en-US" sz="1800">
                <a:solidFill>
                  <a:srgbClr val="004080"/>
                </a:solidFill>
              </a:rPr>
              <a:t>	call    sub_4038B4</a:t>
            </a:r>
          </a:p>
          <a:p>
            <a:r>
              <a:rPr lang="en-US" sz="1800">
                <a:solidFill>
                  <a:srgbClr val="004080"/>
                </a:solidFill>
              </a:rPr>
              <a:t>n</a:t>
            </a:r>
            <a:r>
              <a:rPr lang="en-US" sz="1800" baseline="-25000">
                <a:solidFill>
                  <a:srgbClr val="004080"/>
                </a:solidFill>
              </a:rPr>
              <a:t>28</a:t>
            </a:r>
            <a:r>
              <a:rPr lang="en-US" sz="1800">
                <a:solidFill>
                  <a:srgbClr val="004080"/>
                </a:solidFill>
              </a:rPr>
              <a:t>	push    ebx</a:t>
            </a:r>
          </a:p>
          <a:p>
            <a:r>
              <a:rPr lang="en-US" sz="1800">
                <a:solidFill>
                  <a:srgbClr val="004080"/>
                </a:solidFill>
              </a:rPr>
              <a:t>n</a:t>
            </a:r>
            <a:r>
              <a:rPr lang="en-US" sz="1800" baseline="-25000">
                <a:solidFill>
                  <a:srgbClr val="004080"/>
                </a:solidFill>
              </a:rPr>
              <a:t>29</a:t>
            </a:r>
            <a:r>
              <a:rPr lang="en-US" sz="1800">
                <a:solidFill>
                  <a:srgbClr val="004080"/>
                </a:solidFill>
              </a:rPr>
              <a:t>	call    WinExec</a:t>
            </a:r>
          </a:p>
        </p:txBody>
      </p:sp>
      <p:sp>
        <p:nvSpPr>
          <p:cNvPr id="6" name="Rectangle 5"/>
          <p:cNvSpPr>
            <a:spLocks noChangeArrowheads="1"/>
          </p:cNvSpPr>
          <p:nvPr/>
        </p:nvSpPr>
        <p:spPr bwMode="auto">
          <a:xfrm>
            <a:off x="1219200" y="5562600"/>
            <a:ext cx="2667000" cy="461665"/>
          </a:xfrm>
          <a:prstGeom prst="rect">
            <a:avLst/>
          </a:prstGeom>
          <a:noFill/>
          <a:ln w="9525">
            <a:noFill/>
            <a:miter lim="800000"/>
            <a:headEnd/>
            <a:tailEnd/>
          </a:ln>
        </p:spPr>
        <p:txBody>
          <a:bodyPr>
            <a:spAutoFit/>
          </a:bodyPr>
          <a:lstStyle/>
          <a:p>
            <a:r>
              <a:rPr lang="en-US" sz="1200" smtClean="0">
                <a:solidFill>
                  <a:srgbClr val="004080"/>
                </a:solidFill>
              </a:rPr>
              <a:t>*This code is extracted from Trojan-Downloader.Win32.Delf.abk</a:t>
            </a:r>
            <a:endParaRPr lang="en-US" sz="1200">
              <a:solidFill>
                <a:srgbClr val="004080"/>
              </a:solidFill>
            </a:endParaRPr>
          </a:p>
        </p:txBody>
      </p:sp>
      <p:sp>
        <p:nvSpPr>
          <p:cNvPr id="7" name="Slide Number Placeholder 6"/>
          <p:cNvSpPr>
            <a:spLocks noGrp="1"/>
          </p:cNvSpPr>
          <p:nvPr>
            <p:ph type="sldNum" sz="quarter" idx="10"/>
          </p:nvPr>
        </p:nvSpPr>
        <p:spPr/>
        <p:txBody>
          <a:bodyPr/>
          <a:lstStyle/>
          <a:p>
            <a:pPr>
              <a:defRPr/>
            </a:pPr>
            <a:fld id="{DB3A1A19-576F-4A47-99BF-AC65D629DE3D}" type="slidenum">
              <a:rPr lang="en-US" altLang="en-US" smtClean="0"/>
              <a:pPr>
                <a:defRPr/>
              </a:pPr>
              <a:t>6</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500" fill="hold"/>
                                        <p:tgtEl>
                                          <p:spTgt spid="3">
                                            <p:bg/>
                                          </p:spTgt>
                                        </p:tgtEl>
                                        <p:attrNameLst>
                                          <p:attrName>ppt_x</p:attrName>
                                          <p:attrName>ppt_y</p:attrName>
                                        </p:attrNameLst>
                                      </p:cBhvr>
                                    </p:animMotion>
                                  </p:childTnLst>
                                </p:cTn>
                              </p:par>
                              <p:par>
                                <p:cTn id="7" presetID="35" presetClass="path" presetSubtype="0" accel="50000" decel="50000" fill="hold" nodeType="withEffect">
                                  <p:stCondLst>
                                    <p:cond delay="0"/>
                                  </p:stCondLst>
                                  <p:childTnLst>
                                    <p:animMotion origin="layout" path="M 0 0  L -0.25 0  E" pathEditMode="relative" ptsTypes="">
                                      <p:cBhvr>
                                        <p:cTn id="8" dur="500" fill="hold"/>
                                        <p:tgtEl>
                                          <p:spTgt spid="3">
                                            <p:txEl>
                                              <p:pRg st="0" end="0"/>
                                            </p:txEl>
                                          </p:spTgt>
                                        </p:tgtEl>
                                        <p:attrNameLst>
                                          <p:attrName>ppt_x</p:attrName>
                                          <p:attrName>ppt_y</p:attrName>
                                        </p:attrNameLst>
                                      </p:cBhvr>
                                    </p:animMotion>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Box 4"/>
          <p:cNvSpPr txBox="1">
            <a:spLocks noChangeArrowheads="1"/>
          </p:cNvSpPr>
          <p:nvPr/>
        </p:nvSpPr>
        <p:spPr bwMode="auto">
          <a:xfrm>
            <a:off x="4267200" y="1925638"/>
            <a:ext cx="4040188" cy="4246562"/>
          </a:xfrm>
          <a:prstGeom prst="rect">
            <a:avLst/>
          </a:prstGeom>
          <a:solidFill>
            <a:schemeClr val="accent1"/>
          </a:solidFill>
          <a:ln w="9525">
            <a:noFill/>
            <a:miter lim="800000"/>
            <a:headEnd/>
            <a:tailEnd/>
          </a:ln>
        </p:spPr>
        <p:txBody>
          <a:bodyPr wrap="none">
            <a:spAutoFit/>
          </a:bodyPr>
          <a:lstStyle/>
          <a:p>
            <a:r>
              <a:rPr lang="en-US" sz="1800">
                <a:solidFill>
                  <a:srgbClr val="004080"/>
                </a:solidFill>
              </a:rPr>
              <a:t>n</a:t>
            </a:r>
            <a:r>
              <a:rPr lang="en-US" sz="1800" baseline="-25000">
                <a:solidFill>
                  <a:srgbClr val="004080"/>
                </a:solidFill>
              </a:rPr>
              <a:t>15</a:t>
            </a:r>
            <a:r>
              <a:rPr lang="en-US" sz="1800">
                <a:solidFill>
                  <a:srgbClr val="004080"/>
                </a:solidFill>
              </a:rPr>
              <a:t>	push    0FEh</a:t>
            </a:r>
          </a:p>
          <a:p>
            <a:r>
              <a:rPr lang="en-US" sz="1800">
                <a:solidFill>
                  <a:srgbClr val="004080"/>
                </a:solidFill>
              </a:rPr>
              <a:t>n</a:t>
            </a:r>
            <a:r>
              <a:rPr lang="en-US" sz="1800" baseline="-25000">
                <a:solidFill>
                  <a:srgbClr val="004080"/>
                </a:solidFill>
              </a:rPr>
              <a:t>16</a:t>
            </a:r>
            <a:r>
              <a:rPr lang="en-US" sz="1800">
                <a:solidFill>
                  <a:srgbClr val="004080"/>
                </a:solidFill>
              </a:rPr>
              <a:t>	push    offset dword_4097A4</a:t>
            </a:r>
          </a:p>
          <a:p>
            <a:r>
              <a:rPr lang="en-US" sz="1800">
                <a:solidFill>
                  <a:srgbClr val="004080"/>
                </a:solidFill>
              </a:rPr>
              <a:t>n</a:t>
            </a:r>
            <a:r>
              <a:rPr lang="en-US" sz="1800" baseline="-25000">
                <a:solidFill>
                  <a:srgbClr val="004080"/>
                </a:solidFill>
              </a:rPr>
              <a:t>17</a:t>
            </a:r>
            <a:r>
              <a:rPr lang="en-US" sz="1800">
                <a:solidFill>
                  <a:srgbClr val="004080"/>
                </a:solidFill>
              </a:rPr>
              <a:t>	call    GetSystemDirectoryA</a:t>
            </a:r>
          </a:p>
          <a:p>
            <a:r>
              <a:rPr lang="en-US" sz="1800">
                <a:solidFill>
                  <a:srgbClr val="004080"/>
                </a:solidFill>
              </a:rPr>
              <a:t>n</a:t>
            </a:r>
            <a:r>
              <a:rPr lang="en-US" sz="1800" baseline="-25000">
                <a:solidFill>
                  <a:srgbClr val="004080"/>
                </a:solidFill>
              </a:rPr>
              <a:t>18</a:t>
            </a:r>
            <a:r>
              <a:rPr lang="en-US" sz="1800">
                <a:solidFill>
                  <a:srgbClr val="004080"/>
                </a:solidFill>
              </a:rPr>
              <a:t>	push    0</a:t>
            </a:r>
          </a:p>
          <a:p>
            <a:r>
              <a:rPr lang="en-US" sz="1800">
                <a:solidFill>
                  <a:srgbClr val="004080"/>
                </a:solidFill>
              </a:rPr>
              <a:t>n</a:t>
            </a:r>
            <a:r>
              <a:rPr lang="en-US" sz="1800" baseline="-25000">
                <a:solidFill>
                  <a:srgbClr val="004080"/>
                </a:solidFill>
              </a:rPr>
              <a:t>19</a:t>
            </a:r>
            <a:r>
              <a:rPr lang="en-US" sz="1800">
                <a:solidFill>
                  <a:srgbClr val="004080"/>
                </a:solidFill>
              </a:rPr>
              <a:t>	push    0</a:t>
            </a:r>
          </a:p>
          <a:p>
            <a:r>
              <a:rPr lang="en-US" sz="1800">
                <a:solidFill>
                  <a:srgbClr val="004080"/>
                </a:solidFill>
              </a:rPr>
              <a:t>n</a:t>
            </a:r>
            <a:r>
              <a:rPr lang="en-US" sz="1800" baseline="-25000">
                <a:solidFill>
                  <a:srgbClr val="004080"/>
                </a:solidFill>
              </a:rPr>
              <a:t>20</a:t>
            </a:r>
            <a:r>
              <a:rPr lang="en-US" sz="1800">
                <a:solidFill>
                  <a:srgbClr val="004080"/>
                </a:solidFill>
              </a:rPr>
              <a:t>	lea     eax, [ebp-1Ch]</a:t>
            </a:r>
          </a:p>
          <a:p>
            <a:r>
              <a:rPr lang="en-US" sz="1800">
                <a:solidFill>
                  <a:srgbClr val="004080"/>
                </a:solidFill>
              </a:rPr>
              <a:t>n</a:t>
            </a:r>
            <a:r>
              <a:rPr lang="en-US" sz="1800" baseline="-25000">
                <a:solidFill>
                  <a:srgbClr val="004080"/>
                </a:solidFill>
              </a:rPr>
              <a:t>21</a:t>
            </a:r>
            <a:r>
              <a:rPr lang="en-US" sz="1800">
                <a:solidFill>
                  <a:srgbClr val="004080"/>
                </a:solidFill>
              </a:rPr>
              <a:t>	mov     ebx, eax</a:t>
            </a:r>
          </a:p>
          <a:p>
            <a:r>
              <a:rPr lang="en-US" sz="1800">
                <a:solidFill>
                  <a:srgbClr val="004080"/>
                </a:solidFill>
              </a:rPr>
              <a:t>n</a:t>
            </a:r>
            <a:r>
              <a:rPr lang="en-US" sz="1800" baseline="-25000">
                <a:solidFill>
                  <a:srgbClr val="004080"/>
                </a:solidFill>
              </a:rPr>
              <a:t>22</a:t>
            </a:r>
            <a:r>
              <a:rPr lang="en-US" sz="1800">
                <a:solidFill>
                  <a:srgbClr val="004080"/>
                </a:solidFill>
              </a:rPr>
              <a:t>	push    ebx</a:t>
            </a:r>
          </a:p>
          <a:p>
            <a:r>
              <a:rPr lang="en-US" sz="1800">
                <a:solidFill>
                  <a:srgbClr val="004080"/>
                </a:solidFill>
              </a:rPr>
              <a:t>n</a:t>
            </a:r>
            <a:r>
              <a:rPr lang="en-US" sz="1800" baseline="-25000">
                <a:solidFill>
                  <a:srgbClr val="004080"/>
                </a:solidFill>
              </a:rPr>
              <a:t>23</a:t>
            </a:r>
            <a:r>
              <a:rPr lang="en-US" sz="1800">
                <a:solidFill>
                  <a:srgbClr val="004080"/>
                </a:solidFill>
              </a:rPr>
              <a:t>	push    eax</a:t>
            </a:r>
          </a:p>
          <a:p>
            <a:r>
              <a:rPr lang="en-US" sz="1800">
                <a:solidFill>
                  <a:srgbClr val="004080"/>
                </a:solidFill>
              </a:rPr>
              <a:t>n</a:t>
            </a:r>
            <a:r>
              <a:rPr lang="en-US" sz="1800" baseline="-25000">
                <a:solidFill>
                  <a:srgbClr val="004080"/>
                </a:solidFill>
              </a:rPr>
              <a:t>24</a:t>
            </a:r>
            <a:r>
              <a:rPr lang="en-US" sz="1800">
                <a:solidFill>
                  <a:srgbClr val="004080"/>
                </a:solidFill>
              </a:rPr>
              <a:t>	push    0</a:t>
            </a:r>
          </a:p>
          <a:p>
            <a:r>
              <a:rPr lang="en-US" sz="1800">
                <a:solidFill>
                  <a:srgbClr val="004080"/>
                </a:solidFill>
              </a:rPr>
              <a:t>n</a:t>
            </a:r>
            <a:r>
              <a:rPr lang="en-US" sz="1800" baseline="-25000">
                <a:solidFill>
                  <a:srgbClr val="004080"/>
                </a:solidFill>
              </a:rPr>
              <a:t>25</a:t>
            </a:r>
            <a:r>
              <a:rPr lang="en-US" sz="1800">
                <a:solidFill>
                  <a:srgbClr val="004080"/>
                </a:solidFill>
              </a:rPr>
              <a:t>	call    URLDownloadToFileA</a:t>
            </a:r>
          </a:p>
          <a:p>
            <a:r>
              <a:rPr lang="en-US" sz="1800">
                <a:solidFill>
                  <a:srgbClr val="004080"/>
                </a:solidFill>
              </a:rPr>
              <a:t>n</a:t>
            </a:r>
            <a:r>
              <a:rPr lang="en-US" sz="1800" baseline="-25000">
                <a:solidFill>
                  <a:srgbClr val="004080"/>
                </a:solidFill>
              </a:rPr>
              <a:t>26</a:t>
            </a:r>
            <a:r>
              <a:rPr lang="en-US" sz="1800">
                <a:solidFill>
                  <a:srgbClr val="004080"/>
                </a:solidFill>
              </a:rPr>
              <a:t>	push    5</a:t>
            </a:r>
          </a:p>
          <a:p>
            <a:r>
              <a:rPr lang="en-US" sz="1800">
                <a:solidFill>
                  <a:srgbClr val="004080"/>
                </a:solidFill>
              </a:rPr>
              <a:t>n</a:t>
            </a:r>
            <a:r>
              <a:rPr lang="en-US" sz="1800" baseline="-25000">
                <a:solidFill>
                  <a:srgbClr val="004080"/>
                </a:solidFill>
              </a:rPr>
              <a:t>27</a:t>
            </a:r>
            <a:r>
              <a:rPr lang="en-US" sz="1800">
                <a:solidFill>
                  <a:srgbClr val="004080"/>
                </a:solidFill>
              </a:rPr>
              <a:t>	call    sub_4038B4</a:t>
            </a:r>
          </a:p>
          <a:p>
            <a:r>
              <a:rPr lang="en-US" sz="1800">
                <a:solidFill>
                  <a:srgbClr val="004080"/>
                </a:solidFill>
              </a:rPr>
              <a:t>n</a:t>
            </a:r>
            <a:r>
              <a:rPr lang="en-US" sz="1800" baseline="-25000">
                <a:solidFill>
                  <a:srgbClr val="004080"/>
                </a:solidFill>
              </a:rPr>
              <a:t>28</a:t>
            </a:r>
            <a:r>
              <a:rPr lang="en-US" sz="1800">
                <a:solidFill>
                  <a:srgbClr val="004080"/>
                </a:solidFill>
              </a:rPr>
              <a:t>	push    ebx</a:t>
            </a:r>
          </a:p>
          <a:p>
            <a:r>
              <a:rPr lang="en-US" sz="1800">
                <a:solidFill>
                  <a:srgbClr val="004080"/>
                </a:solidFill>
              </a:rPr>
              <a:t>n</a:t>
            </a:r>
            <a:r>
              <a:rPr lang="en-US" sz="1800" baseline="-25000">
                <a:solidFill>
                  <a:srgbClr val="004080"/>
                </a:solidFill>
              </a:rPr>
              <a:t>29</a:t>
            </a:r>
            <a:r>
              <a:rPr lang="en-US" sz="1800">
                <a:solidFill>
                  <a:srgbClr val="004080"/>
                </a:solidFill>
              </a:rPr>
              <a:t>	call    WinExec</a:t>
            </a:r>
          </a:p>
        </p:txBody>
      </p:sp>
      <p:sp>
        <p:nvSpPr>
          <p:cNvPr id="15362" name="Title 1"/>
          <p:cNvSpPr>
            <a:spLocks noGrp="1"/>
          </p:cNvSpPr>
          <p:nvPr>
            <p:ph type="title"/>
          </p:nvPr>
        </p:nvSpPr>
        <p:spPr/>
        <p:txBody>
          <a:bodyPr/>
          <a:lstStyle/>
          <a:p>
            <a:r>
              <a:rPr lang="en-US" smtClean="0"/>
              <a:t>Trojan Downloader</a:t>
            </a:r>
          </a:p>
        </p:txBody>
      </p:sp>
      <p:sp>
        <p:nvSpPr>
          <p:cNvPr id="13" name="Rectangular Callout 12"/>
          <p:cNvSpPr>
            <a:spLocks noChangeArrowheads="1"/>
          </p:cNvSpPr>
          <p:nvPr/>
        </p:nvSpPr>
        <p:spPr bwMode="auto">
          <a:xfrm>
            <a:off x="685800" y="1981200"/>
            <a:ext cx="2895600" cy="838200"/>
          </a:xfrm>
          <a:prstGeom prst="wedgeRectCallout">
            <a:avLst>
              <a:gd name="adj1" fmla="val 75648"/>
              <a:gd name="adj2" fmla="val 32361"/>
            </a:avLst>
          </a:prstGeom>
          <a:solidFill>
            <a:schemeClr val="accent1"/>
          </a:solidFill>
          <a:ln w="9525" algn="ctr">
            <a:solidFill>
              <a:schemeClr val="tx1"/>
            </a:solidFill>
            <a:round/>
            <a:headEnd/>
            <a:tailEnd/>
          </a:ln>
        </p:spPr>
        <p:txBody>
          <a:bodyPr/>
          <a:lstStyle/>
          <a:p>
            <a:r>
              <a:rPr lang="en-US">
                <a:solidFill>
                  <a:srgbClr val="000080"/>
                </a:solidFill>
              </a:rPr>
              <a:t>Get the path of the system </a:t>
            </a:r>
            <a:r>
              <a:rPr lang="en-US" smtClean="0">
                <a:solidFill>
                  <a:srgbClr val="000080"/>
                </a:solidFill>
              </a:rPr>
              <a:t>folder.</a:t>
            </a:r>
            <a:endParaRPr lang="en-US">
              <a:solidFill>
                <a:srgbClr val="000080"/>
              </a:solidFill>
            </a:endParaRPr>
          </a:p>
        </p:txBody>
      </p:sp>
      <p:sp>
        <p:nvSpPr>
          <p:cNvPr id="18" name="Rectangle 17"/>
          <p:cNvSpPr>
            <a:spLocks noChangeArrowheads="1"/>
          </p:cNvSpPr>
          <p:nvPr/>
        </p:nvSpPr>
        <p:spPr bwMode="auto">
          <a:xfrm>
            <a:off x="4343400" y="2514600"/>
            <a:ext cx="3962400" cy="304800"/>
          </a:xfrm>
          <a:prstGeom prst="rect">
            <a:avLst/>
          </a:prstGeom>
          <a:noFill/>
          <a:ln w="19050" algn="ctr">
            <a:solidFill>
              <a:srgbClr val="FF0000"/>
            </a:solidFill>
            <a:round/>
            <a:headEnd/>
            <a:tailEnd/>
          </a:ln>
        </p:spPr>
        <p:txBody>
          <a:bodyPr/>
          <a:lstStyle/>
          <a:p>
            <a:endParaRPr lang="en-US"/>
          </a:p>
        </p:txBody>
      </p:sp>
      <p:sp>
        <p:nvSpPr>
          <p:cNvPr id="19" name="Rectangular Callout 18"/>
          <p:cNvSpPr>
            <a:spLocks noChangeArrowheads="1"/>
          </p:cNvSpPr>
          <p:nvPr/>
        </p:nvSpPr>
        <p:spPr bwMode="auto">
          <a:xfrm>
            <a:off x="685800" y="3886200"/>
            <a:ext cx="2895600" cy="1143000"/>
          </a:xfrm>
          <a:prstGeom prst="wedgeRectCallout">
            <a:avLst>
              <a:gd name="adj1" fmla="val 75648"/>
              <a:gd name="adj2" fmla="val 32361"/>
            </a:avLst>
          </a:prstGeom>
          <a:solidFill>
            <a:schemeClr val="accent1"/>
          </a:solidFill>
          <a:ln w="9525" algn="ctr">
            <a:solidFill>
              <a:schemeClr val="tx1"/>
            </a:solidFill>
            <a:round/>
            <a:headEnd/>
            <a:tailEnd/>
          </a:ln>
        </p:spPr>
        <p:txBody>
          <a:bodyPr/>
          <a:lstStyle/>
          <a:p>
            <a:r>
              <a:rPr lang="en-US">
                <a:solidFill>
                  <a:srgbClr val="000080"/>
                </a:solidFill>
              </a:rPr>
              <a:t>Transfer data from </a:t>
            </a:r>
            <a:r>
              <a:rPr lang="en-US" smtClean="0">
                <a:solidFill>
                  <a:srgbClr val="000080"/>
                </a:solidFill>
              </a:rPr>
              <a:t>an URL address </a:t>
            </a:r>
            <a:r>
              <a:rPr lang="en-US">
                <a:solidFill>
                  <a:srgbClr val="000080"/>
                </a:solidFill>
              </a:rPr>
              <a:t>into a </a:t>
            </a:r>
            <a:r>
              <a:rPr lang="en-US" smtClean="0">
                <a:solidFill>
                  <a:srgbClr val="000080"/>
                </a:solidFill>
              </a:rPr>
              <a:t>file.</a:t>
            </a:r>
            <a:endParaRPr lang="en-US">
              <a:solidFill>
                <a:srgbClr val="000080"/>
              </a:solidFill>
            </a:endParaRPr>
          </a:p>
        </p:txBody>
      </p:sp>
      <p:sp>
        <p:nvSpPr>
          <p:cNvPr id="20" name="Rectangle 19"/>
          <p:cNvSpPr>
            <a:spLocks noChangeArrowheads="1"/>
          </p:cNvSpPr>
          <p:nvPr/>
        </p:nvSpPr>
        <p:spPr bwMode="auto">
          <a:xfrm>
            <a:off x="4343400" y="4724400"/>
            <a:ext cx="3962400" cy="304800"/>
          </a:xfrm>
          <a:prstGeom prst="rect">
            <a:avLst/>
          </a:prstGeom>
          <a:noFill/>
          <a:ln w="19050" algn="ctr">
            <a:solidFill>
              <a:srgbClr val="FF0000"/>
            </a:solidFill>
            <a:round/>
            <a:headEnd/>
            <a:tailEnd/>
          </a:ln>
        </p:spPr>
        <p:txBody>
          <a:bodyPr/>
          <a:lstStyle/>
          <a:p>
            <a:endParaRPr lang="en-US"/>
          </a:p>
        </p:txBody>
      </p:sp>
      <p:sp>
        <p:nvSpPr>
          <p:cNvPr id="21" name="Rectangular Callout 20"/>
          <p:cNvSpPr>
            <a:spLocks noChangeArrowheads="1"/>
          </p:cNvSpPr>
          <p:nvPr/>
        </p:nvSpPr>
        <p:spPr bwMode="auto">
          <a:xfrm>
            <a:off x="685800" y="5257800"/>
            <a:ext cx="2895600" cy="838200"/>
          </a:xfrm>
          <a:prstGeom prst="wedgeRectCallout">
            <a:avLst>
              <a:gd name="adj1" fmla="val 75648"/>
              <a:gd name="adj2" fmla="val 32361"/>
            </a:avLst>
          </a:prstGeom>
          <a:solidFill>
            <a:schemeClr val="accent1"/>
          </a:solidFill>
          <a:ln w="9525" algn="ctr">
            <a:solidFill>
              <a:schemeClr val="tx1"/>
            </a:solidFill>
            <a:round/>
            <a:headEnd/>
            <a:tailEnd/>
          </a:ln>
        </p:spPr>
        <p:txBody>
          <a:bodyPr/>
          <a:lstStyle/>
          <a:p>
            <a:r>
              <a:rPr lang="en-US">
                <a:solidFill>
                  <a:srgbClr val="000080"/>
                </a:solidFill>
              </a:rPr>
              <a:t>Executing this file in the system </a:t>
            </a:r>
            <a:r>
              <a:rPr lang="en-US" smtClean="0">
                <a:solidFill>
                  <a:srgbClr val="000080"/>
                </a:solidFill>
              </a:rPr>
              <a:t>folder.</a:t>
            </a:r>
            <a:endParaRPr lang="en-US">
              <a:solidFill>
                <a:srgbClr val="000080"/>
              </a:solidFill>
            </a:endParaRPr>
          </a:p>
        </p:txBody>
      </p:sp>
      <p:sp>
        <p:nvSpPr>
          <p:cNvPr id="22" name="Rectangle 21"/>
          <p:cNvSpPr>
            <a:spLocks noChangeArrowheads="1"/>
          </p:cNvSpPr>
          <p:nvPr/>
        </p:nvSpPr>
        <p:spPr bwMode="auto">
          <a:xfrm>
            <a:off x="4343400" y="5791200"/>
            <a:ext cx="3962400" cy="304800"/>
          </a:xfrm>
          <a:prstGeom prst="rect">
            <a:avLst/>
          </a:prstGeom>
          <a:noFill/>
          <a:ln w="19050" algn="ctr">
            <a:solidFill>
              <a:srgbClr val="FF0000"/>
            </a:solidFill>
            <a:round/>
            <a:headEnd/>
            <a:tailEnd/>
          </a:ln>
        </p:spPr>
        <p:txBody>
          <a:bodyPr/>
          <a:lstStyle/>
          <a:p>
            <a:endParaRPr lang="en-US"/>
          </a:p>
        </p:txBody>
      </p:sp>
      <p:grpSp>
        <p:nvGrpSpPr>
          <p:cNvPr id="2" name="Group 29"/>
          <p:cNvGrpSpPr>
            <a:grpSpLocks/>
          </p:cNvGrpSpPr>
          <p:nvPr/>
        </p:nvGrpSpPr>
        <p:grpSpPr bwMode="auto">
          <a:xfrm>
            <a:off x="838200" y="2971800"/>
            <a:ext cx="2590800" cy="762000"/>
            <a:chOff x="3135086" y="1676400"/>
            <a:chExt cx="3331028" cy="762000"/>
          </a:xfrm>
        </p:grpSpPr>
        <p:sp>
          <p:nvSpPr>
            <p:cNvPr id="15376" name="Rectangle 12"/>
            <p:cNvSpPr>
              <a:spLocks noChangeArrowheads="1"/>
            </p:cNvSpPr>
            <p:nvPr/>
          </p:nvSpPr>
          <p:spPr bwMode="auto">
            <a:xfrm>
              <a:off x="3135086" y="1676400"/>
              <a:ext cx="3331028" cy="381000"/>
            </a:xfrm>
            <a:prstGeom prst="rect">
              <a:avLst/>
            </a:prstGeom>
            <a:noFill/>
            <a:ln w="57150" cmpd="dbl" algn="ctr">
              <a:solidFill>
                <a:srgbClr val="FF0000"/>
              </a:solidFill>
              <a:round/>
              <a:headEnd/>
              <a:tailEnd/>
            </a:ln>
          </p:spPr>
          <p:txBody>
            <a:bodyPr anchor="ctr"/>
            <a:lstStyle/>
            <a:p>
              <a:pPr algn="ctr"/>
              <a:r>
                <a:rPr lang="en-US" sz="2000">
                  <a:solidFill>
                    <a:srgbClr val="000080"/>
                  </a:solidFill>
                  <a:latin typeface="Times New Roman" pitchFamily="18" charset="0"/>
                  <a:cs typeface="Times New Roman" pitchFamily="18" charset="0"/>
                </a:rPr>
                <a:t>GetSystemDirectoryA</a:t>
              </a:r>
            </a:p>
          </p:txBody>
        </p:sp>
        <p:cxnSp>
          <p:nvCxnSpPr>
            <p:cNvPr id="15377" name="Straight Arrow Connector 28"/>
            <p:cNvCxnSpPr>
              <a:cxnSpLocks noChangeShapeType="1"/>
            </p:cNvCxnSpPr>
            <p:nvPr/>
          </p:nvCxnSpPr>
          <p:spPr bwMode="auto">
            <a:xfrm rot="5400000">
              <a:off x="4610894" y="2247106"/>
              <a:ext cx="381000" cy="1588"/>
            </a:xfrm>
            <a:prstGeom prst="straightConnector1">
              <a:avLst/>
            </a:prstGeom>
            <a:noFill/>
            <a:ln w="19050" algn="ctr">
              <a:solidFill>
                <a:srgbClr val="FF0000"/>
              </a:solidFill>
              <a:round/>
              <a:headEnd/>
              <a:tailEnd type="arrow" w="med" len="med"/>
            </a:ln>
          </p:spPr>
        </p:cxnSp>
      </p:grpSp>
      <p:grpSp>
        <p:nvGrpSpPr>
          <p:cNvPr id="3" name="Group 36"/>
          <p:cNvGrpSpPr>
            <a:grpSpLocks/>
          </p:cNvGrpSpPr>
          <p:nvPr/>
        </p:nvGrpSpPr>
        <p:grpSpPr bwMode="auto">
          <a:xfrm>
            <a:off x="609600" y="3733800"/>
            <a:ext cx="2971800" cy="762000"/>
            <a:chOff x="4953000" y="4953000"/>
            <a:chExt cx="1447800" cy="762000"/>
          </a:xfrm>
        </p:grpSpPr>
        <p:sp>
          <p:nvSpPr>
            <p:cNvPr id="15374" name="Rectangle 34"/>
            <p:cNvSpPr>
              <a:spLocks noChangeArrowheads="1"/>
            </p:cNvSpPr>
            <p:nvPr/>
          </p:nvSpPr>
          <p:spPr bwMode="auto">
            <a:xfrm>
              <a:off x="4953000" y="4953000"/>
              <a:ext cx="1447800" cy="381000"/>
            </a:xfrm>
            <a:prstGeom prst="rect">
              <a:avLst/>
            </a:prstGeom>
            <a:noFill/>
            <a:ln w="19050" algn="ctr">
              <a:solidFill>
                <a:srgbClr val="FF0000"/>
              </a:solidFill>
              <a:round/>
              <a:headEnd/>
              <a:tailEnd/>
            </a:ln>
          </p:spPr>
          <p:txBody>
            <a:bodyPr anchor="ctr"/>
            <a:lstStyle/>
            <a:p>
              <a:pPr algn="ctr"/>
              <a:r>
                <a:rPr lang="en-US" sz="2000">
                  <a:solidFill>
                    <a:srgbClr val="000080"/>
                  </a:solidFill>
                  <a:latin typeface="Times New Roman" pitchFamily="18" charset="0"/>
                  <a:cs typeface="Times New Roman" pitchFamily="18" charset="0"/>
                </a:rPr>
                <a:t>URLDownloadToFileA</a:t>
              </a:r>
            </a:p>
          </p:txBody>
        </p:sp>
        <p:cxnSp>
          <p:nvCxnSpPr>
            <p:cNvPr id="15375" name="Straight Arrow Connector 35"/>
            <p:cNvCxnSpPr>
              <a:cxnSpLocks noChangeShapeType="1"/>
            </p:cNvCxnSpPr>
            <p:nvPr/>
          </p:nvCxnSpPr>
          <p:spPr bwMode="auto">
            <a:xfrm rot="5400000">
              <a:off x="5525294" y="5523706"/>
              <a:ext cx="381000" cy="1588"/>
            </a:xfrm>
            <a:prstGeom prst="straightConnector1">
              <a:avLst/>
            </a:prstGeom>
            <a:noFill/>
            <a:ln w="19050" algn="ctr">
              <a:solidFill>
                <a:srgbClr val="FF0000"/>
              </a:solidFill>
              <a:round/>
              <a:headEnd/>
              <a:tailEnd type="arrow" w="med" len="med"/>
            </a:ln>
          </p:spPr>
        </p:cxnSp>
      </p:grpSp>
      <p:sp>
        <p:nvSpPr>
          <p:cNvPr id="29" name="Rectangle 41"/>
          <p:cNvSpPr>
            <a:spLocks noChangeArrowheads="1"/>
          </p:cNvSpPr>
          <p:nvPr/>
        </p:nvSpPr>
        <p:spPr bwMode="auto">
          <a:xfrm>
            <a:off x="1066800" y="4495800"/>
            <a:ext cx="2286000" cy="381000"/>
          </a:xfrm>
          <a:prstGeom prst="rect">
            <a:avLst/>
          </a:prstGeom>
          <a:noFill/>
          <a:ln w="38100" algn="ctr">
            <a:solidFill>
              <a:srgbClr val="FF0000"/>
            </a:solidFill>
            <a:round/>
            <a:headEnd/>
            <a:tailEnd/>
          </a:ln>
        </p:spPr>
        <p:txBody>
          <a:bodyPr anchor="ctr"/>
          <a:lstStyle/>
          <a:p>
            <a:pPr algn="ctr"/>
            <a:r>
              <a:rPr lang="en-US" sz="2000">
                <a:solidFill>
                  <a:srgbClr val="000080"/>
                </a:solidFill>
                <a:latin typeface="Times New Roman" pitchFamily="18" charset="0"/>
                <a:cs typeface="Times New Roman" pitchFamily="18" charset="0"/>
              </a:rPr>
              <a:t>WinExec</a:t>
            </a:r>
          </a:p>
        </p:txBody>
      </p:sp>
      <p:sp>
        <p:nvSpPr>
          <p:cNvPr id="23" name="Explosion 1 22"/>
          <p:cNvSpPr>
            <a:spLocks noChangeArrowheads="1"/>
          </p:cNvSpPr>
          <p:nvPr/>
        </p:nvSpPr>
        <p:spPr bwMode="auto">
          <a:xfrm>
            <a:off x="0" y="762000"/>
            <a:ext cx="6172200" cy="2133600"/>
          </a:xfrm>
          <a:prstGeom prst="irregularSeal1">
            <a:avLst/>
          </a:prstGeom>
          <a:solidFill>
            <a:schemeClr val="accent1"/>
          </a:solidFill>
          <a:ln w="9525" algn="ctr">
            <a:solidFill>
              <a:schemeClr val="tx1"/>
            </a:solidFill>
            <a:round/>
            <a:headEnd/>
            <a:tailEnd/>
          </a:ln>
        </p:spPr>
        <p:txBody>
          <a:bodyPr/>
          <a:lstStyle/>
          <a:p>
            <a:pPr algn="ctr"/>
            <a:endParaRPr lang="en-US" sz="2800">
              <a:solidFill>
                <a:srgbClr val="FF0000"/>
              </a:solidFill>
            </a:endParaRPr>
          </a:p>
        </p:txBody>
      </p:sp>
      <p:sp>
        <p:nvSpPr>
          <p:cNvPr id="24" name="TextBox 23"/>
          <p:cNvSpPr txBox="1"/>
          <p:nvPr/>
        </p:nvSpPr>
        <p:spPr>
          <a:xfrm>
            <a:off x="838200" y="5105400"/>
            <a:ext cx="2907206" cy="461665"/>
          </a:xfrm>
          <a:prstGeom prst="rect">
            <a:avLst/>
          </a:prstGeom>
          <a:noFill/>
        </p:spPr>
        <p:txBody>
          <a:bodyPr wrap="none" rtlCol="0">
            <a:spAutoFit/>
          </a:bodyPr>
          <a:lstStyle/>
          <a:p>
            <a:r>
              <a:rPr lang="en-US" smtClean="0">
                <a:solidFill>
                  <a:srgbClr val="000080"/>
                </a:solidFill>
              </a:rPr>
              <a:t>Malicious API graph</a:t>
            </a:r>
            <a:endParaRPr lang="en-US">
              <a:solidFill>
                <a:srgbClr val="000080"/>
              </a:solidFill>
            </a:endParaRPr>
          </a:p>
        </p:txBody>
      </p:sp>
      <p:sp>
        <p:nvSpPr>
          <p:cNvPr id="25" name="Rectangle 24"/>
          <p:cNvSpPr/>
          <p:nvPr/>
        </p:nvSpPr>
        <p:spPr>
          <a:xfrm>
            <a:off x="838200" y="1455003"/>
            <a:ext cx="4572000" cy="830997"/>
          </a:xfrm>
          <a:prstGeom prst="rect">
            <a:avLst/>
          </a:prstGeom>
        </p:spPr>
        <p:txBody>
          <a:bodyPr>
            <a:spAutoFit/>
          </a:bodyPr>
          <a:lstStyle/>
          <a:p>
            <a:pPr algn="ctr"/>
            <a:r>
              <a:rPr lang="en-US" smtClean="0">
                <a:solidFill>
                  <a:srgbClr val="FF0000"/>
                </a:solidFill>
              </a:rPr>
              <a:t>How to extract such graph automatically!!!</a:t>
            </a:r>
            <a:endParaRPr lang="en-US">
              <a:solidFill>
                <a:srgbClr val="FF0000"/>
              </a:solidFill>
            </a:endParaRPr>
          </a:p>
        </p:txBody>
      </p:sp>
      <p:sp>
        <p:nvSpPr>
          <p:cNvPr id="26" name="Slide Number Placeholder 25"/>
          <p:cNvSpPr>
            <a:spLocks noGrp="1"/>
          </p:cNvSpPr>
          <p:nvPr>
            <p:ph type="sldNum" sz="quarter" idx="10"/>
          </p:nvPr>
        </p:nvSpPr>
        <p:spPr/>
        <p:txBody>
          <a:bodyPr/>
          <a:lstStyle/>
          <a:p>
            <a:pPr>
              <a:defRPr/>
            </a:pPr>
            <a:fld id="{DB3A1A19-576F-4A47-99BF-AC65D629DE3D}" type="slidenum">
              <a:rPr lang="en-US" altLang="en-US" smtClean="0"/>
              <a:pPr>
                <a:defRPr/>
              </a:pPr>
              <a:t>7</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13"/>
                                        </p:tgtEl>
                                      </p:cBhvr>
                                    </p:animEffect>
                                    <p:set>
                                      <p:cBhvr>
                                        <p:cTn id="31" dur="1" fill="hold">
                                          <p:stCondLst>
                                            <p:cond delay="499"/>
                                          </p:stCondLst>
                                        </p:cTn>
                                        <p:tgtEl>
                                          <p:spTgt spid="13"/>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9"/>
                                        </p:tgtEl>
                                      </p:cBhvr>
                                    </p:animEffect>
                                    <p:set>
                                      <p:cBhvr>
                                        <p:cTn id="34" dur="1" fill="hold">
                                          <p:stCondLst>
                                            <p:cond delay="499"/>
                                          </p:stCondLst>
                                        </p:cTn>
                                        <p:tgtEl>
                                          <p:spTgt spid="19"/>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fade">
                                      <p:cBhvr>
                                        <p:cTn id="41" dur="500"/>
                                        <p:tgtEl>
                                          <p:spTgt spid="2"/>
                                        </p:tgtEl>
                                      </p:cBhvr>
                                    </p:animEffec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500"/>
                                        <p:tgtEl>
                                          <p:spTgt spid="3"/>
                                        </p:tgtEl>
                                      </p:cBhvr>
                                    </p:animEffect>
                                  </p:childTnLst>
                                </p:cTn>
                              </p:par>
                            </p:childTnLst>
                          </p:cTn>
                        </p:par>
                        <p:par>
                          <p:cTn id="46" fill="hold">
                            <p:stCondLst>
                              <p:cond delay="1500"/>
                            </p:stCondLst>
                            <p:childTnLst>
                              <p:par>
                                <p:cTn id="47" presetID="10" presetClass="entr" presetSubtype="0"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childTnLst>
                          </p:cTn>
                        </p:par>
                        <p:par>
                          <p:cTn id="50" fill="hold">
                            <p:stCondLst>
                              <p:cond delay="2000"/>
                            </p:stCondLst>
                            <p:childTnLst>
                              <p:par>
                                <p:cTn id="51" presetID="3" presetClass="entr" presetSubtype="10"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linds(horizontal)">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52" presetClass="entr" presetSubtype="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Scale>
                                      <p:cBhvr>
                                        <p:cTn id="58"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23"/>
                                        </p:tgtEl>
                                        <p:attrNameLst>
                                          <p:attrName>ppt_x</p:attrName>
                                          <p:attrName>ppt_y</p:attrName>
                                        </p:attrNameLst>
                                      </p:cBhvr>
                                    </p:animMotion>
                                    <p:animEffect transition="in" filter="fade">
                                      <p:cBhvr>
                                        <p:cTn id="60" dur="1000"/>
                                        <p:tgtEl>
                                          <p:spTgt spid="23"/>
                                        </p:tgtEl>
                                      </p:cBhvr>
                                    </p:animEffect>
                                  </p:childTnLst>
                                </p:cTn>
                              </p:par>
                              <p:par>
                                <p:cTn id="61" presetID="52"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Scale>
                                      <p:cBhvr>
                                        <p:cTn id="63"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5"/>
                                        </p:tgtEl>
                                        <p:attrNameLst>
                                          <p:attrName>ppt_x</p:attrName>
                                          <p:attrName>ppt_y</p:attrName>
                                        </p:attrNameLst>
                                      </p:cBhvr>
                                    </p:animMotion>
                                    <p:animEffect transition="in" filter="fade">
                                      <p:cBhvr>
                                        <p:cTn id="65"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8" grpId="0" animBg="1"/>
      <p:bldP spid="19" grpId="0" animBg="1"/>
      <p:bldP spid="19" grpId="1" animBg="1"/>
      <p:bldP spid="20" grpId="0" animBg="1"/>
      <p:bldP spid="21" grpId="0" animBg="1"/>
      <p:bldP spid="21" grpId="1" animBg="1"/>
      <p:bldP spid="22" grpId="0" animBg="1"/>
      <p:bldP spid="29" grpId="0" animBg="1"/>
      <p:bldP spid="23" grpId="0" animBg="1"/>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762000" y="1981200"/>
            <a:ext cx="3441455" cy="3970318"/>
          </a:xfrm>
          <a:prstGeom prst="rect">
            <a:avLst/>
          </a:prstGeom>
          <a:solidFill>
            <a:schemeClr val="accent1"/>
          </a:solidFill>
          <a:ln w="9525">
            <a:noFill/>
            <a:miter lim="800000"/>
            <a:headEnd/>
            <a:tailEnd/>
          </a:ln>
        </p:spPr>
        <p:txBody>
          <a:bodyPr wrap="square">
            <a:spAutoFit/>
          </a:bodyPr>
          <a:lstStyle/>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a:t>
            </a:r>
            <a:r>
              <a:rPr lang="en-US" sz="1400">
                <a:solidFill>
                  <a:srgbClr val="004080"/>
                </a:solidFill>
              </a:rPr>
              <a:t>	push    offset Text</a:t>
            </a:r>
          </a:p>
          <a:p>
            <a:r>
              <a:rPr lang="en-US" sz="1400" smtClean="0">
                <a:solidFill>
                  <a:srgbClr val="004080"/>
                </a:solidFill>
              </a:rPr>
              <a:t>n</a:t>
            </a:r>
            <a:r>
              <a:rPr lang="en-US" sz="1400" baseline="-25000" smtClean="0">
                <a:solidFill>
                  <a:srgbClr val="004080"/>
                </a:solidFill>
              </a:rPr>
              <a:t>2</a:t>
            </a:r>
            <a:r>
              <a:rPr lang="en-US" sz="1400">
                <a:solidFill>
                  <a:srgbClr val="004080"/>
                </a:solidFill>
              </a:rPr>
              <a:t>	push    0</a:t>
            </a:r>
          </a:p>
          <a:p>
            <a:r>
              <a:rPr lang="en-US" sz="1400" smtClean="0">
                <a:solidFill>
                  <a:srgbClr val="004080"/>
                </a:solidFill>
              </a:rPr>
              <a:t>n</a:t>
            </a:r>
            <a:r>
              <a:rPr lang="en-US" sz="1400" baseline="-25000">
                <a:solidFill>
                  <a:srgbClr val="004080"/>
                </a:solidFill>
              </a:rPr>
              <a:t>3</a:t>
            </a:r>
            <a:r>
              <a:rPr lang="en-US" sz="1400">
                <a:solidFill>
                  <a:srgbClr val="004080"/>
                </a:solidFill>
              </a:rPr>
              <a:t>	call    </a:t>
            </a:r>
            <a:r>
              <a:rPr lang="en-US" sz="1400" b="1">
                <a:solidFill>
                  <a:srgbClr val="004080"/>
                </a:solidFill>
              </a:rPr>
              <a:t>MessageBoxA</a:t>
            </a:r>
          </a:p>
          <a:p>
            <a:r>
              <a:rPr lang="en-US" sz="1400" smtClean="0">
                <a:solidFill>
                  <a:srgbClr val="004080"/>
                </a:solidFill>
              </a:rPr>
              <a:t>…</a:t>
            </a:r>
            <a:endParaRPr lang="en-US" sz="1400">
              <a:solidFill>
                <a:srgbClr val="004080"/>
              </a:solidFill>
            </a:endParaRPr>
          </a:p>
          <a:p>
            <a:r>
              <a:rPr lang="en-US" sz="1400" smtClean="0">
                <a:solidFill>
                  <a:srgbClr val="004080"/>
                </a:solidFill>
              </a:rPr>
              <a:t>n</a:t>
            </a:r>
            <a:r>
              <a:rPr lang="en-US" sz="1400" baseline="-25000" smtClean="0">
                <a:solidFill>
                  <a:srgbClr val="004080"/>
                </a:solidFill>
              </a:rPr>
              <a:t>4</a:t>
            </a:r>
            <a:r>
              <a:rPr lang="en-US" sz="1400">
                <a:solidFill>
                  <a:srgbClr val="004080"/>
                </a:solidFill>
              </a:rPr>
              <a:t>	push    0FFFFFFF5h</a:t>
            </a:r>
          </a:p>
          <a:p>
            <a:r>
              <a:rPr lang="en-US" sz="1400" smtClean="0">
                <a:solidFill>
                  <a:srgbClr val="004080"/>
                </a:solidFill>
              </a:rPr>
              <a:t>n</a:t>
            </a:r>
            <a:r>
              <a:rPr lang="en-US" sz="1400" baseline="-25000" smtClean="0">
                <a:solidFill>
                  <a:srgbClr val="004080"/>
                </a:solidFill>
              </a:rPr>
              <a:t>5</a:t>
            </a:r>
            <a:r>
              <a:rPr lang="en-US" sz="1400">
                <a:solidFill>
                  <a:srgbClr val="004080"/>
                </a:solidFill>
              </a:rPr>
              <a:t>	call    </a:t>
            </a:r>
            <a:r>
              <a:rPr lang="en-US" sz="1400" b="1">
                <a:solidFill>
                  <a:srgbClr val="004080"/>
                </a:solidFill>
              </a:rPr>
              <a:t>GetStdHandle</a:t>
            </a:r>
          </a:p>
          <a:p>
            <a:r>
              <a:rPr lang="en-US" sz="1400" smtClean="0">
                <a:solidFill>
                  <a:srgbClr val="004080"/>
                </a:solidFill>
              </a:rPr>
              <a:t>n</a:t>
            </a:r>
            <a:r>
              <a:rPr lang="en-US" sz="1400" baseline="-25000" smtClean="0">
                <a:solidFill>
                  <a:srgbClr val="004080"/>
                </a:solidFill>
              </a:rPr>
              <a:t>6</a:t>
            </a:r>
            <a:r>
              <a:rPr lang="en-US" sz="1400">
                <a:solidFill>
                  <a:srgbClr val="004080"/>
                </a:solidFill>
              </a:rPr>
              <a:t>	push    eax</a:t>
            </a:r>
          </a:p>
          <a:p>
            <a:r>
              <a:rPr lang="en-US" sz="1400" smtClean="0">
                <a:solidFill>
                  <a:srgbClr val="004080"/>
                </a:solidFill>
              </a:rPr>
              <a:t>n</a:t>
            </a:r>
            <a:r>
              <a:rPr lang="en-US" sz="1400" baseline="-25000" smtClean="0">
                <a:solidFill>
                  <a:srgbClr val="004080"/>
                </a:solidFill>
              </a:rPr>
              <a:t>7</a:t>
            </a:r>
            <a:r>
              <a:rPr lang="en-US" sz="1400">
                <a:solidFill>
                  <a:srgbClr val="004080"/>
                </a:solidFill>
              </a:rPr>
              <a:t>	call    </a:t>
            </a:r>
            <a:r>
              <a:rPr lang="en-US" sz="1400" b="1" smtClean="0">
                <a:solidFill>
                  <a:srgbClr val="004080"/>
                </a:solidFill>
              </a:rPr>
              <a:t>WriteFile</a:t>
            </a:r>
          </a:p>
          <a:p>
            <a:r>
              <a:rPr lang="en-US" sz="1400" b="1" smtClean="0">
                <a:solidFill>
                  <a:srgbClr val="004080"/>
                </a:solidFill>
              </a:rPr>
              <a:t>…</a:t>
            </a:r>
          </a:p>
          <a:p>
            <a:r>
              <a:rPr lang="en-US" sz="1400" smtClean="0">
                <a:solidFill>
                  <a:srgbClr val="004080"/>
                </a:solidFill>
              </a:rPr>
              <a:t>n</a:t>
            </a:r>
            <a:r>
              <a:rPr lang="en-US" sz="1400" baseline="-25000" smtClean="0">
                <a:solidFill>
                  <a:srgbClr val="004080"/>
                </a:solidFill>
              </a:rPr>
              <a:t>8</a:t>
            </a:r>
            <a:r>
              <a:rPr lang="en-US" sz="1400" smtClean="0">
                <a:solidFill>
                  <a:srgbClr val="004080"/>
                </a:solidFill>
              </a:rPr>
              <a:t>	push    offset dword_4097A4</a:t>
            </a:r>
          </a:p>
          <a:p>
            <a:r>
              <a:rPr lang="en-US" sz="1400" smtClean="0">
                <a:solidFill>
                  <a:srgbClr val="004080"/>
                </a:solidFill>
              </a:rPr>
              <a:t>n</a:t>
            </a:r>
            <a:r>
              <a:rPr lang="en-US" sz="1400" baseline="-25000" smtClean="0">
                <a:solidFill>
                  <a:srgbClr val="004080"/>
                </a:solidFill>
              </a:rPr>
              <a:t>9</a:t>
            </a:r>
            <a:r>
              <a:rPr lang="en-US" sz="1400" smtClean="0">
                <a:solidFill>
                  <a:srgbClr val="004080"/>
                </a:solidFill>
              </a:rPr>
              <a:t>	call    </a:t>
            </a:r>
            <a:r>
              <a:rPr lang="en-US" sz="1400" b="1" smtClean="0">
                <a:solidFill>
                  <a:srgbClr val="004080"/>
                </a:solidFill>
              </a:rPr>
              <a:t>GetSystemDirectoryA</a:t>
            </a:r>
          </a:p>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10</a:t>
            </a:r>
            <a:r>
              <a:rPr lang="en-US" sz="1400" smtClean="0">
                <a:solidFill>
                  <a:srgbClr val="004080"/>
                </a:solidFill>
              </a:rPr>
              <a:t>	push    0</a:t>
            </a:r>
          </a:p>
          <a:p>
            <a:r>
              <a:rPr lang="en-US" sz="1400" smtClean="0">
                <a:solidFill>
                  <a:srgbClr val="004080"/>
                </a:solidFill>
              </a:rPr>
              <a:t>n</a:t>
            </a:r>
            <a:r>
              <a:rPr lang="en-US" sz="1400" baseline="-25000" smtClean="0">
                <a:solidFill>
                  <a:srgbClr val="004080"/>
                </a:solidFill>
              </a:rPr>
              <a:t>11</a:t>
            </a:r>
            <a:r>
              <a:rPr lang="en-US" sz="1400" smtClean="0">
                <a:solidFill>
                  <a:srgbClr val="004080"/>
                </a:solidFill>
              </a:rPr>
              <a:t>	call    </a:t>
            </a:r>
            <a:r>
              <a:rPr lang="en-US" sz="1400" b="1" smtClean="0">
                <a:solidFill>
                  <a:srgbClr val="004080"/>
                </a:solidFill>
              </a:rPr>
              <a:t>URLDownloadToFileA</a:t>
            </a:r>
          </a:p>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12</a:t>
            </a:r>
            <a:r>
              <a:rPr lang="en-US" sz="1400" smtClean="0">
                <a:solidFill>
                  <a:srgbClr val="004080"/>
                </a:solidFill>
              </a:rPr>
              <a:t>	push    ebx</a:t>
            </a:r>
          </a:p>
          <a:p>
            <a:r>
              <a:rPr lang="en-US" sz="1400" smtClean="0">
                <a:solidFill>
                  <a:srgbClr val="004080"/>
                </a:solidFill>
              </a:rPr>
              <a:t>n</a:t>
            </a:r>
            <a:r>
              <a:rPr lang="en-US" sz="1400" baseline="-25000" smtClean="0">
                <a:solidFill>
                  <a:srgbClr val="004080"/>
                </a:solidFill>
              </a:rPr>
              <a:t>13</a:t>
            </a:r>
            <a:r>
              <a:rPr lang="en-US" sz="1400" smtClean="0">
                <a:solidFill>
                  <a:srgbClr val="004080"/>
                </a:solidFill>
              </a:rPr>
              <a:t>	call    </a:t>
            </a:r>
            <a:r>
              <a:rPr lang="en-US" sz="1400" b="1" smtClean="0">
                <a:solidFill>
                  <a:srgbClr val="004080"/>
                </a:solidFill>
              </a:rPr>
              <a:t>WinExec</a:t>
            </a:r>
          </a:p>
        </p:txBody>
      </p:sp>
      <p:sp>
        <p:nvSpPr>
          <p:cNvPr id="18440" name="Title 1"/>
          <p:cNvSpPr>
            <a:spLocks noGrp="1"/>
          </p:cNvSpPr>
          <p:nvPr>
            <p:ph type="title"/>
          </p:nvPr>
        </p:nvSpPr>
        <p:spPr/>
        <p:txBody>
          <a:bodyPr/>
          <a:lstStyle/>
          <a:p>
            <a:r>
              <a:rPr lang="en-US" smtClean="0"/>
              <a:t>Modeling a program</a:t>
            </a:r>
          </a:p>
        </p:txBody>
      </p:sp>
      <p:sp>
        <p:nvSpPr>
          <p:cNvPr id="52" name="Rectangle 51"/>
          <p:cNvSpPr>
            <a:spLocks noChangeArrowheads="1"/>
          </p:cNvSpPr>
          <p:nvPr/>
        </p:nvSpPr>
        <p:spPr bwMode="auto">
          <a:xfrm>
            <a:off x="1600200" y="5938837"/>
            <a:ext cx="2590800" cy="461963"/>
          </a:xfrm>
          <a:prstGeom prst="rect">
            <a:avLst/>
          </a:prstGeom>
          <a:noFill/>
          <a:ln w="9525">
            <a:noFill/>
            <a:miter lim="800000"/>
            <a:headEnd/>
            <a:tailEnd/>
          </a:ln>
        </p:spPr>
        <p:txBody>
          <a:bodyPr>
            <a:spAutoFit/>
          </a:bodyPr>
          <a:lstStyle/>
          <a:p>
            <a:pPr algn="ctr"/>
            <a:r>
              <a:rPr lang="en-US" sz="1200" smtClean="0">
                <a:solidFill>
                  <a:srgbClr val="004080"/>
                </a:solidFill>
              </a:rPr>
              <a:t>*An </a:t>
            </a:r>
            <a:r>
              <a:rPr lang="en-US" sz="1200">
                <a:solidFill>
                  <a:srgbClr val="004080"/>
                </a:solidFill>
              </a:rPr>
              <a:t>assembly code of </a:t>
            </a:r>
          </a:p>
          <a:p>
            <a:pPr algn="ctr"/>
            <a:r>
              <a:rPr lang="en-US" sz="1200">
                <a:solidFill>
                  <a:srgbClr val="004080"/>
                </a:solidFill>
              </a:rPr>
              <a:t>Trojan-Downloader.Win32.Delf.abk</a:t>
            </a:r>
          </a:p>
        </p:txBody>
      </p:sp>
      <p:sp>
        <p:nvSpPr>
          <p:cNvPr id="30" name="Rectangle 29"/>
          <p:cNvSpPr>
            <a:spLocks noChangeArrowheads="1"/>
          </p:cNvSpPr>
          <p:nvPr/>
        </p:nvSpPr>
        <p:spPr bwMode="auto">
          <a:xfrm>
            <a:off x="762000" y="2667000"/>
            <a:ext cx="3429000" cy="228600"/>
          </a:xfrm>
          <a:prstGeom prst="rect">
            <a:avLst/>
          </a:prstGeom>
          <a:noFill/>
          <a:ln w="19050" algn="ctr">
            <a:solidFill>
              <a:srgbClr val="FF0000"/>
            </a:solidFill>
            <a:round/>
            <a:headEnd/>
            <a:tailEnd/>
          </a:ln>
        </p:spPr>
        <p:txBody>
          <a:bodyPr/>
          <a:lstStyle/>
          <a:p>
            <a:endParaRPr lang="en-US"/>
          </a:p>
        </p:txBody>
      </p:sp>
      <p:sp>
        <p:nvSpPr>
          <p:cNvPr id="31" name="Rectangle 30"/>
          <p:cNvSpPr>
            <a:spLocks noChangeArrowheads="1"/>
          </p:cNvSpPr>
          <p:nvPr/>
        </p:nvSpPr>
        <p:spPr bwMode="auto">
          <a:xfrm>
            <a:off x="762000" y="3276600"/>
            <a:ext cx="3429000" cy="228600"/>
          </a:xfrm>
          <a:prstGeom prst="rect">
            <a:avLst/>
          </a:prstGeom>
          <a:noFill/>
          <a:ln w="19050" algn="ctr">
            <a:solidFill>
              <a:srgbClr val="FF0000"/>
            </a:solidFill>
            <a:round/>
            <a:headEnd/>
            <a:tailEnd/>
          </a:ln>
        </p:spPr>
        <p:txBody>
          <a:bodyPr/>
          <a:lstStyle/>
          <a:p>
            <a:endParaRPr lang="en-US"/>
          </a:p>
        </p:txBody>
      </p:sp>
      <p:sp>
        <p:nvSpPr>
          <p:cNvPr id="32" name="Rectangle 31"/>
          <p:cNvSpPr>
            <a:spLocks noChangeArrowheads="1"/>
          </p:cNvSpPr>
          <p:nvPr/>
        </p:nvSpPr>
        <p:spPr bwMode="auto">
          <a:xfrm>
            <a:off x="762000" y="3733800"/>
            <a:ext cx="3429000" cy="228600"/>
          </a:xfrm>
          <a:prstGeom prst="rect">
            <a:avLst/>
          </a:prstGeom>
          <a:noFill/>
          <a:ln w="19050" algn="ctr">
            <a:solidFill>
              <a:srgbClr val="FF0000"/>
            </a:solidFill>
            <a:round/>
            <a:headEnd/>
            <a:tailEnd/>
          </a:ln>
        </p:spPr>
        <p:txBody>
          <a:bodyPr/>
          <a:lstStyle/>
          <a:p>
            <a:endParaRPr lang="en-US"/>
          </a:p>
        </p:txBody>
      </p:sp>
      <p:sp>
        <p:nvSpPr>
          <p:cNvPr id="33" name="Rectangle 32"/>
          <p:cNvSpPr>
            <a:spLocks noChangeArrowheads="1"/>
          </p:cNvSpPr>
          <p:nvPr/>
        </p:nvSpPr>
        <p:spPr bwMode="auto">
          <a:xfrm>
            <a:off x="762000" y="4419600"/>
            <a:ext cx="3429000" cy="228600"/>
          </a:xfrm>
          <a:prstGeom prst="rect">
            <a:avLst/>
          </a:prstGeom>
          <a:noFill/>
          <a:ln w="19050" algn="ctr">
            <a:solidFill>
              <a:srgbClr val="FF0000"/>
            </a:solidFill>
            <a:round/>
            <a:headEnd/>
            <a:tailEnd/>
          </a:ln>
        </p:spPr>
        <p:txBody>
          <a:bodyPr/>
          <a:lstStyle/>
          <a:p>
            <a:endParaRPr lang="en-US"/>
          </a:p>
        </p:txBody>
      </p:sp>
      <p:sp>
        <p:nvSpPr>
          <p:cNvPr id="34" name="Rectangle 33"/>
          <p:cNvSpPr>
            <a:spLocks noChangeArrowheads="1"/>
          </p:cNvSpPr>
          <p:nvPr/>
        </p:nvSpPr>
        <p:spPr bwMode="auto">
          <a:xfrm>
            <a:off x="762000" y="5029200"/>
            <a:ext cx="3429000" cy="228600"/>
          </a:xfrm>
          <a:prstGeom prst="rect">
            <a:avLst/>
          </a:prstGeom>
          <a:noFill/>
          <a:ln w="19050" algn="ctr">
            <a:solidFill>
              <a:srgbClr val="FF0000"/>
            </a:solidFill>
            <a:round/>
            <a:headEnd/>
            <a:tailEnd/>
          </a:ln>
        </p:spPr>
        <p:txBody>
          <a:bodyPr/>
          <a:lstStyle/>
          <a:p>
            <a:endParaRPr lang="en-US"/>
          </a:p>
        </p:txBody>
      </p:sp>
      <p:sp>
        <p:nvSpPr>
          <p:cNvPr id="36" name="Rectangle 35"/>
          <p:cNvSpPr>
            <a:spLocks noChangeArrowheads="1"/>
          </p:cNvSpPr>
          <p:nvPr/>
        </p:nvSpPr>
        <p:spPr bwMode="auto">
          <a:xfrm>
            <a:off x="762000" y="5638800"/>
            <a:ext cx="3429000" cy="228600"/>
          </a:xfrm>
          <a:prstGeom prst="rect">
            <a:avLst/>
          </a:prstGeom>
          <a:noFill/>
          <a:ln w="19050" algn="ctr">
            <a:solidFill>
              <a:srgbClr val="FF0000"/>
            </a:solidFill>
            <a:round/>
            <a:headEnd/>
            <a:tailEnd/>
          </a:ln>
        </p:spPr>
        <p:txBody>
          <a:bodyPr/>
          <a:lstStyle/>
          <a:p>
            <a:endParaRPr lang="en-US"/>
          </a:p>
        </p:txBody>
      </p:sp>
      <p:sp>
        <p:nvSpPr>
          <p:cNvPr id="38" name="Rectangle 34"/>
          <p:cNvSpPr>
            <a:spLocks noChangeArrowheads="1"/>
          </p:cNvSpPr>
          <p:nvPr/>
        </p:nvSpPr>
        <p:spPr bwMode="auto">
          <a:xfrm>
            <a:off x="5638800" y="1981200"/>
            <a:ext cx="22860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3</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MessageBoxA</a:t>
            </a:r>
            <a:endParaRPr lang="en-US" sz="2000">
              <a:solidFill>
                <a:srgbClr val="000080"/>
              </a:solidFill>
              <a:latin typeface="Times New Roman" pitchFamily="18" charset="0"/>
              <a:cs typeface="Times New Roman" pitchFamily="18" charset="0"/>
            </a:endParaRPr>
          </a:p>
        </p:txBody>
      </p:sp>
      <p:sp>
        <p:nvSpPr>
          <p:cNvPr id="55" name="Rectangle 34"/>
          <p:cNvSpPr>
            <a:spLocks noChangeArrowheads="1"/>
          </p:cNvSpPr>
          <p:nvPr/>
        </p:nvSpPr>
        <p:spPr bwMode="auto">
          <a:xfrm>
            <a:off x="5791200" y="2667000"/>
            <a:ext cx="1981200" cy="381000"/>
          </a:xfrm>
          <a:prstGeom prst="rect">
            <a:avLst/>
          </a:prstGeom>
          <a:noFill/>
          <a:ln w="19050" algn="ctr">
            <a:solidFill>
              <a:srgbClr val="FF0000"/>
            </a:solidFill>
            <a:round/>
            <a:headEnd/>
            <a:tailEnd/>
          </a:ln>
        </p:spPr>
        <p:txBody>
          <a:bodyPr anchor="ctr"/>
          <a:lstStyle/>
          <a:p>
            <a:pPr algn="ctr"/>
            <a:r>
              <a:rPr lang="en-US" sz="2000">
                <a:solidFill>
                  <a:srgbClr val="000080"/>
                </a:solidFill>
                <a:latin typeface="Times New Roman" pitchFamily="18" charset="0"/>
                <a:cs typeface="Times New Roman" pitchFamily="18" charset="0"/>
              </a:rPr>
              <a:t>n</a:t>
            </a:r>
            <a:r>
              <a:rPr lang="en-US" sz="2000" baseline="-25000">
                <a:solidFill>
                  <a:srgbClr val="000080"/>
                </a:solidFill>
                <a:latin typeface="Times New Roman" pitchFamily="18" charset="0"/>
                <a:cs typeface="Times New Roman" pitchFamily="18" charset="0"/>
              </a:rPr>
              <a:t>5</a:t>
            </a:r>
            <a:r>
              <a:rPr lang="en-US" sz="2000">
                <a:solidFill>
                  <a:srgbClr val="000080"/>
                </a:solidFill>
                <a:latin typeface="Times New Roman" pitchFamily="18" charset="0"/>
                <a:cs typeface="Times New Roman" pitchFamily="18" charset="0"/>
              </a:rPr>
              <a:t>, </a:t>
            </a:r>
            <a:r>
              <a:rPr lang="en-US" sz="1800" smtClean="0">
                <a:solidFill>
                  <a:srgbClr val="000080"/>
                </a:solidFill>
              </a:rPr>
              <a:t>GetStdHandle</a:t>
            </a:r>
            <a:endParaRPr lang="en-US" sz="2000">
              <a:solidFill>
                <a:srgbClr val="000080"/>
              </a:solidFill>
              <a:latin typeface="Times New Roman" pitchFamily="18" charset="0"/>
              <a:cs typeface="Times New Roman" pitchFamily="18" charset="0"/>
            </a:endParaRPr>
          </a:p>
        </p:txBody>
      </p:sp>
      <p:sp>
        <p:nvSpPr>
          <p:cNvPr id="56" name="Rectangle 34"/>
          <p:cNvSpPr>
            <a:spLocks noChangeArrowheads="1"/>
          </p:cNvSpPr>
          <p:nvPr/>
        </p:nvSpPr>
        <p:spPr bwMode="auto">
          <a:xfrm>
            <a:off x="5943600" y="3276600"/>
            <a:ext cx="16764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7</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WriteFile</a:t>
            </a:r>
            <a:endParaRPr lang="en-US" sz="2000">
              <a:solidFill>
                <a:srgbClr val="000080"/>
              </a:solidFill>
              <a:latin typeface="Times New Roman" pitchFamily="18" charset="0"/>
              <a:cs typeface="Times New Roman" pitchFamily="18" charset="0"/>
            </a:endParaRPr>
          </a:p>
        </p:txBody>
      </p:sp>
      <p:sp>
        <p:nvSpPr>
          <p:cNvPr id="57" name="Rectangle 34"/>
          <p:cNvSpPr>
            <a:spLocks noChangeArrowheads="1"/>
          </p:cNvSpPr>
          <p:nvPr/>
        </p:nvSpPr>
        <p:spPr bwMode="auto">
          <a:xfrm>
            <a:off x="5410200" y="3962400"/>
            <a:ext cx="27432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9</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GetSystemDirectoryA</a:t>
            </a:r>
            <a:endParaRPr lang="en-US" sz="2000">
              <a:solidFill>
                <a:srgbClr val="000080"/>
              </a:solidFill>
              <a:latin typeface="Times New Roman" pitchFamily="18" charset="0"/>
              <a:cs typeface="Times New Roman" pitchFamily="18" charset="0"/>
            </a:endParaRPr>
          </a:p>
        </p:txBody>
      </p:sp>
      <p:sp>
        <p:nvSpPr>
          <p:cNvPr id="58" name="Rectangle 34"/>
          <p:cNvSpPr>
            <a:spLocks noChangeArrowheads="1"/>
          </p:cNvSpPr>
          <p:nvPr/>
        </p:nvSpPr>
        <p:spPr bwMode="auto">
          <a:xfrm>
            <a:off x="5334000" y="4648200"/>
            <a:ext cx="28956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11</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URLDownloadToFileA</a:t>
            </a:r>
            <a:endParaRPr lang="en-US" sz="2000">
              <a:solidFill>
                <a:srgbClr val="000080"/>
              </a:solidFill>
              <a:latin typeface="Times New Roman" pitchFamily="18" charset="0"/>
              <a:cs typeface="Times New Roman" pitchFamily="18" charset="0"/>
            </a:endParaRPr>
          </a:p>
        </p:txBody>
      </p:sp>
      <p:sp>
        <p:nvSpPr>
          <p:cNvPr id="59" name="Rectangle 34"/>
          <p:cNvSpPr>
            <a:spLocks noChangeArrowheads="1"/>
          </p:cNvSpPr>
          <p:nvPr/>
        </p:nvSpPr>
        <p:spPr bwMode="auto">
          <a:xfrm>
            <a:off x="6019800" y="5334000"/>
            <a:ext cx="15240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13</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WinExec</a:t>
            </a:r>
            <a:endParaRPr lang="en-US" sz="2000">
              <a:solidFill>
                <a:srgbClr val="000080"/>
              </a:solidFill>
              <a:latin typeface="Times New Roman" pitchFamily="18" charset="0"/>
              <a:cs typeface="Times New Roman" pitchFamily="18" charset="0"/>
            </a:endParaRPr>
          </a:p>
        </p:txBody>
      </p:sp>
      <p:cxnSp>
        <p:nvCxnSpPr>
          <p:cNvPr id="61" name="Straight Arrow Connector 60"/>
          <p:cNvCxnSpPr>
            <a:stCxn id="38" idx="2"/>
            <a:endCxn id="55" idx="0"/>
          </p:cNvCxnSpPr>
          <p:nvPr/>
        </p:nvCxnSpPr>
        <p:spPr bwMode="auto">
          <a:xfrm rot="5400000">
            <a:off x="6629400" y="25146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2" name="Straight Arrow Connector 61"/>
          <p:cNvCxnSpPr>
            <a:stCxn id="55" idx="2"/>
            <a:endCxn id="56" idx="0"/>
          </p:cNvCxnSpPr>
          <p:nvPr/>
        </p:nvCxnSpPr>
        <p:spPr bwMode="auto">
          <a:xfrm rot="5400000">
            <a:off x="6667500" y="3162300"/>
            <a:ext cx="228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5" name="Straight Arrow Connector 64"/>
          <p:cNvCxnSpPr>
            <a:stCxn id="56" idx="2"/>
            <a:endCxn id="57" idx="0"/>
          </p:cNvCxnSpPr>
          <p:nvPr/>
        </p:nvCxnSpPr>
        <p:spPr bwMode="auto">
          <a:xfrm rot="5400000">
            <a:off x="6629400" y="38100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8" name="Straight Arrow Connector 67"/>
          <p:cNvCxnSpPr>
            <a:stCxn id="57" idx="2"/>
            <a:endCxn id="58" idx="0"/>
          </p:cNvCxnSpPr>
          <p:nvPr/>
        </p:nvCxnSpPr>
        <p:spPr bwMode="auto">
          <a:xfrm rot="5400000">
            <a:off x="6629400" y="44958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71" name="Straight Arrow Connector 70"/>
          <p:cNvCxnSpPr>
            <a:stCxn id="58" idx="2"/>
            <a:endCxn id="59" idx="0"/>
          </p:cNvCxnSpPr>
          <p:nvPr/>
        </p:nvCxnSpPr>
        <p:spPr bwMode="auto">
          <a:xfrm rot="5400000">
            <a:off x="6629400" y="51816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5" name="TextBox 74"/>
          <p:cNvSpPr txBox="1">
            <a:spLocks noChangeArrowheads="1"/>
          </p:cNvSpPr>
          <p:nvPr/>
        </p:nvSpPr>
        <p:spPr bwMode="auto">
          <a:xfrm>
            <a:off x="5410200" y="5715000"/>
            <a:ext cx="2700338" cy="461963"/>
          </a:xfrm>
          <a:prstGeom prst="rect">
            <a:avLst/>
          </a:prstGeom>
          <a:noFill/>
          <a:ln w="9525">
            <a:noFill/>
            <a:miter lim="800000"/>
            <a:headEnd/>
            <a:tailEnd/>
          </a:ln>
        </p:spPr>
        <p:txBody>
          <a:bodyPr wrap="none">
            <a:spAutoFit/>
          </a:bodyPr>
          <a:lstStyle/>
          <a:p>
            <a:r>
              <a:rPr lang="en-US">
                <a:solidFill>
                  <a:srgbClr val="000080"/>
                </a:solidFill>
              </a:rPr>
              <a:t>The API call graph</a:t>
            </a:r>
          </a:p>
        </p:txBody>
      </p:sp>
      <p:cxnSp>
        <p:nvCxnSpPr>
          <p:cNvPr id="26" name="Elbow Connector 25"/>
          <p:cNvCxnSpPr>
            <a:stCxn id="38" idx="1"/>
            <a:endCxn id="56" idx="1"/>
          </p:cNvCxnSpPr>
          <p:nvPr/>
        </p:nvCxnSpPr>
        <p:spPr bwMode="auto">
          <a:xfrm rot="10800000" flipH="1" flipV="1">
            <a:off x="5638800" y="2171700"/>
            <a:ext cx="304800" cy="1295400"/>
          </a:xfrm>
          <a:prstGeom prst="bentConnector3">
            <a:avLst>
              <a:gd name="adj1" fmla="val -220056"/>
            </a:avLst>
          </a:prstGeom>
          <a:solidFill>
            <a:schemeClr val="accent1"/>
          </a:solidFill>
          <a:ln w="9525" cap="flat" cmpd="sng" algn="ctr">
            <a:solidFill>
              <a:schemeClr val="tx1"/>
            </a:solidFill>
            <a:prstDash val="solid"/>
            <a:round/>
            <a:headEnd type="none" w="med" len="med"/>
            <a:tailEnd type="arrow"/>
          </a:ln>
          <a:effectLst/>
        </p:spPr>
      </p:cxnSp>
      <p:cxnSp>
        <p:nvCxnSpPr>
          <p:cNvPr id="28" name="Elbow Connector 27"/>
          <p:cNvCxnSpPr>
            <a:stCxn id="38" idx="1"/>
            <a:endCxn id="57" idx="1"/>
          </p:cNvCxnSpPr>
          <p:nvPr/>
        </p:nvCxnSpPr>
        <p:spPr bwMode="auto">
          <a:xfrm rot="10800000" flipV="1">
            <a:off x="5410200" y="2171700"/>
            <a:ext cx="228600" cy="1981200"/>
          </a:xfrm>
          <a:prstGeom prst="bentConnector3">
            <a:avLst>
              <a:gd name="adj1" fmla="val 336265"/>
            </a:avLst>
          </a:prstGeom>
          <a:solidFill>
            <a:schemeClr val="accent1"/>
          </a:solidFill>
          <a:ln w="9525" cap="flat" cmpd="sng" algn="ctr">
            <a:solidFill>
              <a:schemeClr val="tx1"/>
            </a:solidFill>
            <a:prstDash val="solid"/>
            <a:round/>
            <a:headEnd type="none" w="med" len="med"/>
            <a:tailEnd type="arrow"/>
          </a:ln>
          <a:effectLst/>
        </p:spPr>
      </p:cxnSp>
      <p:cxnSp>
        <p:nvCxnSpPr>
          <p:cNvPr id="35" name="Elbow Connector 34"/>
          <p:cNvCxnSpPr>
            <a:stCxn id="38" idx="1"/>
            <a:endCxn id="58" idx="1"/>
          </p:cNvCxnSpPr>
          <p:nvPr/>
        </p:nvCxnSpPr>
        <p:spPr bwMode="auto">
          <a:xfrm rot="10800000" flipV="1">
            <a:off x="5334000" y="2171700"/>
            <a:ext cx="304800" cy="2667000"/>
          </a:xfrm>
          <a:prstGeom prst="bentConnector3">
            <a:avLst>
              <a:gd name="adj1" fmla="val 280495"/>
            </a:avLst>
          </a:prstGeom>
          <a:solidFill>
            <a:schemeClr val="accent1"/>
          </a:solidFill>
          <a:ln w="9525" cap="flat" cmpd="sng" algn="ctr">
            <a:solidFill>
              <a:schemeClr val="tx1"/>
            </a:solidFill>
            <a:prstDash val="solid"/>
            <a:round/>
            <a:headEnd type="none" w="med" len="med"/>
            <a:tailEnd type="arrow"/>
          </a:ln>
          <a:effectLst/>
        </p:spPr>
      </p:cxnSp>
      <p:cxnSp>
        <p:nvCxnSpPr>
          <p:cNvPr id="41" name="Elbow Connector 40"/>
          <p:cNvCxnSpPr>
            <a:stCxn id="38" idx="1"/>
            <a:endCxn id="59" idx="1"/>
          </p:cNvCxnSpPr>
          <p:nvPr/>
        </p:nvCxnSpPr>
        <p:spPr bwMode="auto">
          <a:xfrm rot="10800000" flipH="1" flipV="1">
            <a:off x="5638800" y="2171700"/>
            <a:ext cx="381000" cy="3352800"/>
          </a:xfrm>
          <a:prstGeom prst="bentConnector3">
            <a:avLst>
              <a:gd name="adj1" fmla="val -255166"/>
            </a:avLst>
          </a:prstGeom>
          <a:solidFill>
            <a:schemeClr val="accent1"/>
          </a:solidFill>
          <a:ln w="9525" cap="flat" cmpd="sng" algn="ctr">
            <a:solidFill>
              <a:schemeClr val="tx1"/>
            </a:solidFill>
            <a:prstDash val="solid"/>
            <a:round/>
            <a:headEnd type="none" w="med" len="med"/>
            <a:tailEnd type="arrow"/>
          </a:ln>
          <a:effectLst/>
        </p:spPr>
      </p:cxnSp>
      <p:cxnSp>
        <p:nvCxnSpPr>
          <p:cNvPr id="47" name="Elbow Connector 46"/>
          <p:cNvCxnSpPr>
            <a:stCxn id="55" idx="1"/>
            <a:endCxn id="57" idx="1"/>
          </p:cNvCxnSpPr>
          <p:nvPr/>
        </p:nvCxnSpPr>
        <p:spPr bwMode="auto">
          <a:xfrm rot="10800000" flipV="1">
            <a:off x="5410200" y="2857500"/>
            <a:ext cx="381000" cy="1295400"/>
          </a:xfrm>
          <a:prstGeom prst="bentConnector3">
            <a:avLst>
              <a:gd name="adj1" fmla="val 181100"/>
            </a:avLst>
          </a:prstGeom>
          <a:solidFill>
            <a:schemeClr val="accent1"/>
          </a:solidFill>
          <a:ln w="9525" cap="flat" cmpd="sng" algn="ctr">
            <a:solidFill>
              <a:schemeClr val="tx1"/>
            </a:solidFill>
            <a:prstDash val="solid"/>
            <a:round/>
            <a:headEnd type="none" w="med" len="med"/>
            <a:tailEnd type="arrow"/>
          </a:ln>
          <a:effectLst/>
        </p:spPr>
      </p:cxnSp>
      <p:cxnSp>
        <p:nvCxnSpPr>
          <p:cNvPr id="49" name="Elbow Connector 48"/>
          <p:cNvCxnSpPr>
            <a:stCxn id="55" idx="1"/>
            <a:endCxn id="58" idx="1"/>
          </p:cNvCxnSpPr>
          <p:nvPr/>
        </p:nvCxnSpPr>
        <p:spPr bwMode="auto">
          <a:xfrm rot="10800000" flipV="1">
            <a:off x="5334000" y="2857500"/>
            <a:ext cx="457200" cy="1981200"/>
          </a:xfrm>
          <a:prstGeom prst="bentConnector3">
            <a:avLst>
              <a:gd name="adj1" fmla="val 139011"/>
            </a:avLst>
          </a:prstGeom>
          <a:solidFill>
            <a:schemeClr val="accent1"/>
          </a:solidFill>
          <a:ln w="9525" cap="flat" cmpd="sng" algn="ctr">
            <a:solidFill>
              <a:schemeClr val="tx1"/>
            </a:solidFill>
            <a:prstDash val="solid"/>
            <a:round/>
            <a:headEnd type="none" w="med" len="med"/>
            <a:tailEnd type="arrow"/>
          </a:ln>
          <a:effectLst/>
        </p:spPr>
      </p:cxnSp>
      <p:cxnSp>
        <p:nvCxnSpPr>
          <p:cNvPr id="53" name="Elbow Connector 52"/>
          <p:cNvCxnSpPr>
            <a:stCxn id="55" idx="1"/>
            <a:endCxn id="59" idx="1"/>
          </p:cNvCxnSpPr>
          <p:nvPr/>
        </p:nvCxnSpPr>
        <p:spPr bwMode="auto">
          <a:xfrm rot="10800000" flipH="1" flipV="1">
            <a:off x="5791200" y="2857500"/>
            <a:ext cx="228600" cy="2667000"/>
          </a:xfrm>
          <a:prstGeom prst="bentConnector3">
            <a:avLst>
              <a:gd name="adj1" fmla="val -249450"/>
            </a:avLst>
          </a:prstGeom>
          <a:solidFill>
            <a:schemeClr val="accent1"/>
          </a:solidFill>
          <a:ln w="9525" cap="flat" cmpd="sng" algn="ctr">
            <a:solidFill>
              <a:schemeClr val="tx1"/>
            </a:solidFill>
            <a:prstDash val="solid"/>
            <a:round/>
            <a:headEnd type="none" w="med" len="med"/>
            <a:tailEnd type="arrow"/>
          </a:ln>
          <a:effectLst/>
        </p:spPr>
      </p:cxnSp>
      <p:cxnSp>
        <p:nvCxnSpPr>
          <p:cNvPr id="63" name="Elbow Connector 62"/>
          <p:cNvCxnSpPr>
            <a:stCxn id="56" idx="3"/>
            <a:endCxn id="58" idx="3"/>
          </p:cNvCxnSpPr>
          <p:nvPr/>
        </p:nvCxnSpPr>
        <p:spPr bwMode="auto">
          <a:xfrm>
            <a:off x="7620000" y="3467100"/>
            <a:ext cx="609600" cy="1371600"/>
          </a:xfrm>
          <a:prstGeom prst="bentConnector3">
            <a:avLst>
              <a:gd name="adj1" fmla="val 160577"/>
            </a:avLst>
          </a:prstGeom>
          <a:solidFill>
            <a:schemeClr val="accent1"/>
          </a:solidFill>
          <a:ln w="9525" cap="flat" cmpd="sng" algn="ctr">
            <a:solidFill>
              <a:schemeClr val="tx1"/>
            </a:solidFill>
            <a:prstDash val="solid"/>
            <a:round/>
            <a:headEnd type="none" w="med" len="med"/>
            <a:tailEnd type="arrow"/>
          </a:ln>
          <a:effectLst/>
        </p:spPr>
      </p:cxnSp>
      <p:cxnSp>
        <p:nvCxnSpPr>
          <p:cNvPr id="66" name="Elbow Connector 65"/>
          <p:cNvCxnSpPr>
            <a:stCxn id="56" idx="3"/>
            <a:endCxn id="59" idx="3"/>
          </p:cNvCxnSpPr>
          <p:nvPr/>
        </p:nvCxnSpPr>
        <p:spPr bwMode="auto">
          <a:xfrm flipH="1">
            <a:off x="7543800" y="3467100"/>
            <a:ext cx="76200" cy="2057400"/>
          </a:xfrm>
          <a:prstGeom prst="bentConnector3">
            <a:avLst>
              <a:gd name="adj1" fmla="val -1420880"/>
            </a:avLst>
          </a:prstGeom>
          <a:solidFill>
            <a:schemeClr val="accent1"/>
          </a:solidFill>
          <a:ln w="9525" cap="flat" cmpd="sng" algn="ctr">
            <a:solidFill>
              <a:schemeClr val="tx1"/>
            </a:solidFill>
            <a:prstDash val="solid"/>
            <a:round/>
            <a:headEnd type="none" w="med" len="med"/>
            <a:tailEnd type="arrow"/>
          </a:ln>
          <a:effectLst/>
        </p:spPr>
      </p:cxnSp>
      <p:cxnSp>
        <p:nvCxnSpPr>
          <p:cNvPr id="70" name="Elbow Connector 69"/>
          <p:cNvCxnSpPr>
            <a:stCxn id="57" idx="3"/>
            <a:endCxn id="59" idx="3"/>
          </p:cNvCxnSpPr>
          <p:nvPr/>
        </p:nvCxnSpPr>
        <p:spPr bwMode="auto">
          <a:xfrm flipH="1">
            <a:off x="7543800" y="4152900"/>
            <a:ext cx="609600" cy="1371600"/>
          </a:xfrm>
          <a:prstGeom prst="bentConnector3">
            <a:avLst>
              <a:gd name="adj1" fmla="val -50687"/>
            </a:avLst>
          </a:prstGeom>
          <a:solidFill>
            <a:schemeClr val="accent1"/>
          </a:solidFill>
          <a:ln w="9525" cap="flat" cmpd="sng" algn="ctr">
            <a:solidFill>
              <a:schemeClr val="tx1"/>
            </a:solidFill>
            <a:prstDash val="solid"/>
            <a:round/>
            <a:headEnd type="none" w="med" len="med"/>
            <a:tailEnd type="arrow"/>
          </a:ln>
          <a:effectLst/>
        </p:spPr>
      </p:cxnSp>
      <p:sp>
        <p:nvSpPr>
          <p:cNvPr id="76" name="TextBox 75"/>
          <p:cNvSpPr txBox="1"/>
          <p:nvPr/>
        </p:nvSpPr>
        <p:spPr>
          <a:xfrm>
            <a:off x="685800" y="2667000"/>
            <a:ext cx="4191000" cy="2485787"/>
          </a:xfrm>
          <a:prstGeom prst="roundRect">
            <a:avLst/>
          </a:prstGeom>
          <a:solidFill>
            <a:schemeClr val="accent1"/>
          </a:solidFill>
          <a:effectLst>
            <a:outerShdw blurRad="63500" sx="102000" sy="102000" algn="ctr" rotWithShape="0">
              <a:prstClr val="black">
                <a:alpha val="40000"/>
              </a:prstClr>
            </a:outerShdw>
          </a:effectLst>
        </p:spPr>
        <p:txBody>
          <a:bodyPr wrap="square" anchor="ctr">
            <a:spAutoFit/>
          </a:bodyPr>
          <a:lstStyle/>
          <a:p>
            <a:pPr algn="ctr">
              <a:defRPr/>
            </a:pPr>
            <a:r>
              <a:rPr lang="en-US" sz="2800">
                <a:solidFill>
                  <a:srgbClr val="000080"/>
                </a:solidFill>
              </a:rPr>
              <a:t>An API call graph represents the order of execution of the different API functions </a:t>
            </a:r>
            <a:r>
              <a:rPr lang="en-US" sz="2800" smtClean="0">
                <a:solidFill>
                  <a:srgbClr val="000080"/>
                </a:solidFill>
              </a:rPr>
              <a:t>in a </a:t>
            </a:r>
            <a:r>
              <a:rPr lang="en-US" sz="2800">
                <a:solidFill>
                  <a:srgbClr val="000080"/>
                </a:solidFill>
              </a:rPr>
              <a:t>program. </a:t>
            </a:r>
          </a:p>
        </p:txBody>
      </p:sp>
      <p:sp>
        <p:nvSpPr>
          <p:cNvPr id="37" name="Slide Number Placeholder 36"/>
          <p:cNvSpPr>
            <a:spLocks noGrp="1"/>
          </p:cNvSpPr>
          <p:nvPr>
            <p:ph type="sldNum" sz="quarter" idx="10"/>
          </p:nvPr>
        </p:nvSpPr>
        <p:spPr/>
        <p:txBody>
          <a:bodyPr/>
          <a:lstStyle/>
          <a:p>
            <a:pPr>
              <a:defRPr/>
            </a:pPr>
            <a:fld id="{DB3A1A19-576F-4A47-99BF-AC65D629DE3D}" type="slidenum">
              <a:rPr lang="en-US" altLang="en-US" smtClean="0"/>
              <a:pPr>
                <a:defRPr/>
              </a:pPr>
              <a:t>8</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blinds(horizontal)">
                                      <p:cBhvr>
                                        <p:cTn id="10" dur="500"/>
                                        <p:tgtEl>
                                          <p:spTgt spid="5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par>
                          <p:cTn id="28" fill="hold">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blinds(horizontal)">
                                      <p:cBhvr>
                                        <p:cTn id="40" dur="500"/>
                                        <p:tgtEl>
                                          <p:spTgt spid="38"/>
                                        </p:tgtEl>
                                      </p:cBhvr>
                                    </p:animEffect>
                                  </p:childTnLst>
                                </p:cTn>
                              </p:par>
                            </p:childTnLst>
                          </p:cTn>
                        </p:par>
                        <p:par>
                          <p:cTn id="41" fill="hold">
                            <p:stCondLst>
                              <p:cond delay="500"/>
                            </p:stCondLst>
                            <p:childTnLst>
                              <p:par>
                                <p:cTn id="42" presetID="3" presetClass="entr" presetSubtype="10" fill="hold" nodeType="after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blinds(horizontal)">
                                      <p:cBhvr>
                                        <p:cTn id="44" dur="500"/>
                                        <p:tgtEl>
                                          <p:spTgt spid="61"/>
                                        </p:tgtEl>
                                      </p:cBhvr>
                                    </p:animEffect>
                                  </p:childTnLst>
                                </p:cTn>
                              </p:par>
                            </p:childTnLst>
                          </p:cTn>
                        </p:par>
                        <p:par>
                          <p:cTn id="45" fill="hold">
                            <p:stCondLst>
                              <p:cond delay="1000"/>
                            </p:stCondLst>
                            <p:childTnLst>
                              <p:par>
                                <p:cTn id="46" presetID="3" presetClass="entr" presetSubtype="10"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blinds(horizontal)">
                                      <p:cBhvr>
                                        <p:cTn id="48" dur="500"/>
                                        <p:tgtEl>
                                          <p:spTgt spid="55"/>
                                        </p:tgtEl>
                                      </p:cBhvr>
                                    </p:animEffect>
                                  </p:childTnLst>
                                </p:cTn>
                              </p:par>
                            </p:childTnLst>
                          </p:cTn>
                        </p:par>
                        <p:par>
                          <p:cTn id="49" fill="hold">
                            <p:stCondLst>
                              <p:cond delay="1500"/>
                            </p:stCondLst>
                            <p:childTnLst>
                              <p:par>
                                <p:cTn id="50" presetID="3" presetClass="entr" presetSubtype="10" fill="hold" nodeType="after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blinds(horizontal)">
                                      <p:cBhvr>
                                        <p:cTn id="52" dur="500"/>
                                        <p:tgtEl>
                                          <p:spTgt spid="62"/>
                                        </p:tgtEl>
                                      </p:cBhvr>
                                    </p:animEffect>
                                  </p:childTnLst>
                                </p:cTn>
                              </p:par>
                            </p:childTnLst>
                          </p:cTn>
                        </p:par>
                        <p:par>
                          <p:cTn id="53" fill="hold">
                            <p:stCondLst>
                              <p:cond delay="2000"/>
                            </p:stCondLst>
                            <p:childTnLst>
                              <p:par>
                                <p:cTn id="54" presetID="3" presetClass="entr" presetSubtype="10" fill="hold" grpId="0"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blinds(horizontal)">
                                      <p:cBhvr>
                                        <p:cTn id="56" dur="500"/>
                                        <p:tgtEl>
                                          <p:spTgt spid="56"/>
                                        </p:tgtEl>
                                      </p:cBhvr>
                                    </p:animEffect>
                                  </p:childTnLst>
                                </p:cTn>
                              </p:par>
                            </p:childTnLst>
                          </p:cTn>
                        </p:par>
                        <p:par>
                          <p:cTn id="57" fill="hold">
                            <p:stCondLst>
                              <p:cond delay="2500"/>
                            </p:stCondLst>
                            <p:childTnLst>
                              <p:par>
                                <p:cTn id="58" presetID="3" presetClass="entr" presetSubtype="10" fill="hold" nodeType="after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blinds(horizontal)">
                                      <p:cBhvr>
                                        <p:cTn id="60" dur="500"/>
                                        <p:tgtEl>
                                          <p:spTgt spid="65"/>
                                        </p:tgtEl>
                                      </p:cBhvr>
                                    </p:animEffect>
                                  </p:childTnLst>
                                </p:cTn>
                              </p:par>
                            </p:childTnLst>
                          </p:cTn>
                        </p:par>
                        <p:par>
                          <p:cTn id="61" fill="hold">
                            <p:stCondLst>
                              <p:cond delay="3000"/>
                            </p:stCondLst>
                            <p:childTnLst>
                              <p:par>
                                <p:cTn id="62" presetID="3" presetClass="entr" presetSubtype="10" fill="hold" grpId="0" nodeType="afterEffect">
                                  <p:stCondLst>
                                    <p:cond delay="0"/>
                                  </p:stCondLst>
                                  <p:childTnLst>
                                    <p:set>
                                      <p:cBhvr>
                                        <p:cTn id="63" dur="1" fill="hold">
                                          <p:stCondLst>
                                            <p:cond delay="0"/>
                                          </p:stCondLst>
                                        </p:cTn>
                                        <p:tgtEl>
                                          <p:spTgt spid="57"/>
                                        </p:tgtEl>
                                        <p:attrNameLst>
                                          <p:attrName>style.visibility</p:attrName>
                                        </p:attrNameLst>
                                      </p:cBhvr>
                                      <p:to>
                                        <p:strVal val="visible"/>
                                      </p:to>
                                    </p:set>
                                    <p:animEffect transition="in" filter="blinds(horizontal)">
                                      <p:cBhvr>
                                        <p:cTn id="64" dur="500"/>
                                        <p:tgtEl>
                                          <p:spTgt spid="57"/>
                                        </p:tgtEl>
                                      </p:cBhvr>
                                    </p:animEffect>
                                  </p:childTnLst>
                                </p:cTn>
                              </p:par>
                            </p:childTnLst>
                          </p:cTn>
                        </p:par>
                        <p:par>
                          <p:cTn id="65" fill="hold">
                            <p:stCondLst>
                              <p:cond delay="3500"/>
                            </p:stCondLst>
                            <p:childTnLst>
                              <p:par>
                                <p:cTn id="66" presetID="3" presetClass="entr" presetSubtype="10" fill="hold" nodeType="afterEffect">
                                  <p:stCondLst>
                                    <p:cond delay="0"/>
                                  </p:stCondLst>
                                  <p:childTnLst>
                                    <p:set>
                                      <p:cBhvr>
                                        <p:cTn id="67" dur="1" fill="hold">
                                          <p:stCondLst>
                                            <p:cond delay="0"/>
                                          </p:stCondLst>
                                        </p:cTn>
                                        <p:tgtEl>
                                          <p:spTgt spid="68"/>
                                        </p:tgtEl>
                                        <p:attrNameLst>
                                          <p:attrName>style.visibility</p:attrName>
                                        </p:attrNameLst>
                                      </p:cBhvr>
                                      <p:to>
                                        <p:strVal val="visible"/>
                                      </p:to>
                                    </p:set>
                                    <p:animEffect transition="in" filter="blinds(horizontal)">
                                      <p:cBhvr>
                                        <p:cTn id="68" dur="500"/>
                                        <p:tgtEl>
                                          <p:spTgt spid="68"/>
                                        </p:tgtEl>
                                      </p:cBhvr>
                                    </p:animEffect>
                                  </p:childTnLst>
                                </p:cTn>
                              </p:par>
                            </p:childTnLst>
                          </p:cTn>
                        </p:par>
                        <p:par>
                          <p:cTn id="69" fill="hold">
                            <p:stCondLst>
                              <p:cond delay="4000"/>
                            </p:stCondLst>
                            <p:childTnLst>
                              <p:par>
                                <p:cTn id="70" presetID="3" presetClass="entr" presetSubtype="10" fill="hold" grpId="0" nodeType="after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blinds(horizontal)">
                                      <p:cBhvr>
                                        <p:cTn id="72" dur="500"/>
                                        <p:tgtEl>
                                          <p:spTgt spid="58"/>
                                        </p:tgtEl>
                                      </p:cBhvr>
                                    </p:animEffect>
                                  </p:childTnLst>
                                </p:cTn>
                              </p:par>
                            </p:childTnLst>
                          </p:cTn>
                        </p:par>
                        <p:par>
                          <p:cTn id="73" fill="hold">
                            <p:stCondLst>
                              <p:cond delay="4500"/>
                            </p:stCondLst>
                            <p:childTnLst>
                              <p:par>
                                <p:cTn id="74" presetID="3" presetClass="entr" presetSubtype="10" fill="hold" nodeType="after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blinds(horizontal)">
                                      <p:cBhvr>
                                        <p:cTn id="76" dur="500"/>
                                        <p:tgtEl>
                                          <p:spTgt spid="71"/>
                                        </p:tgtEl>
                                      </p:cBhvr>
                                    </p:animEffect>
                                  </p:childTnLst>
                                </p:cTn>
                              </p:par>
                            </p:childTnLst>
                          </p:cTn>
                        </p:par>
                        <p:par>
                          <p:cTn id="77" fill="hold">
                            <p:stCondLst>
                              <p:cond delay="5000"/>
                            </p:stCondLst>
                            <p:childTnLst>
                              <p:par>
                                <p:cTn id="78" presetID="3" presetClass="entr" presetSubtype="10" fill="hold" grpId="0" nodeType="after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blinds(horizontal)">
                                      <p:cBhvr>
                                        <p:cTn id="80" dur="500"/>
                                        <p:tgtEl>
                                          <p:spTgt spid="59"/>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xit" presetSubtype="10" fill="hold" grpId="1" nodeType="clickEffect">
                                  <p:stCondLst>
                                    <p:cond delay="0"/>
                                  </p:stCondLst>
                                  <p:childTnLst>
                                    <p:animEffect transition="out" filter="blinds(horizontal)">
                                      <p:cBhvr>
                                        <p:cTn id="84" dur="500"/>
                                        <p:tgtEl>
                                          <p:spTgt spid="30"/>
                                        </p:tgtEl>
                                      </p:cBhvr>
                                    </p:animEffect>
                                    <p:set>
                                      <p:cBhvr>
                                        <p:cTn id="85" dur="1" fill="hold">
                                          <p:stCondLst>
                                            <p:cond delay="499"/>
                                          </p:stCondLst>
                                        </p:cTn>
                                        <p:tgtEl>
                                          <p:spTgt spid="30"/>
                                        </p:tgtEl>
                                        <p:attrNameLst>
                                          <p:attrName>style.visibility</p:attrName>
                                        </p:attrNameLst>
                                      </p:cBhvr>
                                      <p:to>
                                        <p:strVal val="hidden"/>
                                      </p:to>
                                    </p:set>
                                  </p:childTnLst>
                                </p:cTn>
                              </p:par>
                              <p:par>
                                <p:cTn id="86" presetID="3" presetClass="exit" presetSubtype="10" fill="hold" grpId="1" nodeType="withEffect">
                                  <p:stCondLst>
                                    <p:cond delay="0"/>
                                  </p:stCondLst>
                                  <p:childTnLst>
                                    <p:animEffect transition="out" filter="blinds(horizontal)">
                                      <p:cBhvr>
                                        <p:cTn id="87" dur="500"/>
                                        <p:tgtEl>
                                          <p:spTgt spid="31"/>
                                        </p:tgtEl>
                                      </p:cBhvr>
                                    </p:animEffect>
                                    <p:set>
                                      <p:cBhvr>
                                        <p:cTn id="88" dur="1" fill="hold">
                                          <p:stCondLst>
                                            <p:cond delay="499"/>
                                          </p:stCondLst>
                                        </p:cTn>
                                        <p:tgtEl>
                                          <p:spTgt spid="31"/>
                                        </p:tgtEl>
                                        <p:attrNameLst>
                                          <p:attrName>style.visibility</p:attrName>
                                        </p:attrNameLst>
                                      </p:cBhvr>
                                      <p:to>
                                        <p:strVal val="hidden"/>
                                      </p:to>
                                    </p:set>
                                  </p:childTnLst>
                                </p:cTn>
                              </p:par>
                              <p:par>
                                <p:cTn id="89" presetID="3" presetClass="exit" presetSubtype="10" fill="hold" grpId="1" nodeType="withEffect">
                                  <p:stCondLst>
                                    <p:cond delay="0"/>
                                  </p:stCondLst>
                                  <p:childTnLst>
                                    <p:animEffect transition="out" filter="blinds(horizontal)">
                                      <p:cBhvr>
                                        <p:cTn id="90" dur="500"/>
                                        <p:tgtEl>
                                          <p:spTgt spid="32"/>
                                        </p:tgtEl>
                                      </p:cBhvr>
                                    </p:animEffect>
                                    <p:set>
                                      <p:cBhvr>
                                        <p:cTn id="91" dur="1" fill="hold">
                                          <p:stCondLst>
                                            <p:cond delay="499"/>
                                          </p:stCondLst>
                                        </p:cTn>
                                        <p:tgtEl>
                                          <p:spTgt spid="32"/>
                                        </p:tgtEl>
                                        <p:attrNameLst>
                                          <p:attrName>style.visibility</p:attrName>
                                        </p:attrNameLst>
                                      </p:cBhvr>
                                      <p:to>
                                        <p:strVal val="hidden"/>
                                      </p:to>
                                    </p:set>
                                  </p:childTnLst>
                                </p:cTn>
                              </p:par>
                              <p:par>
                                <p:cTn id="92" presetID="3" presetClass="exit" presetSubtype="10" fill="hold" grpId="1" nodeType="withEffect">
                                  <p:stCondLst>
                                    <p:cond delay="0"/>
                                  </p:stCondLst>
                                  <p:childTnLst>
                                    <p:animEffect transition="out" filter="blinds(horizontal)">
                                      <p:cBhvr>
                                        <p:cTn id="93" dur="500"/>
                                        <p:tgtEl>
                                          <p:spTgt spid="33"/>
                                        </p:tgtEl>
                                      </p:cBhvr>
                                    </p:animEffect>
                                    <p:set>
                                      <p:cBhvr>
                                        <p:cTn id="94" dur="1" fill="hold">
                                          <p:stCondLst>
                                            <p:cond delay="499"/>
                                          </p:stCondLst>
                                        </p:cTn>
                                        <p:tgtEl>
                                          <p:spTgt spid="33"/>
                                        </p:tgtEl>
                                        <p:attrNameLst>
                                          <p:attrName>style.visibility</p:attrName>
                                        </p:attrNameLst>
                                      </p:cBhvr>
                                      <p:to>
                                        <p:strVal val="hidden"/>
                                      </p:to>
                                    </p:set>
                                  </p:childTnLst>
                                </p:cTn>
                              </p:par>
                              <p:par>
                                <p:cTn id="95" presetID="3" presetClass="exit" presetSubtype="10" fill="hold" grpId="1" nodeType="withEffect">
                                  <p:stCondLst>
                                    <p:cond delay="0"/>
                                  </p:stCondLst>
                                  <p:childTnLst>
                                    <p:animEffect transition="out" filter="blinds(horizontal)">
                                      <p:cBhvr>
                                        <p:cTn id="96" dur="500"/>
                                        <p:tgtEl>
                                          <p:spTgt spid="34"/>
                                        </p:tgtEl>
                                      </p:cBhvr>
                                    </p:animEffect>
                                    <p:set>
                                      <p:cBhvr>
                                        <p:cTn id="97" dur="1" fill="hold">
                                          <p:stCondLst>
                                            <p:cond delay="499"/>
                                          </p:stCondLst>
                                        </p:cTn>
                                        <p:tgtEl>
                                          <p:spTgt spid="34"/>
                                        </p:tgtEl>
                                        <p:attrNameLst>
                                          <p:attrName>style.visibility</p:attrName>
                                        </p:attrNameLst>
                                      </p:cBhvr>
                                      <p:to>
                                        <p:strVal val="hidden"/>
                                      </p:to>
                                    </p:set>
                                  </p:childTnLst>
                                </p:cTn>
                              </p:par>
                              <p:par>
                                <p:cTn id="98" presetID="3" presetClass="exit" presetSubtype="10" fill="hold" grpId="1" nodeType="withEffect">
                                  <p:stCondLst>
                                    <p:cond delay="0"/>
                                  </p:stCondLst>
                                  <p:childTnLst>
                                    <p:animEffect transition="out" filter="blinds(horizontal)">
                                      <p:cBhvr>
                                        <p:cTn id="99" dur="500"/>
                                        <p:tgtEl>
                                          <p:spTgt spid="36"/>
                                        </p:tgtEl>
                                      </p:cBhvr>
                                    </p:animEffect>
                                    <p:set>
                                      <p:cBhvr>
                                        <p:cTn id="100" dur="1" fill="hold">
                                          <p:stCondLst>
                                            <p:cond delay="499"/>
                                          </p:stCondLst>
                                        </p:cTn>
                                        <p:tgtEl>
                                          <p:spTgt spid="36"/>
                                        </p:tgtEl>
                                        <p:attrNameLst>
                                          <p:attrName>style.visibility</p:attrName>
                                        </p:attrNameLst>
                                      </p:cBhvr>
                                      <p:to>
                                        <p:strVal val="hidden"/>
                                      </p:to>
                                    </p:set>
                                  </p:childTnLst>
                                </p:cTn>
                              </p:par>
                            </p:childTnLst>
                          </p:cTn>
                        </p:par>
                        <p:par>
                          <p:cTn id="101" fill="hold">
                            <p:stCondLst>
                              <p:cond delay="500"/>
                            </p:stCondLst>
                            <p:childTnLst>
                              <p:par>
                                <p:cTn id="102" presetID="3" presetClass="entr" presetSubtype="10" fill="hold" nodeType="after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blinds(horizontal)">
                                      <p:cBhvr>
                                        <p:cTn id="104" dur="500"/>
                                        <p:tgtEl>
                                          <p:spTgt spid="26"/>
                                        </p:tgtEl>
                                      </p:cBhvr>
                                    </p:animEffect>
                                  </p:childTnLst>
                                </p:cTn>
                              </p:par>
                            </p:childTnLst>
                          </p:cTn>
                        </p:par>
                        <p:par>
                          <p:cTn id="105" fill="hold">
                            <p:stCondLst>
                              <p:cond delay="1000"/>
                            </p:stCondLst>
                            <p:childTnLst>
                              <p:par>
                                <p:cTn id="106" presetID="3" presetClass="entr" presetSubtype="10" fill="hold"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blinds(horizontal)">
                                      <p:cBhvr>
                                        <p:cTn id="108" dur="500"/>
                                        <p:tgtEl>
                                          <p:spTgt spid="28"/>
                                        </p:tgtEl>
                                      </p:cBhvr>
                                    </p:animEffect>
                                  </p:childTnLst>
                                </p:cTn>
                              </p:par>
                            </p:childTnLst>
                          </p:cTn>
                        </p:par>
                        <p:par>
                          <p:cTn id="109" fill="hold">
                            <p:stCondLst>
                              <p:cond delay="1500"/>
                            </p:stCondLst>
                            <p:childTnLst>
                              <p:par>
                                <p:cTn id="110" presetID="3" presetClass="entr" presetSubtype="10" fill="hold" nodeType="after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blinds(horizontal)">
                                      <p:cBhvr>
                                        <p:cTn id="112" dur="500"/>
                                        <p:tgtEl>
                                          <p:spTgt spid="35"/>
                                        </p:tgtEl>
                                      </p:cBhvr>
                                    </p:animEffect>
                                  </p:childTnLst>
                                </p:cTn>
                              </p:par>
                            </p:childTnLst>
                          </p:cTn>
                        </p:par>
                        <p:par>
                          <p:cTn id="113" fill="hold">
                            <p:stCondLst>
                              <p:cond delay="2000"/>
                            </p:stCondLst>
                            <p:childTnLst>
                              <p:par>
                                <p:cTn id="114" presetID="3" presetClass="entr" presetSubtype="10" fill="hold" nodeType="after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blinds(horizontal)">
                                      <p:cBhvr>
                                        <p:cTn id="116" dur="500"/>
                                        <p:tgtEl>
                                          <p:spTgt spid="41"/>
                                        </p:tgtEl>
                                      </p:cBhvr>
                                    </p:animEffect>
                                  </p:childTnLst>
                                </p:cTn>
                              </p:par>
                            </p:childTnLst>
                          </p:cTn>
                        </p:par>
                        <p:par>
                          <p:cTn id="117" fill="hold">
                            <p:stCondLst>
                              <p:cond delay="2500"/>
                            </p:stCondLst>
                            <p:childTnLst>
                              <p:par>
                                <p:cTn id="118" presetID="3" presetClass="entr" presetSubtype="10" fill="hold"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blinds(horizontal)">
                                      <p:cBhvr>
                                        <p:cTn id="120" dur="500"/>
                                        <p:tgtEl>
                                          <p:spTgt spid="47"/>
                                        </p:tgtEl>
                                      </p:cBhvr>
                                    </p:animEffect>
                                  </p:childTnLst>
                                </p:cTn>
                              </p:par>
                            </p:childTnLst>
                          </p:cTn>
                        </p:par>
                        <p:par>
                          <p:cTn id="121" fill="hold">
                            <p:stCondLst>
                              <p:cond delay="3000"/>
                            </p:stCondLst>
                            <p:childTnLst>
                              <p:par>
                                <p:cTn id="122" presetID="3" presetClass="entr" presetSubtype="10" fill="hold" nodeType="after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blinds(horizontal)">
                                      <p:cBhvr>
                                        <p:cTn id="124" dur="500"/>
                                        <p:tgtEl>
                                          <p:spTgt spid="49"/>
                                        </p:tgtEl>
                                      </p:cBhvr>
                                    </p:animEffect>
                                  </p:childTnLst>
                                </p:cTn>
                              </p:par>
                            </p:childTnLst>
                          </p:cTn>
                        </p:par>
                        <p:par>
                          <p:cTn id="125" fill="hold">
                            <p:stCondLst>
                              <p:cond delay="3500"/>
                            </p:stCondLst>
                            <p:childTnLst>
                              <p:par>
                                <p:cTn id="126" presetID="3" presetClass="entr" presetSubtype="10" fill="hold" nodeType="afterEffect">
                                  <p:stCondLst>
                                    <p:cond delay="0"/>
                                  </p:stCondLst>
                                  <p:childTnLst>
                                    <p:set>
                                      <p:cBhvr>
                                        <p:cTn id="127" dur="1" fill="hold">
                                          <p:stCondLst>
                                            <p:cond delay="0"/>
                                          </p:stCondLst>
                                        </p:cTn>
                                        <p:tgtEl>
                                          <p:spTgt spid="53"/>
                                        </p:tgtEl>
                                        <p:attrNameLst>
                                          <p:attrName>style.visibility</p:attrName>
                                        </p:attrNameLst>
                                      </p:cBhvr>
                                      <p:to>
                                        <p:strVal val="visible"/>
                                      </p:to>
                                    </p:set>
                                    <p:animEffect transition="in" filter="blinds(horizontal)">
                                      <p:cBhvr>
                                        <p:cTn id="128" dur="500"/>
                                        <p:tgtEl>
                                          <p:spTgt spid="53"/>
                                        </p:tgtEl>
                                      </p:cBhvr>
                                    </p:animEffect>
                                  </p:childTnLst>
                                </p:cTn>
                              </p:par>
                            </p:childTnLst>
                          </p:cTn>
                        </p:par>
                        <p:par>
                          <p:cTn id="129" fill="hold">
                            <p:stCondLst>
                              <p:cond delay="4000"/>
                            </p:stCondLst>
                            <p:childTnLst>
                              <p:par>
                                <p:cTn id="130" presetID="3" presetClass="entr" presetSubtype="10" fill="hold" nodeType="afterEffect">
                                  <p:stCondLst>
                                    <p:cond delay="0"/>
                                  </p:stCondLst>
                                  <p:childTnLst>
                                    <p:set>
                                      <p:cBhvr>
                                        <p:cTn id="131" dur="1" fill="hold">
                                          <p:stCondLst>
                                            <p:cond delay="0"/>
                                          </p:stCondLst>
                                        </p:cTn>
                                        <p:tgtEl>
                                          <p:spTgt spid="63"/>
                                        </p:tgtEl>
                                        <p:attrNameLst>
                                          <p:attrName>style.visibility</p:attrName>
                                        </p:attrNameLst>
                                      </p:cBhvr>
                                      <p:to>
                                        <p:strVal val="visible"/>
                                      </p:to>
                                    </p:set>
                                    <p:animEffect transition="in" filter="blinds(horizontal)">
                                      <p:cBhvr>
                                        <p:cTn id="132" dur="500"/>
                                        <p:tgtEl>
                                          <p:spTgt spid="63"/>
                                        </p:tgtEl>
                                      </p:cBhvr>
                                    </p:animEffect>
                                  </p:childTnLst>
                                </p:cTn>
                              </p:par>
                            </p:childTnLst>
                          </p:cTn>
                        </p:par>
                        <p:par>
                          <p:cTn id="133" fill="hold">
                            <p:stCondLst>
                              <p:cond delay="4500"/>
                            </p:stCondLst>
                            <p:childTnLst>
                              <p:par>
                                <p:cTn id="134" presetID="3" presetClass="entr" presetSubtype="10" fill="hold" nodeType="afterEffect">
                                  <p:stCondLst>
                                    <p:cond delay="0"/>
                                  </p:stCondLst>
                                  <p:childTnLst>
                                    <p:set>
                                      <p:cBhvr>
                                        <p:cTn id="135" dur="1" fill="hold">
                                          <p:stCondLst>
                                            <p:cond delay="0"/>
                                          </p:stCondLst>
                                        </p:cTn>
                                        <p:tgtEl>
                                          <p:spTgt spid="66"/>
                                        </p:tgtEl>
                                        <p:attrNameLst>
                                          <p:attrName>style.visibility</p:attrName>
                                        </p:attrNameLst>
                                      </p:cBhvr>
                                      <p:to>
                                        <p:strVal val="visible"/>
                                      </p:to>
                                    </p:set>
                                    <p:animEffect transition="in" filter="blinds(horizontal)">
                                      <p:cBhvr>
                                        <p:cTn id="136" dur="500"/>
                                        <p:tgtEl>
                                          <p:spTgt spid="66"/>
                                        </p:tgtEl>
                                      </p:cBhvr>
                                    </p:animEffect>
                                  </p:childTnLst>
                                </p:cTn>
                              </p:par>
                            </p:childTnLst>
                          </p:cTn>
                        </p:par>
                        <p:par>
                          <p:cTn id="137" fill="hold">
                            <p:stCondLst>
                              <p:cond delay="5000"/>
                            </p:stCondLst>
                            <p:childTnLst>
                              <p:par>
                                <p:cTn id="138" presetID="3" presetClass="entr" presetSubtype="10" fill="hold" nodeType="after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blinds(horizontal)">
                                      <p:cBhvr>
                                        <p:cTn id="140" dur="500"/>
                                        <p:tgtEl>
                                          <p:spTgt spid="70"/>
                                        </p:tgtEl>
                                      </p:cBhvr>
                                    </p:animEffect>
                                  </p:childTnLst>
                                </p:cTn>
                              </p:par>
                            </p:childTnLst>
                          </p:cTn>
                        </p:par>
                        <p:par>
                          <p:cTn id="141" fill="hold">
                            <p:stCondLst>
                              <p:cond delay="5500"/>
                            </p:stCondLst>
                            <p:childTnLst>
                              <p:par>
                                <p:cTn id="142" presetID="3" presetClass="entr" presetSubtype="1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blinds(horizontal)">
                                      <p:cBhvr>
                                        <p:cTn id="144" dur="500"/>
                                        <p:tgtEl>
                                          <p:spTgt spid="75"/>
                                        </p:tgtEl>
                                      </p:cBhvr>
                                    </p:animEffect>
                                  </p:childTnLst>
                                </p:cTn>
                              </p:par>
                            </p:childTnLst>
                          </p:cTn>
                        </p:par>
                      </p:childTnLst>
                    </p:cTn>
                  </p:par>
                  <p:par>
                    <p:cTn id="145" fill="hold">
                      <p:stCondLst>
                        <p:cond delay="indefinite"/>
                      </p:stCondLst>
                      <p:childTnLst>
                        <p:par>
                          <p:cTn id="146" fill="hold">
                            <p:stCondLst>
                              <p:cond delay="0"/>
                            </p:stCondLst>
                            <p:childTnLst>
                              <p:par>
                                <p:cTn id="147" presetID="2" presetClass="entr" presetSubtype="9" fill="hold" grpId="0" nodeType="clickEffect">
                                  <p:stCondLst>
                                    <p:cond delay="0"/>
                                  </p:stCondLst>
                                  <p:childTnLst>
                                    <p:set>
                                      <p:cBhvr>
                                        <p:cTn id="148" dur="1" fill="hold">
                                          <p:stCondLst>
                                            <p:cond delay="0"/>
                                          </p:stCondLst>
                                        </p:cTn>
                                        <p:tgtEl>
                                          <p:spTgt spid="76"/>
                                        </p:tgtEl>
                                        <p:attrNameLst>
                                          <p:attrName>style.visibility</p:attrName>
                                        </p:attrNameLst>
                                      </p:cBhvr>
                                      <p:to>
                                        <p:strVal val="visible"/>
                                      </p:to>
                                    </p:set>
                                    <p:anim calcmode="lin" valueType="num">
                                      <p:cBhvr additive="base">
                                        <p:cTn id="149" dur="500" fill="hold"/>
                                        <p:tgtEl>
                                          <p:spTgt spid="76"/>
                                        </p:tgtEl>
                                        <p:attrNameLst>
                                          <p:attrName>ppt_x</p:attrName>
                                        </p:attrNameLst>
                                      </p:cBhvr>
                                      <p:tavLst>
                                        <p:tav tm="0">
                                          <p:val>
                                            <p:strVal val="0-#ppt_w/2"/>
                                          </p:val>
                                        </p:tav>
                                        <p:tav tm="100000">
                                          <p:val>
                                            <p:strVal val="#ppt_x"/>
                                          </p:val>
                                        </p:tav>
                                      </p:tavLst>
                                    </p:anim>
                                    <p:anim calcmode="lin" valueType="num">
                                      <p:cBhvr additive="base">
                                        <p:cTn id="150" dur="500" fill="hold"/>
                                        <p:tgtEl>
                                          <p:spTgt spid="7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2" grpId="0"/>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6" grpId="0" animBg="1"/>
      <p:bldP spid="36" grpId="1" animBg="1"/>
      <p:bldP spid="38" grpId="0" animBg="1"/>
      <p:bldP spid="55" grpId="0" animBg="1"/>
      <p:bldP spid="56" grpId="0" animBg="1"/>
      <p:bldP spid="57" grpId="0" animBg="1"/>
      <p:bldP spid="58" grpId="0" animBg="1"/>
      <p:bldP spid="59" grpId="0" animBg="1"/>
      <p:bldP spid="75" grpId="0"/>
      <p:bldP spid="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762000" y="1981200"/>
            <a:ext cx="3441455" cy="3970318"/>
          </a:xfrm>
          <a:prstGeom prst="rect">
            <a:avLst/>
          </a:prstGeom>
          <a:solidFill>
            <a:schemeClr val="accent1"/>
          </a:solidFill>
          <a:ln w="9525">
            <a:noFill/>
            <a:miter lim="800000"/>
            <a:headEnd/>
            <a:tailEnd/>
          </a:ln>
        </p:spPr>
        <p:txBody>
          <a:bodyPr wrap="square">
            <a:spAutoFit/>
          </a:bodyPr>
          <a:lstStyle/>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a:t>
            </a:r>
            <a:r>
              <a:rPr lang="en-US" sz="1400">
                <a:solidFill>
                  <a:srgbClr val="004080"/>
                </a:solidFill>
              </a:rPr>
              <a:t>	push    offset Text</a:t>
            </a:r>
          </a:p>
          <a:p>
            <a:r>
              <a:rPr lang="en-US" sz="1400" smtClean="0">
                <a:solidFill>
                  <a:srgbClr val="004080"/>
                </a:solidFill>
              </a:rPr>
              <a:t>n</a:t>
            </a:r>
            <a:r>
              <a:rPr lang="en-US" sz="1400" baseline="-25000" smtClean="0">
                <a:solidFill>
                  <a:srgbClr val="004080"/>
                </a:solidFill>
              </a:rPr>
              <a:t>2</a:t>
            </a:r>
            <a:r>
              <a:rPr lang="en-US" sz="1400">
                <a:solidFill>
                  <a:srgbClr val="004080"/>
                </a:solidFill>
              </a:rPr>
              <a:t>	push    0</a:t>
            </a:r>
          </a:p>
          <a:p>
            <a:r>
              <a:rPr lang="en-US" sz="1400" smtClean="0">
                <a:solidFill>
                  <a:srgbClr val="004080"/>
                </a:solidFill>
              </a:rPr>
              <a:t>n</a:t>
            </a:r>
            <a:r>
              <a:rPr lang="en-US" sz="1400" baseline="-25000">
                <a:solidFill>
                  <a:srgbClr val="004080"/>
                </a:solidFill>
              </a:rPr>
              <a:t>3</a:t>
            </a:r>
            <a:r>
              <a:rPr lang="en-US" sz="1400">
                <a:solidFill>
                  <a:srgbClr val="004080"/>
                </a:solidFill>
              </a:rPr>
              <a:t>	call    </a:t>
            </a:r>
            <a:r>
              <a:rPr lang="en-US" sz="1400" b="1">
                <a:solidFill>
                  <a:srgbClr val="004080"/>
                </a:solidFill>
              </a:rPr>
              <a:t>MessageBoxA</a:t>
            </a:r>
          </a:p>
          <a:p>
            <a:r>
              <a:rPr lang="en-US" sz="1400" smtClean="0">
                <a:solidFill>
                  <a:srgbClr val="004080"/>
                </a:solidFill>
              </a:rPr>
              <a:t>…</a:t>
            </a:r>
            <a:endParaRPr lang="en-US" sz="1400">
              <a:solidFill>
                <a:srgbClr val="004080"/>
              </a:solidFill>
            </a:endParaRPr>
          </a:p>
          <a:p>
            <a:r>
              <a:rPr lang="en-US" sz="1400" smtClean="0">
                <a:solidFill>
                  <a:srgbClr val="004080"/>
                </a:solidFill>
              </a:rPr>
              <a:t>n</a:t>
            </a:r>
            <a:r>
              <a:rPr lang="en-US" sz="1400" baseline="-25000" smtClean="0">
                <a:solidFill>
                  <a:srgbClr val="004080"/>
                </a:solidFill>
              </a:rPr>
              <a:t>4</a:t>
            </a:r>
            <a:r>
              <a:rPr lang="en-US" sz="1400">
                <a:solidFill>
                  <a:srgbClr val="004080"/>
                </a:solidFill>
              </a:rPr>
              <a:t>	push    0FFFFFFF5h</a:t>
            </a:r>
          </a:p>
          <a:p>
            <a:r>
              <a:rPr lang="en-US" sz="1400" smtClean="0">
                <a:solidFill>
                  <a:srgbClr val="004080"/>
                </a:solidFill>
              </a:rPr>
              <a:t>n</a:t>
            </a:r>
            <a:r>
              <a:rPr lang="en-US" sz="1400" baseline="-25000" smtClean="0">
                <a:solidFill>
                  <a:srgbClr val="004080"/>
                </a:solidFill>
              </a:rPr>
              <a:t>5</a:t>
            </a:r>
            <a:r>
              <a:rPr lang="en-US" sz="1400">
                <a:solidFill>
                  <a:srgbClr val="004080"/>
                </a:solidFill>
              </a:rPr>
              <a:t>	call    </a:t>
            </a:r>
            <a:r>
              <a:rPr lang="en-US" sz="1400" b="1">
                <a:solidFill>
                  <a:srgbClr val="004080"/>
                </a:solidFill>
              </a:rPr>
              <a:t>GetStdHandle</a:t>
            </a:r>
          </a:p>
          <a:p>
            <a:r>
              <a:rPr lang="en-US" sz="1400" smtClean="0">
                <a:solidFill>
                  <a:srgbClr val="004080"/>
                </a:solidFill>
              </a:rPr>
              <a:t>n</a:t>
            </a:r>
            <a:r>
              <a:rPr lang="en-US" sz="1400" baseline="-25000" smtClean="0">
                <a:solidFill>
                  <a:srgbClr val="004080"/>
                </a:solidFill>
              </a:rPr>
              <a:t>6</a:t>
            </a:r>
            <a:r>
              <a:rPr lang="en-US" sz="1400">
                <a:solidFill>
                  <a:srgbClr val="004080"/>
                </a:solidFill>
              </a:rPr>
              <a:t>	push    eax</a:t>
            </a:r>
          </a:p>
          <a:p>
            <a:r>
              <a:rPr lang="en-US" sz="1400" smtClean="0">
                <a:solidFill>
                  <a:srgbClr val="004080"/>
                </a:solidFill>
              </a:rPr>
              <a:t>n</a:t>
            </a:r>
            <a:r>
              <a:rPr lang="en-US" sz="1400" baseline="-25000" smtClean="0">
                <a:solidFill>
                  <a:srgbClr val="004080"/>
                </a:solidFill>
              </a:rPr>
              <a:t>7</a:t>
            </a:r>
            <a:r>
              <a:rPr lang="en-US" sz="1400">
                <a:solidFill>
                  <a:srgbClr val="004080"/>
                </a:solidFill>
              </a:rPr>
              <a:t>	call    </a:t>
            </a:r>
            <a:r>
              <a:rPr lang="en-US" sz="1400" b="1" smtClean="0">
                <a:solidFill>
                  <a:srgbClr val="004080"/>
                </a:solidFill>
              </a:rPr>
              <a:t>WriteFile</a:t>
            </a:r>
          </a:p>
          <a:p>
            <a:r>
              <a:rPr lang="en-US" sz="1400" b="1" smtClean="0">
                <a:solidFill>
                  <a:srgbClr val="004080"/>
                </a:solidFill>
              </a:rPr>
              <a:t>…</a:t>
            </a:r>
          </a:p>
          <a:p>
            <a:r>
              <a:rPr lang="en-US" sz="1400" smtClean="0">
                <a:solidFill>
                  <a:srgbClr val="004080"/>
                </a:solidFill>
              </a:rPr>
              <a:t>n</a:t>
            </a:r>
            <a:r>
              <a:rPr lang="en-US" sz="1400" baseline="-25000" smtClean="0">
                <a:solidFill>
                  <a:srgbClr val="004080"/>
                </a:solidFill>
              </a:rPr>
              <a:t>8</a:t>
            </a:r>
            <a:r>
              <a:rPr lang="en-US" sz="1400" smtClean="0">
                <a:solidFill>
                  <a:srgbClr val="004080"/>
                </a:solidFill>
              </a:rPr>
              <a:t>	push    offset dword_4097A4</a:t>
            </a:r>
          </a:p>
          <a:p>
            <a:r>
              <a:rPr lang="en-US" sz="1400" smtClean="0">
                <a:solidFill>
                  <a:srgbClr val="004080"/>
                </a:solidFill>
              </a:rPr>
              <a:t>n</a:t>
            </a:r>
            <a:r>
              <a:rPr lang="en-US" sz="1400" baseline="-25000" smtClean="0">
                <a:solidFill>
                  <a:srgbClr val="004080"/>
                </a:solidFill>
              </a:rPr>
              <a:t>9</a:t>
            </a:r>
            <a:r>
              <a:rPr lang="en-US" sz="1400" smtClean="0">
                <a:solidFill>
                  <a:srgbClr val="004080"/>
                </a:solidFill>
              </a:rPr>
              <a:t>	call    </a:t>
            </a:r>
            <a:r>
              <a:rPr lang="en-US" sz="1400" b="1" smtClean="0">
                <a:solidFill>
                  <a:srgbClr val="004080"/>
                </a:solidFill>
              </a:rPr>
              <a:t>GetSystemDirectoryA</a:t>
            </a:r>
          </a:p>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10</a:t>
            </a:r>
            <a:r>
              <a:rPr lang="en-US" sz="1400" smtClean="0">
                <a:solidFill>
                  <a:srgbClr val="004080"/>
                </a:solidFill>
              </a:rPr>
              <a:t>	push    0</a:t>
            </a:r>
          </a:p>
          <a:p>
            <a:r>
              <a:rPr lang="en-US" sz="1400" smtClean="0">
                <a:solidFill>
                  <a:srgbClr val="004080"/>
                </a:solidFill>
              </a:rPr>
              <a:t>n</a:t>
            </a:r>
            <a:r>
              <a:rPr lang="en-US" sz="1400" baseline="-25000" smtClean="0">
                <a:solidFill>
                  <a:srgbClr val="004080"/>
                </a:solidFill>
              </a:rPr>
              <a:t>11</a:t>
            </a:r>
            <a:r>
              <a:rPr lang="en-US" sz="1400" smtClean="0">
                <a:solidFill>
                  <a:srgbClr val="004080"/>
                </a:solidFill>
              </a:rPr>
              <a:t>	call    </a:t>
            </a:r>
            <a:r>
              <a:rPr lang="en-US" sz="1400" b="1" smtClean="0">
                <a:solidFill>
                  <a:srgbClr val="004080"/>
                </a:solidFill>
              </a:rPr>
              <a:t>URLDownloadToFileA</a:t>
            </a:r>
          </a:p>
          <a:p>
            <a:r>
              <a:rPr lang="en-US" sz="1400" smtClean="0">
                <a:solidFill>
                  <a:srgbClr val="004080"/>
                </a:solidFill>
              </a:rPr>
              <a:t>…</a:t>
            </a:r>
          </a:p>
          <a:p>
            <a:r>
              <a:rPr lang="en-US" sz="1400" smtClean="0">
                <a:solidFill>
                  <a:srgbClr val="004080"/>
                </a:solidFill>
              </a:rPr>
              <a:t>n</a:t>
            </a:r>
            <a:r>
              <a:rPr lang="en-US" sz="1400" baseline="-25000" smtClean="0">
                <a:solidFill>
                  <a:srgbClr val="004080"/>
                </a:solidFill>
              </a:rPr>
              <a:t>12</a:t>
            </a:r>
            <a:r>
              <a:rPr lang="en-US" sz="1400" smtClean="0">
                <a:solidFill>
                  <a:srgbClr val="004080"/>
                </a:solidFill>
              </a:rPr>
              <a:t>	push    ebx</a:t>
            </a:r>
          </a:p>
          <a:p>
            <a:r>
              <a:rPr lang="en-US" sz="1400" smtClean="0">
                <a:solidFill>
                  <a:srgbClr val="004080"/>
                </a:solidFill>
              </a:rPr>
              <a:t>n</a:t>
            </a:r>
            <a:r>
              <a:rPr lang="en-US" sz="1400" baseline="-25000" smtClean="0">
                <a:solidFill>
                  <a:srgbClr val="004080"/>
                </a:solidFill>
              </a:rPr>
              <a:t>13</a:t>
            </a:r>
            <a:r>
              <a:rPr lang="en-US" sz="1400" smtClean="0">
                <a:solidFill>
                  <a:srgbClr val="004080"/>
                </a:solidFill>
              </a:rPr>
              <a:t>	call    </a:t>
            </a:r>
            <a:r>
              <a:rPr lang="en-US" sz="1400" b="1" smtClean="0">
                <a:solidFill>
                  <a:srgbClr val="004080"/>
                </a:solidFill>
              </a:rPr>
              <a:t>WinExec</a:t>
            </a:r>
          </a:p>
        </p:txBody>
      </p:sp>
      <p:sp>
        <p:nvSpPr>
          <p:cNvPr id="18440" name="Title 1"/>
          <p:cNvSpPr>
            <a:spLocks noGrp="1"/>
          </p:cNvSpPr>
          <p:nvPr>
            <p:ph type="title"/>
          </p:nvPr>
        </p:nvSpPr>
        <p:spPr/>
        <p:txBody>
          <a:bodyPr/>
          <a:lstStyle/>
          <a:p>
            <a:r>
              <a:rPr lang="en-US" smtClean="0"/>
              <a:t>Modeling a program</a:t>
            </a:r>
          </a:p>
        </p:txBody>
      </p:sp>
      <p:sp>
        <p:nvSpPr>
          <p:cNvPr id="52" name="Rectangle 51"/>
          <p:cNvSpPr>
            <a:spLocks noChangeArrowheads="1"/>
          </p:cNvSpPr>
          <p:nvPr/>
        </p:nvSpPr>
        <p:spPr bwMode="auto">
          <a:xfrm>
            <a:off x="1600200" y="5938837"/>
            <a:ext cx="2590800" cy="461963"/>
          </a:xfrm>
          <a:prstGeom prst="rect">
            <a:avLst/>
          </a:prstGeom>
          <a:noFill/>
          <a:ln w="9525">
            <a:noFill/>
            <a:miter lim="800000"/>
            <a:headEnd/>
            <a:tailEnd/>
          </a:ln>
        </p:spPr>
        <p:txBody>
          <a:bodyPr>
            <a:spAutoFit/>
          </a:bodyPr>
          <a:lstStyle/>
          <a:p>
            <a:pPr algn="ctr"/>
            <a:r>
              <a:rPr lang="en-US" sz="1200" smtClean="0">
                <a:solidFill>
                  <a:srgbClr val="004080"/>
                </a:solidFill>
              </a:rPr>
              <a:t>*An </a:t>
            </a:r>
            <a:r>
              <a:rPr lang="en-US" sz="1200">
                <a:solidFill>
                  <a:srgbClr val="004080"/>
                </a:solidFill>
              </a:rPr>
              <a:t>assembly code of </a:t>
            </a:r>
          </a:p>
          <a:p>
            <a:pPr algn="ctr"/>
            <a:r>
              <a:rPr lang="en-US" sz="1200">
                <a:solidFill>
                  <a:srgbClr val="004080"/>
                </a:solidFill>
              </a:rPr>
              <a:t>Trojan-Downloader.Win32.Delf.abk</a:t>
            </a:r>
          </a:p>
        </p:txBody>
      </p:sp>
      <p:sp>
        <p:nvSpPr>
          <p:cNvPr id="38" name="Rectangle 34"/>
          <p:cNvSpPr>
            <a:spLocks noChangeArrowheads="1"/>
          </p:cNvSpPr>
          <p:nvPr/>
        </p:nvSpPr>
        <p:spPr bwMode="auto">
          <a:xfrm>
            <a:off x="5638800" y="1981200"/>
            <a:ext cx="22860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3</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MessageBoxA</a:t>
            </a:r>
            <a:endParaRPr lang="en-US" sz="2000">
              <a:solidFill>
                <a:srgbClr val="000080"/>
              </a:solidFill>
              <a:latin typeface="Times New Roman" pitchFamily="18" charset="0"/>
              <a:cs typeface="Times New Roman" pitchFamily="18" charset="0"/>
            </a:endParaRPr>
          </a:p>
        </p:txBody>
      </p:sp>
      <p:sp>
        <p:nvSpPr>
          <p:cNvPr id="55" name="Rectangle 34"/>
          <p:cNvSpPr>
            <a:spLocks noChangeArrowheads="1"/>
          </p:cNvSpPr>
          <p:nvPr/>
        </p:nvSpPr>
        <p:spPr bwMode="auto">
          <a:xfrm>
            <a:off x="5791200" y="2667000"/>
            <a:ext cx="1981200" cy="381000"/>
          </a:xfrm>
          <a:prstGeom prst="rect">
            <a:avLst/>
          </a:prstGeom>
          <a:noFill/>
          <a:ln w="19050" algn="ctr">
            <a:solidFill>
              <a:srgbClr val="FF0000"/>
            </a:solidFill>
            <a:round/>
            <a:headEnd/>
            <a:tailEnd/>
          </a:ln>
        </p:spPr>
        <p:txBody>
          <a:bodyPr anchor="ctr"/>
          <a:lstStyle/>
          <a:p>
            <a:pPr algn="ctr"/>
            <a:r>
              <a:rPr lang="en-US" sz="2000">
                <a:solidFill>
                  <a:srgbClr val="000080"/>
                </a:solidFill>
                <a:latin typeface="Times New Roman" pitchFamily="18" charset="0"/>
                <a:cs typeface="Times New Roman" pitchFamily="18" charset="0"/>
              </a:rPr>
              <a:t>n</a:t>
            </a:r>
            <a:r>
              <a:rPr lang="en-US" sz="2000" baseline="-25000">
                <a:solidFill>
                  <a:srgbClr val="000080"/>
                </a:solidFill>
                <a:latin typeface="Times New Roman" pitchFamily="18" charset="0"/>
                <a:cs typeface="Times New Roman" pitchFamily="18" charset="0"/>
              </a:rPr>
              <a:t>5</a:t>
            </a:r>
            <a:r>
              <a:rPr lang="en-US" sz="2000">
                <a:solidFill>
                  <a:srgbClr val="000080"/>
                </a:solidFill>
                <a:latin typeface="Times New Roman" pitchFamily="18" charset="0"/>
                <a:cs typeface="Times New Roman" pitchFamily="18" charset="0"/>
              </a:rPr>
              <a:t>, </a:t>
            </a:r>
            <a:r>
              <a:rPr lang="en-US" sz="1800" smtClean="0">
                <a:solidFill>
                  <a:srgbClr val="000080"/>
                </a:solidFill>
              </a:rPr>
              <a:t>GetStdHandle</a:t>
            </a:r>
            <a:endParaRPr lang="en-US" sz="2000">
              <a:solidFill>
                <a:srgbClr val="000080"/>
              </a:solidFill>
              <a:latin typeface="Times New Roman" pitchFamily="18" charset="0"/>
              <a:cs typeface="Times New Roman" pitchFamily="18" charset="0"/>
            </a:endParaRPr>
          </a:p>
        </p:txBody>
      </p:sp>
      <p:sp>
        <p:nvSpPr>
          <p:cNvPr id="56" name="Rectangle 34"/>
          <p:cNvSpPr>
            <a:spLocks noChangeArrowheads="1"/>
          </p:cNvSpPr>
          <p:nvPr/>
        </p:nvSpPr>
        <p:spPr bwMode="auto">
          <a:xfrm>
            <a:off x="5943600" y="3276600"/>
            <a:ext cx="16764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7</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WriteFile</a:t>
            </a:r>
            <a:endParaRPr lang="en-US" sz="2000">
              <a:solidFill>
                <a:srgbClr val="000080"/>
              </a:solidFill>
              <a:latin typeface="Times New Roman" pitchFamily="18" charset="0"/>
              <a:cs typeface="Times New Roman" pitchFamily="18" charset="0"/>
            </a:endParaRPr>
          </a:p>
        </p:txBody>
      </p:sp>
      <p:sp>
        <p:nvSpPr>
          <p:cNvPr id="57" name="Rectangle 34"/>
          <p:cNvSpPr>
            <a:spLocks noChangeArrowheads="1"/>
          </p:cNvSpPr>
          <p:nvPr/>
        </p:nvSpPr>
        <p:spPr bwMode="auto">
          <a:xfrm>
            <a:off x="5410200" y="3962400"/>
            <a:ext cx="27432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9</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GetSystemDirectoryA</a:t>
            </a:r>
            <a:endParaRPr lang="en-US" sz="2000">
              <a:solidFill>
                <a:srgbClr val="000080"/>
              </a:solidFill>
              <a:latin typeface="Times New Roman" pitchFamily="18" charset="0"/>
              <a:cs typeface="Times New Roman" pitchFamily="18" charset="0"/>
            </a:endParaRPr>
          </a:p>
        </p:txBody>
      </p:sp>
      <p:sp>
        <p:nvSpPr>
          <p:cNvPr id="58" name="Rectangle 34"/>
          <p:cNvSpPr>
            <a:spLocks noChangeArrowheads="1"/>
          </p:cNvSpPr>
          <p:nvPr/>
        </p:nvSpPr>
        <p:spPr bwMode="auto">
          <a:xfrm>
            <a:off x="5334000" y="4648200"/>
            <a:ext cx="28956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11</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URLDownloadToFileA</a:t>
            </a:r>
            <a:endParaRPr lang="en-US" sz="2000">
              <a:solidFill>
                <a:srgbClr val="000080"/>
              </a:solidFill>
              <a:latin typeface="Times New Roman" pitchFamily="18" charset="0"/>
              <a:cs typeface="Times New Roman" pitchFamily="18" charset="0"/>
            </a:endParaRPr>
          </a:p>
        </p:txBody>
      </p:sp>
      <p:sp>
        <p:nvSpPr>
          <p:cNvPr id="59" name="Rectangle 34"/>
          <p:cNvSpPr>
            <a:spLocks noChangeArrowheads="1"/>
          </p:cNvSpPr>
          <p:nvPr/>
        </p:nvSpPr>
        <p:spPr bwMode="auto">
          <a:xfrm>
            <a:off x="6019800" y="5334000"/>
            <a:ext cx="1524000" cy="381000"/>
          </a:xfrm>
          <a:prstGeom prst="rect">
            <a:avLst/>
          </a:prstGeom>
          <a:noFill/>
          <a:ln w="19050" algn="ctr">
            <a:solidFill>
              <a:srgbClr val="FF0000"/>
            </a:solidFill>
            <a:round/>
            <a:headEnd/>
            <a:tailEnd/>
          </a:ln>
        </p:spPr>
        <p:txBody>
          <a:bodyPr anchor="ctr"/>
          <a:lstStyle/>
          <a:p>
            <a:pPr algn="ctr"/>
            <a:r>
              <a:rPr lang="en-US" sz="2000" smtClean="0">
                <a:solidFill>
                  <a:srgbClr val="000080"/>
                </a:solidFill>
                <a:latin typeface="Times New Roman" pitchFamily="18" charset="0"/>
                <a:cs typeface="Times New Roman" pitchFamily="18" charset="0"/>
              </a:rPr>
              <a:t>n</a:t>
            </a:r>
            <a:r>
              <a:rPr lang="en-US" sz="2000" baseline="-25000" smtClean="0">
                <a:solidFill>
                  <a:srgbClr val="000080"/>
                </a:solidFill>
                <a:latin typeface="Times New Roman" pitchFamily="18" charset="0"/>
                <a:cs typeface="Times New Roman" pitchFamily="18" charset="0"/>
              </a:rPr>
              <a:t>13</a:t>
            </a:r>
            <a:r>
              <a:rPr lang="en-US" sz="2000" smtClean="0">
                <a:solidFill>
                  <a:srgbClr val="000080"/>
                </a:solidFill>
                <a:latin typeface="Times New Roman" pitchFamily="18" charset="0"/>
                <a:cs typeface="Times New Roman" pitchFamily="18" charset="0"/>
              </a:rPr>
              <a:t>, </a:t>
            </a:r>
            <a:r>
              <a:rPr lang="en-US" sz="1800" smtClean="0">
                <a:solidFill>
                  <a:srgbClr val="000080"/>
                </a:solidFill>
              </a:rPr>
              <a:t>WinExec</a:t>
            </a:r>
            <a:endParaRPr lang="en-US" sz="2000">
              <a:solidFill>
                <a:srgbClr val="000080"/>
              </a:solidFill>
              <a:latin typeface="Times New Roman" pitchFamily="18" charset="0"/>
              <a:cs typeface="Times New Roman" pitchFamily="18" charset="0"/>
            </a:endParaRPr>
          </a:p>
        </p:txBody>
      </p:sp>
      <p:cxnSp>
        <p:nvCxnSpPr>
          <p:cNvPr id="61" name="Straight Arrow Connector 60"/>
          <p:cNvCxnSpPr>
            <a:stCxn id="38" idx="2"/>
            <a:endCxn id="55" idx="0"/>
          </p:cNvCxnSpPr>
          <p:nvPr/>
        </p:nvCxnSpPr>
        <p:spPr bwMode="auto">
          <a:xfrm rot="5400000">
            <a:off x="6629400" y="25146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2" name="Straight Arrow Connector 61"/>
          <p:cNvCxnSpPr>
            <a:stCxn id="55" idx="2"/>
            <a:endCxn id="56" idx="0"/>
          </p:cNvCxnSpPr>
          <p:nvPr/>
        </p:nvCxnSpPr>
        <p:spPr bwMode="auto">
          <a:xfrm rot="5400000">
            <a:off x="6667500" y="3162300"/>
            <a:ext cx="2286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5" name="Straight Arrow Connector 64"/>
          <p:cNvCxnSpPr>
            <a:stCxn id="56" idx="2"/>
            <a:endCxn id="57" idx="0"/>
          </p:cNvCxnSpPr>
          <p:nvPr/>
        </p:nvCxnSpPr>
        <p:spPr bwMode="auto">
          <a:xfrm rot="5400000">
            <a:off x="6629400" y="38100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8" name="Straight Arrow Connector 67"/>
          <p:cNvCxnSpPr>
            <a:stCxn id="57" idx="2"/>
            <a:endCxn id="58" idx="0"/>
          </p:cNvCxnSpPr>
          <p:nvPr/>
        </p:nvCxnSpPr>
        <p:spPr bwMode="auto">
          <a:xfrm rot="5400000">
            <a:off x="6629400" y="44958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71" name="Straight Arrow Connector 70"/>
          <p:cNvCxnSpPr>
            <a:stCxn id="58" idx="2"/>
            <a:endCxn id="59" idx="0"/>
          </p:cNvCxnSpPr>
          <p:nvPr/>
        </p:nvCxnSpPr>
        <p:spPr bwMode="auto">
          <a:xfrm rot="5400000">
            <a:off x="6629400" y="5181600"/>
            <a:ext cx="3048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75" name="TextBox 74"/>
          <p:cNvSpPr txBox="1">
            <a:spLocks noChangeArrowheads="1"/>
          </p:cNvSpPr>
          <p:nvPr/>
        </p:nvSpPr>
        <p:spPr bwMode="auto">
          <a:xfrm>
            <a:off x="5410200" y="5715000"/>
            <a:ext cx="2700338" cy="461963"/>
          </a:xfrm>
          <a:prstGeom prst="rect">
            <a:avLst/>
          </a:prstGeom>
          <a:noFill/>
          <a:ln w="9525">
            <a:noFill/>
            <a:miter lim="800000"/>
            <a:headEnd/>
            <a:tailEnd/>
          </a:ln>
        </p:spPr>
        <p:txBody>
          <a:bodyPr wrap="none">
            <a:spAutoFit/>
          </a:bodyPr>
          <a:lstStyle/>
          <a:p>
            <a:r>
              <a:rPr lang="en-US">
                <a:solidFill>
                  <a:srgbClr val="000080"/>
                </a:solidFill>
              </a:rPr>
              <a:t>The API call graph</a:t>
            </a:r>
          </a:p>
        </p:txBody>
      </p:sp>
      <p:cxnSp>
        <p:nvCxnSpPr>
          <p:cNvPr id="26" name="Elbow Connector 25"/>
          <p:cNvCxnSpPr>
            <a:stCxn id="38" idx="1"/>
            <a:endCxn id="56" idx="1"/>
          </p:cNvCxnSpPr>
          <p:nvPr/>
        </p:nvCxnSpPr>
        <p:spPr bwMode="auto">
          <a:xfrm rot="10800000" flipH="1" flipV="1">
            <a:off x="5638800" y="2171700"/>
            <a:ext cx="304800" cy="1295400"/>
          </a:xfrm>
          <a:prstGeom prst="bentConnector3">
            <a:avLst>
              <a:gd name="adj1" fmla="val -220056"/>
            </a:avLst>
          </a:prstGeom>
          <a:solidFill>
            <a:schemeClr val="accent1"/>
          </a:solidFill>
          <a:ln w="9525" cap="flat" cmpd="sng" algn="ctr">
            <a:solidFill>
              <a:schemeClr val="tx1"/>
            </a:solidFill>
            <a:prstDash val="solid"/>
            <a:round/>
            <a:headEnd type="none" w="med" len="med"/>
            <a:tailEnd type="arrow"/>
          </a:ln>
          <a:effectLst/>
        </p:spPr>
      </p:cxnSp>
      <p:cxnSp>
        <p:nvCxnSpPr>
          <p:cNvPr id="28" name="Elbow Connector 27"/>
          <p:cNvCxnSpPr>
            <a:stCxn id="38" idx="1"/>
            <a:endCxn id="57" idx="1"/>
          </p:cNvCxnSpPr>
          <p:nvPr/>
        </p:nvCxnSpPr>
        <p:spPr bwMode="auto">
          <a:xfrm rot="10800000" flipV="1">
            <a:off x="5410200" y="2171700"/>
            <a:ext cx="228600" cy="1981200"/>
          </a:xfrm>
          <a:prstGeom prst="bentConnector3">
            <a:avLst>
              <a:gd name="adj1" fmla="val 336265"/>
            </a:avLst>
          </a:prstGeom>
          <a:solidFill>
            <a:schemeClr val="accent1"/>
          </a:solidFill>
          <a:ln w="9525" cap="flat" cmpd="sng" algn="ctr">
            <a:solidFill>
              <a:schemeClr val="tx1"/>
            </a:solidFill>
            <a:prstDash val="solid"/>
            <a:round/>
            <a:headEnd type="none" w="med" len="med"/>
            <a:tailEnd type="arrow"/>
          </a:ln>
          <a:effectLst/>
        </p:spPr>
      </p:cxnSp>
      <p:cxnSp>
        <p:nvCxnSpPr>
          <p:cNvPr id="35" name="Elbow Connector 34"/>
          <p:cNvCxnSpPr>
            <a:stCxn id="38" idx="1"/>
            <a:endCxn id="58" idx="1"/>
          </p:cNvCxnSpPr>
          <p:nvPr/>
        </p:nvCxnSpPr>
        <p:spPr bwMode="auto">
          <a:xfrm rot="10800000" flipV="1">
            <a:off x="5334000" y="2171700"/>
            <a:ext cx="304800" cy="2667000"/>
          </a:xfrm>
          <a:prstGeom prst="bentConnector3">
            <a:avLst>
              <a:gd name="adj1" fmla="val 280495"/>
            </a:avLst>
          </a:prstGeom>
          <a:solidFill>
            <a:schemeClr val="accent1"/>
          </a:solidFill>
          <a:ln w="9525" cap="flat" cmpd="sng" algn="ctr">
            <a:solidFill>
              <a:schemeClr val="tx1"/>
            </a:solidFill>
            <a:prstDash val="solid"/>
            <a:round/>
            <a:headEnd type="none" w="med" len="med"/>
            <a:tailEnd type="arrow"/>
          </a:ln>
          <a:effectLst/>
        </p:spPr>
      </p:cxnSp>
      <p:cxnSp>
        <p:nvCxnSpPr>
          <p:cNvPr id="41" name="Elbow Connector 40"/>
          <p:cNvCxnSpPr>
            <a:stCxn id="38" idx="1"/>
            <a:endCxn id="59" idx="1"/>
          </p:cNvCxnSpPr>
          <p:nvPr/>
        </p:nvCxnSpPr>
        <p:spPr bwMode="auto">
          <a:xfrm rot="10800000" flipH="1" flipV="1">
            <a:off x="5638800" y="2171700"/>
            <a:ext cx="381000" cy="3352800"/>
          </a:xfrm>
          <a:prstGeom prst="bentConnector3">
            <a:avLst>
              <a:gd name="adj1" fmla="val -255166"/>
            </a:avLst>
          </a:prstGeom>
          <a:solidFill>
            <a:schemeClr val="accent1"/>
          </a:solidFill>
          <a:ln w="9525" cap="flat" cmpd="sng" algn="ctr">
            <a:solidFill>
              <a:schemeClr val="tx1"/>
            </a:solidFill>
            <a:prstDash val="solid"/>
            <a:round/>
            <a:headEnd type="none" w="med" len="med"/>
            <a:tailEnd type="arrow"/>
          </a:ln>
          <a:effectLst/>
        </p:spPr>
      </p:cxnSp>
      <p:cxnSp>
        <p:nvCxnSpPr>
          <p:cNvPr id="47" name="Elbow Connector 46"/>
          <p:cNvCxnSpPr>
            <a:stCxn id="55" idx="1"/>
            <a:endCxn id="57" idx="1"/>
          </p:cNvCxnSpPr>
          <p:nvPr/>
        </p:nvCxnSpPr>
        <p:spPr bwMode="auto">
          <a:xfrm rot="10800000" flipV="1">
            <a:off x="5410200" y="2857500"/>
            <a:ext cx="381000" cy="1295400"/>
          </a:xfrm>
          <a:prstGeom prst="bentConnector3">
            <a:avLst>
              <a:gd name="adj1" fmla="val 181100"/>
            </a:avLst>
          </a:prstGeom>
          <a:solidFill>
            <a:schemeClr val="accent1"/>
          </a:solidFill>
          <a:ln w="9525" cap="flat" cmpd="sng" algn="ctr">
            <a:solidFill>
              <a:schemeClr val="tx1"/>
            </a:solidFill>
            <a:prstDash val="solid"/>
            <a:round/>
            <a:headEnd type="none" w="med" len="med"/>
            <a:tailEnd type="arrow"/>
          </a:ln>
          <a:effectLst/>
        </p:spPr>
      </p:cxnSp>
      <p:cxnSp>
        <p:nvCxnSpPr>
          <p:cNvPr id="49" name="Elbow Connector 48"/>
          <p:cNvCxnSpPr>
            <a:stCxn id="55" idx="1"/>
            <a:endCxn id="58" idx="1"/>
          </p:cNvCxnSpPr>
          <p:nvPr/>
        </p:nvCxnSpPr>
        <p:spPr bwMode="auto">
          <a:xfrm rot="10800000" flipV="1">
            <a:off x="5334000" y="2857500"/>
            <a:ext cx="457200" cy="1981200"/>
          </a:xfrm>
          <a:prstGeom prst="bentConnector3">
            <a:avLst>
              <a:gd name="adj1" fmla="val 139011"/>
            </a:avLst>
          </a:prstGeom>
          <a:solidFill>
            <a:schemeClr val="accent1"/>
          </a:solidFill>
          <a:ln w="9525" cap="flat" cmpd="sng" algn="ctr">
            <a:solidFill>
              <a:schemeClr val="tx1"/>
            </a:solidFill>
            <a:prstDash val="solid"/>
            <a:round/>
            <a:headEnd type="none" w="med" len="med"/>
            <a:tailEnd type="arrow"/>
          </a:ln>
          <a:effectLst/>
        </p:spPr>
      </p:cxnSp>
      <p:cxnSp>
        <p:nvCxnSpPr>
          <p:cNvPr id="53" name="Elbow Connector 52"/>
          <p:cNvCxnSpPr>
            <a:stCxn id="55" idx="1"/>
            <a:endCxn id="59" idx="1"/>
          </p:cNvCxnSpPr>
          <p:nvPr/>
        </p:nvCxnSpPr>
        <p:spPr bwMode="auto">
          <a:xfrm rot="10800000" flipH="1" flipV="1">
            <a:off x="5791200" y="2857500"/>
            <a:ext cx="228600" cy="2667000"/>
          </a:xfrm>
          <a:prstGeom prst="bentConnector3">
            <a:avLst>
              <a:gd name="adj1" fmla="val -249450"/>
            </a:avLst>
          </a:prstGeom>
          <a:solidFill>
            <a:schemeClr val="accent1"/>
          </a:solidFill>
          <a:ln w="9525" cap="flat" cmpd="sng" algn="ctr">
            <a:solidFill>
              <a:schemeClr val="tx1"/>
            </a:solidFill>
            <a:prstDash val="solid"/>
            <a:round/>
            <a:headEnd type="none" w="med" len="med"/>
            <a:tailEnd type="arrow"/>
          </a:ln>
          <a:effectLst/>
        </p:spPr>
      </p:cxnSp>
      <p:cxnSp>
        <p:nvCxnSpPr>
          <p:cNvPr id="63" name="Elbow Connector 62"/>
          <p:cNvCxnSpPr>
            <a:stCxn id="56" idx="3"/>
            <a:endCxn id="58" idx="3"/>
          </p:cNvCxnSpPr>
          <p:nvPr/>
        </p:nvCxnSpPr>
        <p:spPr bwMode="auto">
          <a:xfrm>
            <a:off x="7620000" y="3467100"/>
            <a:ext cx="609600" cy="1371600"/>
          </a:xfrm>
          <a:prstGeom prst="bentConnector3">
            <a:avLst>
              <a:gd name="adj1" fmla="val 160577"/>
            </a:avLst>
          </a:prstGeom>
          <a:solidFill>
            <a:schemeClr val="accent1"/>
          </a:solidFill>
          <a:ln w="9525" cap="flat" cmpd="sng" algn="ctr">
            <a:solidFill>
              <a:schemeClr val="tx1"/>
            </a:solidFill>
            <a:prstDash val="solid"/>
            <a:round/>
            <a:headEnd type="none" w="med" len="med"/>
            <a:tailEnd type="arrow"/>
          </a:ln>
          <a:effectLst/>
        </p:spPr>
      </p:cxnSp>
      <p:cxnSp>
        <p:nvCxnSpPr>
          <p:cNvPr id="66" name="Elbow Connector 65"/>
          <p:cNvCxnSpPr>
            <a:stCxn id="56" idx="3"/>
            <a:endCxn id="59" idx="3"/>
          </p:cNvCxnSpPr>
          <p:nvPr/>
        </p:nvCxnSpPr>
        <p:spPr bwMode="auto">
          <a:xfrm flipH="1">
            <a:off x="7543800" y="3467100"/>
            <a:ext cx="76200" cy="2057400"/>
          </a:xfrm>
          <a:prstGeom prst="bentConnector3">
            <a:avLst>
              <a:gd name="adj1" fmla="val -1420880"/>
            </a:avLst>
          </a:prstGeom>
          <a:solidFill>
            <a:schemeClr val="accent1"/>
          </a:solidFill>
          <a:ln w="9525" cap="flat" cmpd="sng" algn="ctr">
            <a:solidFill>
              <a:schemeClr val="tx1"/>
            </a:solidFill>
            <a:prstDash val="solid"/>
            <a:round/>
            <a:headEnd type="none" w="med" len="med"/>
            <a:tailEnd type="arrow"/>
          </a:ln>
          <a:effectLst/>
        </p:spPr>
      </p:cxnSp>
      <p:cxnSp>
        <p:nvCxnSpPr>
          <p:cNvPr id="70" name="Elbow Connector 69"/>
          <p:cNvCxnSpPr>
            <a:stCxn id="57" idx="3"/>
            <a:endCxn id="59" idx="3"/>
          </p:cNvCxnSpPr>
          <p:nvPr/>
        </p:nvCxnSpPr>
        <p:spPr bwMode="auto">
          <a:xfrm flipH="1">
            <a:off x="7543800" y="4152900"/>
            <a:ext cx="609600" cy="1371600"/>
          </a:xfrm>
          <a:prstGeom prst="bentConnector3">
            <a:avLst>
              <a:gd name="adj1" fmla="val -50687"/>
            </a:avLst>
          </a:prstGeom>
          <a:solidFill>
            <a:schemeClr val="accent1"/>
          </a:solidFill>
          <a:ln w="9525" cap="flat" cmpd="sng" algn="ctr">
            <a:solidFill>
              <a:schemeClr val="tx1"/>
            </a:solidFill>
            <a:prstDash val="solid"/>
            <a:round/>
            <a:headEnd type="none" w="med" len="med"/>
            <a:tailEnd type="arrow"/>
          </a:ln>
          <a:effectLst/>
        </p:spPr>
      </p:cxnSp>
      <p:sp>
        <p:nvSpPr>
          <p:cNvPr id="37" name="Rectangle 36"/>
          <p:cNvSpPr/>
          <p:nvPr/>
        </p:nvSpPr>
        <p:spPr bwMode="auto">
          <a:xfrm>
            <a:off x="5257800" y="3810000"/>
            <a:ext cx="3048000" cy="1981200"/>
          </a:xfrm>
          <a:prstGeom prst="rect">
            <a:avLst/>
          </a:prstGeom>
          <a:noFill/>
          <a:ln w="25400" cap="flat" cmpd="sng" algn="ctr">
            <a:solidFill>
              <a:srgbClr val="00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39" name="Rectangle 38"/>
          <p:cNvSpPr/>
          <p:nvPr/>
        </p:nvSpPr>
        <p:spPr bwMode="auto">
          <a:xfrm>
            <a:off x="762000" y="3962400"/>
            <a:ext cx="3429000" cy="1981200"/>
          </a:xfrm>
          <a:prstGeom prst="rect">
            <a:avLst/>
          </a:prstGeom>
          <a:noFill/>
          <a:ln w="25400" cap="flat" cmpd="sng" algn="ctr">
            <a:solidFill>
              <a:srgbClr val="00008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pitchFamily="34" charset="-128"/>
            </a:endParaRPr>
          </a:p>
        </p:txBody>
      </p:sp>
      <p:sp>
        <p:nvSpPr>
          <p:cNvPr id="40" name="Cloud Callout 39"/>
          <p:cNvSpPr>
            <a:spLocks noChangeArrowheads="1"/>
          </p:cNvSpPr>
          <p:nvPr/>
        </p:nvSpPr>
        <p:spPr bwMode="auto">
          <a:xfrm>
            <a:off x="4876800" y="2438400"/>
            <a:ext cx="3276600" cy="990600"/>
          </a:xfrm>
          <a:prstGeom prst="cloudCallout">
            <a:avLst>
              <a:gd name="adj1" fmla="val -70685"/>
              <a:gd name="adj2" fmla="val 98080"/>
            </a:avLst>
          </a:prstGeom>
          <a:solidFill>
            <a:schemeClr val="accent1"/>
          </a:solidFill>
          <a:ln w="9525" algn="ctr">
            <a:solidFill>
              <a:schemeClr val="tx1"/>
            </a:solidFill>
            <a:round/>
            <a:headEnd/>
            <a:tailEnd/>
          </a:ln>
        </p:spPr>
        <p:txBody>
          <a:bodyPr anchor="ctr"/>
          <a:lstStyle/>
          <a:p>
            <a:pPr algn="ctr"/>
            <a:r>
              <a:rPr lang="en-US">
                <a:solidFill>
                  <a:srgbClr val="FF0000"/>
                </a:solidFill>
              </a:rPr>
              <a:t>The malicious </a:t>
            </a:r>
            <a:r>
              <a:rPr lang="en-US" smtClean="0">
                <a:solidFill>
                  <a:srgbClr val="FF0000"/>
                </a:solidFill>
              </a:rPr>
              <a:t>behavior !!!</a:t>
            </a:r>
            <a:endParaRPr lang="en-US">
              <a:solidFill>
                <a:srgbClr val="FF0000"/>
              </a:solidFill>
            </a:endParaRPr>
          </a:p>
        </p:txBody>
      </p:sp>
      <p:sp>
        <p:nvSpPr>
          <p:cNvPr id="42" name="Explosion 2 41"/>
          <p:cNvSpPr>
            <a:spLocks noChangeArrowheads="1"/>
          </p:cNvSpPr>
          <p:nvPr/>
        </p:nvSpPr>
        <p:spPr bwMode="auto">
          <a:xfrm>
            <a:off x="609600" y="457200"/>
            <a:ext cx="8001000" cy="2133600"/>
          </a:xfrm>
          <a:prstGeom prst="irregularSeal2">
            <a:avLst/>
          </a:prstGeom>
          <a:solidFill>
            <a:schemeClr val="accent1"/>
          </a:solidFill>
          <a:ln w="9525" algn="ctr">
            <a:solidFill>
              <a:schemeClr val="tx1"/>
            </a:solidFill>
            <a:round/>
            <a:headEnd/>
            <a:tailEnd/>
          </a:ln>
        </p:spPr>
        <p:txBody>
          <a:bodyPr anchor="ctr"/>
          <a:lstStyle/>
          <a:p>
            <a:pPr algn="ctr"/>
            <a:endParaRPr lang="en-US" sz="2800">
              <a:solidFill>
                <a:srgbClr val="FF0000"/>
              </a:solidFill>
            </a:endParaRPr>
          </a:p>
        </p:txBody>
      </p:sp>
      <p:sp>
        <p:nvSpPr>
          <p:cNvPr id="34" name="Rectangle 33"/>
          <p:cNvSpPr/>
          <p:nvPr/>
        </p:nvSpPr>
        <p:spPr>
          <a:xfrm>
            <a:off x="2133600" y="990600"/>
            <a:ext cx="4648200" cy="1200329"/>
          </a:xfrm>
          <a:prstGeom prst="rect">
            <a:avLst/>
          </a:prstGeom>
        </p:spPr>
        <p:txBody>
          <a:bodyPr wrap="square">
            <a:spAutoFit/>
          </a:bodyPr>
          <a:lstStyle/>
          <a:p>
            <a:pPr algn="ctr"/>
            <a:r>
              <a:rPr lang="en-US" smtClean="0">
                <a:solidFill>
                  <a:srgbClr val="FF0000"/>
                </a:solidFill>
              </a:rPr>
              <a:t>Our goal is to extract such malicious behavior from this graph.</a:t>
            </a:r>
            <a:endParaRPr lang="en-US">
              <a:solidFill>
                <a:srgbClr val="FF0000"/>
              </a:solidFill>
            </a:endParaRPr>
          </a:p>
        </p:txBody>
      </p:sp>
      <p:sp>
        <p:nvSpPr>
          <p:cNvPr id="33" name="Slide Number Placeholder 32"/>
          <p:cNvSpPr>
            <a:spLocks noGrp="1"/>
          </p:cNvSpPr>
          <p:nvPr>
            <p:ph type="sldNum" sz="quarter" idx="10"/>
          </p:nvPr>
        </p:nvSpPr>
        <p:spPr/>
        <p:txBody>
          <a:bodyPr/>
          <a:lstStyle/>
          <a:p>
            <a:pPr>
              <a:defRPr/>
            </a:pPr>
            <a:fld id="{DB3A1A19-576F-4A47-99BF-AC65D629DE3D}" type="slidenum">
              <a:rPr lang="en-US" altLang="en-US" smtClean="0"/>
              <a:pPr>
                <a:defRPr/>
              </a:pPr>
              <a:t>9</a:t>
            </a:fld>
            <a:r>
              <a:rPr lang="en-US" altLang="en-US" smtClean="0"/>
              <a:t>/46</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linds(horizontal)">
                                      <p:cBhvr>
                                        <p:cTn id="10" dur="500"/>
                                        <p:tgtEl>
                                          <p:spTgt spid="37"/>
                                        </p:tgtEl>
                                      </p:cBhvr>
                                    </p:animEffect>
                                  </p:childTnLst>
                                </p:cTn>
                              </p:par>
                            </p:childTnLst>
                          </p:cTn>
                        </p:par>
                        <p:par>
                          <p:cTn id="11" fill="hold">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blinds(horizontal)">
                                      <p:cBhvr>
                                        <p:cTn id="14" dur="5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animScale>
                                      <p:cBhvr>
                                        <p:cTn id="19" dur="1000" decel="50000" fill="hold">
                                          <p:stCondLst>
                                            <p:cond delay="0"/>
                                          </p:stCondLst>
                                        </p:cTn>
                                        <p:tgtEl>
                                          <p:spTgt spid="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2"/>
                                        </p:tgtEl>
                                        <p:attrNameLst>
                                          <p:attrName>ppt_x</p:attrName>
                                          <p:attrName>ppt_y</p:attrName>
                                        </p:attrNameLst>
                                      </p:cBhvr>
                                    </p:animMotion>
                                    <p:animEffect transition="in" filter="fade">
                                      <p:cBhvr>
                                        <p:cTn id="21" dur="1000"/>
                                        <p:tgtEl>
                                          <p:spTgt spid="42"/>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Scale>
                                      <p:cBhvr>
                                        <p:cTn id="24" dur="1000" decel="50000" fill="hold">
                                          <p:stCondLst>
                                            <p:cond delay="0"/>
                                          </p:stCondLst>
                                        </p:cTn>
                                        <p:tgtEl>
                                          <p:spTgt spid="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4"/>
                                        </p:tgtEl>
                                        <p:attrNameLst>
                                          <p:attrName>ppt_x</p:attrName>
                                          <p:attrName>ppt_y</p:attrName>
                                        </p:attrNameLst>
                                      </p:cBhvr>
                                    </p:animMotion>
                                    <p:animEffect transition="in" filter="fade">
                                      <p:cBhvr>
                                        <p:cTn id="26"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0" grpId="0" animBg="1"/>
      <p:bldP spid="42" grpId="0" animBg="1"/>
      <p:bldP spid="3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2417</Words>
  <Application>Microsoft Office PowerPoint</Application>
  <PresentationFormat>On-screen Show (4:3)</PresentationFormat>
  <Paragraphs>520</Paragraphs>
  <Slides>47</Slides>
  <Notes>16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Automatic Extraction of Malicious Behaviors</vt:lpstr>
      <vt:lpstr>Motivation</vt:lpstr>
      <vt:lpstr>Malicious Behavior Extraction</vt:lpstr>
      <vt:lpstr>Our goal is …</vt:lpstr>
      <vt:lpstr>Model Malicious Behaviors</vt:lpstr>
      <vt:lpstr>Trojan Downloader</vt:lpstr>
      <vt:lpstr>Trojan Downloader</vt:lpstr>
      <vt:lpstr>Modeling a program</vt:lpstr>
      <vt:lpstr>Modeling a program</vt:lpstr>
      <vt:lpstr>How to extract malicious behaviors?</vt:lpstr>
      <vt:lpstr>IR Problem vs. Our Problem</vt:lpstr>
      <vt:lpstr>Information Retrieval Community</vt:lpstr>
      <vt:lpstr>Our goal is …</vt:lpstr>
      <vt:lpstr>Information Retrieval</vt:lpstr>
      <vt:lpstr>Term weight scheme in IR</vt:lpstr>
      <vt:lpstr>Basic TFIDF scheme</vt:lpstr>
      <vt:lpstr>Properties of TFIDF scheme</vt:lpstr>
      <vt:lpstr>Basic TFIDF Scheme Issues</vt:lpstr>
      <vt:lpstr>Some Functions of Term frequency</vt:lpstr>
      <vt:lpstr>How to apply to our graphs ?</vt:lpstr>
      <vt:lpstr>How to apply to our graphs ?</vt:lpstr>
      <vt:lpstr>Relevance of a term in a graph</vt:lpstr>
      <vt:lpstr>Relevance of a term in a set</vt:lpstr>
      <vt:lpstr>Relevance of a term w.r.t M and B</vt:lpstr>
      <vt:lpstr>Relevance of a term w.r.t M and B: Rocchio weight</vt:lpstr>
      <vt:lpstr>Relevance of a term w.r.t M and B: Ratio weight</vt:lpstr>
      <vt:lpstr>Relevance of a term w.r.t M and B</vt:lpstr>
      <vt:lpstr>Construct malicious API graphs</vt:lpstr>
      <vt:lpstr>Strategy S0</vt:lpstr>
      <vt:lpstr>Strategy S0</vt:lpstr>
      <vt:lpstr>Strategy S0</vt:lpstr>
      <vt:lpstr>Strategy S1</vt:lpstr>
      <vt:lpstr>Strategy S1</vt:lpstr>
      <vt:lpstr>Strategy S1</vt:lpstr>
      <vt:lpstr>Strategy S2</vt:lpstr>
      <vt:lpstr>Strategy S3</vt:lpstr>
      <vt:lpstr>Summary</vt:lpstr>
      <vt:lpstr>How to detect malwares?</vt:lpstr>
      <vt:lpstr>Experiments</vt:lpstr>
      <vt:lpstr>Performance Measurement</vt:lpstr>
      <vt:lpstr>Performance Measurement</vt:lpstr>
      <vt:lpstr>Evaluating the performance of the different strategies</vt:lpstr>
      <vt:lpstr>Evaluating the performance of the different strategies</vt:lpstr>
      <vt:lpstr>Comparison with well-known antiviruses</vt:lpstr>
      <vt:lpstr>Comparison with well-known antiviruses</vt:lpstr>
      <vt:lpstr>Summary</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Extraction of Malicious Behaviors</dc:title>
  <dc:creator>dam</dc:creator>
  <cp:lastModifiedBy>dam</cp:lastModifiedBy>
  <cp:revision>1</cp:revision>
  <dcterms:created xsi:type="dcterms:W3CDTF">2017-01-13T11:15:54Z</dcterms:created>
  <dcterms:modified xsi:type="dcterms:W3CDTF">2017-01-13T11:17:53Z</dcterms:modified>
</cp:coreProperties>
</file>