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Nuni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Nunito-boldItalic.fntdata"/><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25" Type="http://schemas.openxmlformats.org/officeDocument/2006/relationships/font" Target="fonts/Nunito-italic.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16" Type="http://schemas.openxmlformats.org/officeDocument/2006/relationships/slide" Target="slides/slide11.xml"/><Relationship Id="rId29" Type="http://schemas.openxmlformats.org/officeDocument/2006/relationships/customXml" Target="../customXml/item3.xml"/><Relationship Id="rId24" Type="http://schemas.openxmlformats.org/officeDocument/2006/relationships/font" Target="fonts/Nunito-bold.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font" Target="fonts/Nunito-regular.fntdata"/><Relationship Id="rId5" Type="http://schemas.openxmlformats.org/officeDocument/2006/relationships/notesMaster" Target="notesMasters/notesMaster1.xml"/><Relationship Id="rId15" Type="http://schemas.openxmlformats.org/officeDocument/2006/relationships/slide" Target="slides/slide10.xml"/><Relationship Id="rId28"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Clément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c700334d74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c700334d74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bcec604a99_6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bcec604a99_6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Adrien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bcec604a99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bcec604a99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Steave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c700334d7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c700334d7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Steave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c700334d74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c700334d74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c700334d74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c700334d74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Steave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c700334d7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c700334d7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Steave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bcec604a99_6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bcec604a99_6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Say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bccfcc7b9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bccfcc7b9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Clément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bcec604a9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bcec604a9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Harris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bcec604a99_4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bcec604a99_4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Sébastien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bcec604a99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bcec604a99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Sébastien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bcec604a99_6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bcec604a99_6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Clément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bcec604a99_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bcec604a99_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Mathieu</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c700334d74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c700334d74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bcec604a99_6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bcec604a99_6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Adrien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lA9Yz76yX58" TargetMode="Externa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jPm-UqExo9E" TargetMode="Externa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www.youtube.com/watch?v=fHkXUGD-lio" TargetMode="Externa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997208"/>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fr"/>
              <a:t>Réalité Augmentée</a:t>
            </a:r>
            <a:endParaRPr/>
          </a:p>
        </p:txBody>
      </p:sp>
      <p:sp>
        <p:nvSpPr>
          <p:cNvPr id="129" name="Google Shape;129;p13"/>
          <p:cNvSpPr txBox="1"/>
          <p:nvPr>
            <p:ph idx="1" type="subTitle"/>
          </p:nvPr>
        </p:nvSpPr>
        <p:spPr>
          <a:xfrm>
            <a:off x="1821625" y="2209833"/>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r"/>
              <a:t>Hariss MOHAMMAD  | Master 2 PLS</a:t>
            </a:r>
            <a:endParaRPr/>
          </a:p>
        </p:txBody>
      </p:sp>
      <p:sp>
        <p:nvSpPr>
          <p:cNvPr id="130" name="Google Shape;130;p13"/>
          <p:cNvSpPr txBox="1"/>
          <p:nvPr/>
        </p:nvSpPr>
        <p:spPr>
          <a:xfrm>
            <a:off x="8022725" y="935700"/>
            <a:ext cx="151800" cy="75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31" name="Google Shape;131;p1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2"/>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Campagne Abribus 2014 Pepsi max</a:t>
            </a:r>
            <a:endParaRPr/>
          </a:p>
        </p:txBody>
      </p:sp>
      <p:sp>
        <p:nvSpPr>
          <p:cNvPr id="201" name="Google Shape;201;p22"/>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r"/>
              <a:t>https://www.youtube.com/watch?v=lA9Yz76yX58&amp;t=34s</a:t>
            </a:r>
            <a:endParaRPr/>
          </a:p>
        </p:txBody>
      </p:sp>
      <p:sp>
        <p:nvSpPr>
          <p:cNvPr id="202" name="Google Shape;202;p2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descr="Pepsi Max innove encore une fois avec une campagne high tech qui surprend chaque parisien en attente de leur bus.&#10;Regardez plutôt !&#10;&#10;Abonnez vous à notre chaîne pour ne rien rater !&#10;Laissez nous un commentaire ;)&#10;&#10;Conseils - Astuces - Nouveautés sur FACEBOOK&#10;&#10;Chaque semaine nous vous présenterons les nouveautés Facebook en vidéo !&#10;Check this out :)&#10;&#10;#WeeklyFacebookTricks #DevenezExpertFacebook &#10;&#10;Visitez notre page Facebook et inscrivez vous pour recevoir toutes les astuces : https://www.facebook.com/Kalipseo&#10;&#10;Notre site internet : https://kalipseo.fr" id="203" name="Google Shape;203;p22" title="Campagne Abribus 2014 Pepsi Max en réalité augmentée">
            <a:hlinkClick r:id="rId3"/>
          </p:cNvPr>
          <p:cNvPicPr preferRelativeResize="0"/>
          <p:nvPr/>
        </p:nvPicPr>
        <p:blipFill>
          <a:blip r:embed="rId4">
            <a:alphaModFix/>
          </a:blip>
          <a:stretch>
            <a:fillRect/>
          </a:stretch>
        </p:blipFill>
        <p:spPr>
          <a:xfrm>
            <a:off x="5059825" y="1800200"/>
            <a:ext cx="3665975" cy="2749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Réalité</a:t>
            </a:r>
            <a:r>
              <a:rPr lang="fr"/>
              <a:t> augmentée dans l’immobilier</a:t>
            </a:r>
            <a:endParaRPr/>
          </a:p>
        </p:txBody>
      </p:sp>
      <p:sp>
        <p:nvSpPr>
          <p:cNvPr id="209" name="Google Shape;209;p2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210" name="Google Shape;210;p23"/>
          <p:cNvSpPr txBox="1"/>
          <p:nvPr>
            <p:ph idx="1" type="body"/>
          </p:nvPr>
        </p:nvSpPr>
        <p:spPr>
          <a:xfrm>
            <a:off x="819150" y="1721300"/>
            <a:ext cx="7505700" cy="2448000"/>
          </a:xfrm>
          <a:prstGeom prst="rect">
            <a:avLst/>
          </a:prstGeom>
        </p:spPr>
        <p:txBody>
          <a:bodyPr anchorCtr="0" anchor="t" bIns="91425" lIns="91425" spcFirstLastPara="1" rIns="91425" wrap="square" tIns="91425">
            <a:normAutofit/>
          </a:bodyPr>
          <a:lstStyle/>
          <a:p>
            <a:pPr indent="-311150" lvl="0" marL="457200" rtl="0" algn="l">
              <a:spcBef>
                <a:spcPts val="1200"/>
              </a:spcBef>
              <a:spcAft>
                <a:spcPts val="0"/>
              </a:spcAft>
              <a:buSzPts val="1300"/>
              <a:buChar char="-"/>
            </a:pPr>
            <a:r>
              <a:rPr lang="fr" sz="1200">
                <a:solidFill>
                  <a:srgbClr val="000000"/>
                </a:solidFill>
                <a:latin typeface="Arial"/>
                <a:ea typeface="Arial"/>
                <a:cs typeface="Arial"/>
                <a:sym typeface="Arial"/>
              </a:rPr>
              <a:t>Il existe deux « types » de réalité augmentée répandus dans l’immobilier : sur plan et sur site.</a:t>
            </a:r>
            <a:endParaRPr sz="1200">
              <a:solidFill>
                <a:srgbClr val="000000"/>
              </a:solidFill>
              <a:latin typeface="Arial"/>
              <a:ea typeface="Arial"/>
              <a:cs typeface="Arial"/>
              <a:sym typeface="Arial"/>
            </a:endParaRPr>
          </a:p>
          <a:p>
            <a:pPr indent="0" lvl="0" marL="457200" rtl="0" algn="l">
              <a:spcBef>
                <a:spcPts val="1200"/>
              </a:spcBef>
              <a:spcAft>
                <a:spcPts val="0"/>
              </a:spcAft>
              <a:buNone/>
            </a:pPr>
            <a:r>
              <a:t/>
            </a:r>
            <a:endParaRPr sz="1200">
              <a:solidFill>
                <a:srgbClr val="000000"/>
              </a:solidFill>
            </a:endParaRPr>
          </a:p>
          <a:p>
            <a:pPr indent="0" lvl="0" marL="0" rtl="0" algn="l">
              <a:spcBef>
                <a:spcPts val="1200"/>
              </a:spcBef>
              <a:spcAft>
                <a:spcPts val="1200"/>
              </a:spcAft>
              <a:buNone/>
            </a:pPr>
            <a:r>
              <a:t/>
            </a:r>
            <a:endParaRPr/>
          </a:p>
        </p:txBody>
      </p:sp>
      <p:pic>
        <p:nvPicPr>
          <p:cNvPr id="211" name="Google Shape;211;p23"/>
          <p:cNvPicPr preferRelativeResize="0"/>
          <p:nvPr/>
        </p:nvPicPr>
        <p:blipFill>
          <a:blip r:embed="rId3">
            <a:alphaModFix/>
          </a:blip>
          <a:stretch>
            <a:fillRect/>
          </a:stretch>
        </p:blipFill>
        <p:spPr>
          <a:xfrm>
            <a:off x="691900" y="2222750"/>
            <a:ext cx="3344275" cy="2229525"/>
          </a:xfrm>
          <a:prstGeom prst="rect">
            <a:avLst/>
          </a:prstGeom>
          <a:noFill/>
          <a:ln>
            <a:noFill/>
          </a:ln>
        </p:spPr>
      </p:pic>
      <p:pic>
        <p:nvPicPr>
          <p:cNvPr id="212" name="Google Shape;212;p23"/>
          <p:cNvPicPr preferRelativeResize="0"/>
          <p:nvPr/>
        </p:nvPicPr>
        <p:blipFill>
          <a:blip r:embed="rId4">
            <a:alphaModFix/>
          </a:blip>
          <a:stretch>
            <a:fillRect/>
          </a:stretch>
        </p:blipFill>
        <p:spPr>
          <a:xfrm>
            <a:off x="5793926" y="2179876"/>
            <a:ext cx="2171624" cy="22295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Réalité augmentée dans les musées</a:t>
            </a:r>
            <a:endParaRPr/>
          </a:p>
          <a:p>
            <a:pPr indent="0" lvl="0" marL="0" rtl="0" algn="l">
              <a:spcBef>
                <a:spcPts val="0"/>
              </a:spcBef>
              <a:spcAft>
                <a:spcPts val="0"/>
              </a:spcAft>
              <a:buNone/>
            </a:pPr>
            <a:r>
              <a:t/>
            </a:r>
            <a:endParaRPr/>
          </a:p>
        </p:txBody>
      </p:sp>
      <p:sp>
        <p:nvSpPr>
          <p:cNvPr id="218" name="Google Shape;218;p2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219" name="Google Shape;219;p24"/>
          <p:cNvSpPr txBox="1"/>
          <p:nvPr>
            <p:ph idx="1" type="body"/>
          </p:nvPr>
        </p:nvSpPr>
        <p:spPr>
          <a:xfrm>
            <a:off x="819150" y="1721300"/>
            <a:ext cx="7505700" cy="2448000"/>
          </a:xfrm>
          <a:prstGeom prst="rect">
            <a:avLst/>
          </a:prstGeom>
        </p:spPr>
        <p:txBody>
          <a:bodyPr anchorCtr="0" anchor="t" bIns="91425" lIns="91425" spcFirstLastPara="1" rIns="91425" wrap="square" tIns="91425">
            <a:normAutofit/>
          </a:bodyPr>
          <a:lstStyle/>
          <a:p>
            <a:pPr indent="-311150" lvl="0" marL="457200" rtl="0" algn="l">
              <a:spcBef>
                <a:spcPts val="1200"/>
              </a:spcBef>
              <a:spcAft>
                <a:spcPts val="0"/>
              </a:spcAft>
              <a:buSzPts val="1300"/>
              <a:buChar char="-"/>
            </a:pPr>
            <a:r>
              <a:rPr lang="fr" sz="1200">
                <a:solidFill>
                  <a:srgbClr val="000000"/>
                </a:solidFill>
                <a:latin typeface="Arial"/>
                <a:ea typeface="Arial"/>
                <a:cs typeface="Arial"/>
                <a:sym typeface="Arial"/>
              </a:rPr>
              <a:t>La réalité augmentée dans les musées  peut être utilisée afin de projeter en 3D des objets disparus, inaccessibles, dans le cadre de reconstitutions du passé.</a:t>
            </a:r>
            <a:endParaRPr sz="1200">
              <a:solidFill>
                <a:srgbClr val="000000"/>
              </a:solidFill>
              <a:latin typeface="Arial"/>
              <a:ea typeface="Arial"/>
              <a:cs typeface="Arial"/>
              <a:sym typeface="Arial"/>
            </a:endParaRPr>
          </a:p>
          <a:p>
            <a:pPr indent="0" lvl="0" marL="457200" rtl="0" algn="l">
              <a:spcBef>
                <a:spcPts val="1200"/>
              </a:spcBef>
              <a:spcAft>
                <a:spcPts val="0"/>
              </a:spcAft>
              <a:buNone/>
            </a:pPr>
            <a:r>
              <a:t/>
            </a:r>
            <a:endParaRPr sz="1200">
              <a:solidFill>
                <a:srgbClr val="000000"/>
              </a:solidFill>
              <a:latin typeface="Arial"/>
              <a:ea typeface="Arial"/>
              <a:cs typeface="Arial"/>
              <a:sym typeface="Arial"/>
            </a:endParaRPr>
          </a:p>
          <a:p>
            <a:pPr indent="0" lvl="0" marL="457200" rtl="0" algn="l">
              <a:spcBef>
                <a:spcPts val="1200"/>
              </a:spcBef>
              <a:spcAft>
                <a:spcPts val="0"/>
              </a:spcAft>
              <a:buNone/>
            </a:pPr>
            <a:r>
              <a:t/>
            </a:r>
            <a:endParaRPr sz="1200">
              <a:solidFill>
                <a:srgbClr val="000000"/>
              </a:solidFill>
            </a:endParaRPr>
          </a:p>
          <a:p>
            <a:pPr indent="0" lvl="0" marL="0" rtl="0" algn="l">
              <a:spcBef>
                <a:spcPts val="1200"/>
              </a:spcBef>
              <a:spcAft>
                <a:spcPts val="1200"/>
              </a:spcAft>
              <a:buNone/>
            </a:pPr>
            <a:r>
              <a:t/>
            </a:r>
            <a:endParaRPr/>
          </a:p>
        </p:txBody>
      </p:sp>
      <p:pic>
        <p:nvPicPr>
          <p:cNvPr id="220" name="Google Shape;220;p24"/>
          <p:cNvPicPr preferRelativeResize="0"/>
          <p:nvPr/>
        </p:nvPicPr>
        <p:blipFill>
          <a:blip r:embed="rId3">
            <a:alphaModFix/>
          </a:blip>
          <a:stretch>
            <a:fillRect/>
          </a:stretch>
        </p:blipFill>
        <p:spPr>
          <a:xfrm>
            <a:off x="1766200" y="2317725"/>
            <a:ext cx="3989700" cy="2275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5"/>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sz="3300"/>
              <a:t>Réalité augmentée : Pokémon Go</a:t>
            </a:r>
            <a:endParaRPr sz="3300"/>
          </a:p>
          <a:p>
            <a:pPr indent="0" lvl="0" marL="0" rtl="0" algn="l">
              <a:spcBef>
                <a:spcPts val="0"/>
              </a:spcBef>
              <a:spcAft>
                <a:spcPts val="0"/>
              </a:spcAft>
              <a:buNone/>
            </a:pPr>
            <a:r>
              <a:t/>
            </a:r>
            <a:endParaRPr/>
          </a:p>
        </p:txBody>
      </p:sp>
      <p:sp>
        <p:nvSpPr>
          <p:cNvPr id="226" name="Google Shape;226;p2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227" name="Google Shape;227;p25"/>
          <p:cNvSpPr txBox="1"/>
          <p:nvPr>
            <p:ph idx="1" type="body"/>
          </p:nvPr>
        </p:nvSpPr>
        <p:spPr>
          <a:xfrm>
            <a:off x="819150" y="1721300"/>
            <a:ext cx="7505700" cy="2448000"/>
          </a:xfrm>
          <a:prstGeom prst="rect">
            <a:avLst/>
          </a:prstGeom>
        </p:spPr>
        <p:txBody>
          <a:bodyPr anchorCtr="0" anchor="t" bIns="91425" lIns="91425" spcFirstLastPara="1" rIns="91425" wrap="square" tIns="91425">
            <a:normAutofit/>
          </a:bodyPr>
          <a:lstStyle/>
          <a:p>
            <a:pPr indent="-311150" lvl="0" marL="457200" rtl="0" algn="l">
              <a:spcBef>
                <a:spcPts val="1200"/>
              </a:spcBef>
              <a:spcAft>
                <a:spcPts val="0"/>
              </a:spcAft>
              <a:buSzPts val="1300"/>
              <a:buChar char="-"/>
            </a:pPr>
            <a:r>
              <a:rPr lang="fr" sz="1200">
                <a:solidFill>
                  <a:srgbClr val="000000"/>
                </a:solidFill>
                <a:latin typeface="Arial"/>
                <a:ea typeface="Arial"/>
                <a:cs typeface="Arial"/>
                <a:sym typeface="Arial"/>
              </a:rPr>
              <a:t>La révolution Pokémon Go : </a:t>
            </a:r>
            <a:r>
              <a:rPr lang="fr" sz="1200">
                <a:solidFill>
                  <a:srgbClr val="000000"/>
                </a:solidFill>
              </a:rPr>
              <a:t>Sorti en 2016, le jeu mobile a mis la Réalité Augmentée au coeur de son application. </a:t>
            </a:r>
            <a:endParaRPr sz="1200">
              <a:solidFill>
                <a:srgbClr val="000000"/>
              </a:solidFill>
              <a:latin typeface="Arial"/>
              <a:ea typeface="Arial"/>
              <a:cs typeface="Arial"/>
              <a:sym typeface="Arial"/>
            </a:endParaRPr>
          </a:p>
          <a:p>
            <a:pPr indent="0" lvl="0" marL="457200" rtl="0" algn="l">
              <a:spcBef>
                <a:spcPts val="1200"/>
              </a:spcBef>
              <a:spcAft>
                <a:spcPts val="0"/>
              </a:spcAft>
              <a:buNone/>
            </a:pPr>
            <a:r>
              <a:t/>
            </a:r>
            <a:endParaRPr sz="1200">
              <a:solidFill>
                <a:srgbClr val="000000"/>
              </a:solidFill>
              <a:latin typeface="Arial"/>
              <a:ea typeface="Arial"/>
              <a:cs typeface="Arial"/>
              <a:sym typeface="Arial"/>
            </a:endParaRPr>
          </a:p>
          <a:p>
            <a:pPr indent="0" lvl="0" marL="457200" rtl="0" algn="l">
              <a:spcBef>
                <a:spcPts val="1200"/>
              </a:spcBef>
              <a:spcAft>
                <a:spcPts val="0"/>
              </a:spcAft>
              <a:buNone/>
            </a:pPr>
            <a:r>
              <a:t/>
            </a:r>
            <a:endParaRPr sz="1200">
              <a:solidFill>
                <a:srgbClr val="000000"/>
              </a:solidFill>
            </a:endParaRPr>
          </a:p>
          <a:p>
            <a:pPr indent="0" lvl="0" marL="0" rtl="0" algn="l">
              <a:spcBef>
                <a:spcPts val="1200"/>
              </a:spcBef>
              <a:spcAft>
                <a:spcPts val="1200"/>
              </a:spcAft>
              <a:buNone/>
            </a:pPr>
            <a:r>
              <a:t/>
            </a:r>
            <a:endParaRPr/>
          </a:p>
        </p:txBody>
      </p:sp>
      <p:pic>
        <p:nvPicPr>
          <p:cNvPr id="228" name="Google Shape;228;p25"/>
          <p:cNvPicPr preferRelativeResize="0"/>
          <p:nvPr/>
        </p:nvPicPr>
        <p:blipFill>
          <a:blip r:embed="rId3">
            <a:alphaModFix/>
          </a:blip>
          <a:stretch>
            <a:fillRect/>
          </a:stretch>
        </p:blipFill>
        <p:spPr>
          <a:xfrm>
            <a:off x="659275" y="2349738"/>
            <a:ext cx="3441665" cy="2257200"/>
          </a:xfrm>
          <a:prstGeom prst="rect">
            <a:avLst/>
          </a:prstGeom>
          <a:noFill/>
          <a:ln>
            <a:noFill/>
          </a:ln>
        </p:spPr>
      </p:pic>
      <p:pic>
        <p:nvPicPr>
          <p:cNvPr id="229" name="Google Shape;229;p25"/>
          <p:cNvPicPr preferRelativeResize="0"/>
          <p:nvPr/>
        </p:nvPicPr>
        <p:blipFill>
          <a:blip r:embed="rId4">
            <a:alphaModFix/>
          </a:blip>
          <a:stretch>
            <a:fillRect/>
          </a:stretch>
        </p:blipFill>
        <p:spPr>
          <a:xfrm>
            <a:off x="4879896" y="2323225"/>
            <a:ext cx="3384102" cy="2257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Application android/ios </a:t>
            </a:r>
            <a:endParaRPr/>
          </a:p>
        </p:txBody>
      </p:sp>
      <p:sp>
        <p:nvSpPr>
          <p:cNvPr id="235" name="Google Shape;235;p26"/>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r"/>
              <a:t>https://www.youtube.com/watch?v=jPm-UqExo9E</a:t>
            </a:r>
            <a:endParaRPr/>
          </a:p>
        </p:txBody>
      </p:sp>
      <p:sp>
        <p:nvSpPr>
          <p:cNvPr id="236" name="Google Shape;236;p2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descr="Aujourd'hui on se retrouve pour un nouveau classement dans lequel je vous présente les meilleures applications de réalité augmentée pour iOS et Android.&#10;&#10;Les applications de réalité augmentée sont de plus en plus présentes dans nos vies. Je vous propose donc de voir lesquelles sont les plus bluffantes et utiles !&#10;&#10;►Liens :&#10;&#10;10 - Peak.AR (nom iOS : AR Mont Carte)&#10;iOS : http://apple.co/2dpkzqn&#10;Android : http://bit.ly/2dpkYck&#10;&#10;9 (1ère place) - Layar AR&#10;iOS : http://apple.co/2cQSUZh&#10;Android : http://bit.ly/2dQ4HZF&#10;&#10;9 (2ième place) - Blippar&#10;iOS : http://apple.co/2dqSvzK&#10;Android : http://bit.ly/2cQVsq7&#10;&#10;8 - Yelp&#10;iOS : http://apple.co/1InNQDG&#10;Android : http://bit.ly/1OtmrJb&#10;&#10;7 - RoomScan Pro&#10;iOS : http://apple.co/2dC7jgc&#10;&#10;6 - Sky Guide&#10;iOS &amp; Apple Watch : http://apple.co/2dpl03S &#10;Android : http://bit.ly/2dHxU8M&#10;&#10;5 - FlightRadar24&#10;iOS : https://apple.co/2m5T7hA&#10;Android : http://bit.ly/2EjiWCC&#10;&#10;4 - Google Traduction&#10;iOS : http://apple.co/2dplcQW&#10;Android : http://bit.ly/2dcnVrg&#10;&#10;3 - PhotoMath&#10;iOS : http://apple.co/2brh40Q&#10;Android : http://bit.ly/2bCG3L4&#10;&#10;2 - GeoCaching&#10;iOS : http://apple.co/2dqSdsN&#10;Android : http://bit.ly/1JorHHT&#10;&#10;1 - Pokemon GO&#10;iOS : http://apple.co/2an4eNP&#10;Android : http://bit.ly/29KOxgu&#10;&#10;►Musiques :&#10;&#10;- Nicolai Heidlas - A Way For Me&#10;https://soundcloud.com/nicolai-heidlas&#10;https://www.youtube.com/channel/UC-B3l3dgbIk2lOkUpHkpCDQ&#10;https://www.facebook.com/nicolaiheidlas/?ref=hl&#10;https://twitter.com/NHeidlas&#10;&#10;- Nicolai Heidlas - Back in Summer&#10;https://soundcloud.com/nicolai-heidlas&#10;https://www.youtube.com/channel/UC-B3l3dgbIk2lOkUpHkpCDQ&#10;https://www.facebook.com/nicolaiheidlas/?ref=hl&#10;https://twitter.com/NHeidlas&#10;&#10;- Nicolai Heidlas - Wings&#10;https://soundcloud.com/nicolai-heidlas&#10;https://www.youtube.com/channel/UC-B3l3dgbIk2lOkUpHkpCDQ&#10;https://www.facebook.com/nicolaiheidlas/?ref=hl&#10;https://twitter.com/NHeidlas&#10;&#10;- Nicolai Heidlas - On and ON&#10;https://soundcloud.com/nicolai-heidlas&#10;https://www.youtube.com/channel/UC-B3l3dgbIk2lOkUpHkpCDQ&#10;https://www.facebook.com/nicolaiheidlas/?ref=hl&#10;https://twitter.com/NHeidlas&#10;&#10;- Nicolai Heidlas - Sunny Holidays&#10;https://soundcloud.com/nicolai-heidlas&#10;https://www.youtube.com/channel/UC-B3l3dgbIk2lOkUpHkpCDQ&#10;https://www.facebook.com/nicolaiheidlas/?ref=hl&#10;https://twitter.com/NHeidlas&#10;&#10;Voilà merci encore pour votre soutien et pour les 4 300 abonnés sur cette chaîne !&#10;@+&#10;&#10;► Pour soutenir la chaîne : https://www.tipeee.com/theiphoneretro&#10;► S'abonner à la chaîne : http://bit.ly/22j9tkU&#10;► Twitter : https://twitter.com/iphoneretro&#10;► Facebook : http://bit.ly/20iX9iR&#10;► Achetez vos jeux moins cher : https://www.instant-gaming.com/igr/gamer-630810/&#10;► Contribuer aux traductions de vidéos : http://bit.ly/2qN5bFL" id="237" name="Google Shape;237;p26" title="Top 10 des meilleures applications de réalité augmentée pour iOS et Android !">
            <a:hlinkClick r:id="rId3"/>
          </p:cNvPr>
          <p:cNvPicPr preferRelativeResize="0"/>
          <p:nvPr/>
        </p:nvPicPr>
        <p:blipFill>
          <a:blip r:embed="rId4">
            <a:alphaModFix/>
          </a:blip>
          <a:stretch>
            <a:fillRect/>
          </a:stretch>
        </p:blipFill>
        <p:spPr>
          <a:xfrm>
            <a:off x="4822900" y="1613500"/>
            <a:ext cx="3636866" cy="2727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Limite de la réalité augmentée</a:t>
            </a:r>
            <a:endParaRPr/>
          </a:p>
          <a:p>
            <a:pPr indent="0" lvl="0" marL="0" rtl="0" algn="l">
              <a:spcBef>
                <a:spcPts val="0"/>
              </a:spcBef>
              <a:spcAft>
                <a:spcPts val="0"/>
              </a:spcAft>
              <a:buNone/>
            </a:pPr>
            <a:r>
              <a:t/>
            </a:r>
            <a:endParaRPr/>
          </a:p>
        </p:txBody>
      </p:sp>
      <p:sp>
        <p:nvSpPr>
          <p:cNvPr id="243" name="Google Shape;243;p2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244" name="Google Shape;244;p27"/>
          <p:cNvSpPr txBox="1"/>
          <p:nvPr>
            <p:ph idx="1" type="body"/>
          </p:nvPr>
        </p:nvSpPr>
        <p:spPr>
          <a:xfrm>
            <a:off x="819150" y="1721300"/>
            <a:ext cx="7505700" cy="2448000"/>
          </a:xfrm>
          <a:prstGeom prst="rect">
            <a:avLst/>
          </a:prstGeom>
        </p:spPr>
        <p:txBody>
          <a:bodyPr anchorCtr="0" anchor="t" bIns="91425" lIns="91425" spcFirstLastPara="1" rIns="91425" wrap="square" tIns="91425">
            <a:normAutofit lnSpcReduction="10000"/>
          </a:bodyPr>
          <a:lstStyle/>
          <a:p>
            <a:pPr indent="-304800" lvl="0" marL="457200" rtl="0" algn="l">
              <a:spcBef>
                <a:spcPts val="1200"/>
              </a:spcBef>
              <a:spcAft>
                <a:spcPts val="0"/>
              </a:spcAft>
              <a:buClr>
                <a:srgbClr val="000000"/>
              </a:buClr>
              <a:buSzPts val="1200"/>
              <a:buFont typeface="Arial"/>
              <a:buChar char="-"/>
            </a:pPr>
            <a:r>
              <a:rPr lang="fr" sz="1200">
                <a:solidFill>
                  <a:srgbClr val="000000"/>
                </a:solidFill>
                <a:latin typeface="Arial"/>
                <a:ea typeface="Arial"/>
                <a:cs typeface="Arial"/>
                <a:sym typeface="Arial"/>
              </a:rPr>
              <a:t>L’interface Homme - Machine</a:t>
            </a:r>
            <a:endParaRPr sz="1200">
              <a:solidFill>
                <a:srgbClr val="000000"/>
              </a:solidFill>
              <a:latin typeface="Arial"/>
              <a:ea typeface="Arial"/>
              <a:cs typeface="Arial"/>
              <a:sym typeface="Arial"/>
            </a:endParaRPr>
          </a:p>
          <a:p>
            <a:pPr indent="0" lvl="0" marL="0" rtl="0" algn="l">
              <a:spcBef>
                <a:spcPts val="1200"/>
              </a:spcBef>
              <a:spcAft>
                <a:spcPts val="0"/>
              </a:spcAft>
              <a:buNone/>
            </a:pPr>
            <a:r>
              <a:t/>
            </a:r>
            <a:endParaRPr sz="1200">
              <a:solidFill>
                <a:srgbClr val="000000"/>
              </a:solidFill>
              <a:latin typeface="Arial"/>
              <a:ea typeface="Arial"/>
              <a:cs typeface="Arial"/>
              <a:sym typeface="Arial"/>
            </a:endParaRPr>
          </a:p>
          <a:p>
            <a:pPr indent="-304800" lvl="0" marL="457200" rtl="0" algn="l">
              <a:spcBef>
                <a:spcPts val="1200"/>
              </a:spcBef>
              <a:spcAft>
                <a:spcPts val="0"/>
              </a:spcAft>
              <a:buClr>
                <a:srgbClr val="000000"/>
              </a:buClr>
              <a:buSzPts val="1200"/>
              <a:buFont typeface="Arial"/>
              <a:buChar char="-"/>
            </a:pPr>
            <a:r>
              <a:rPr lang="fr" sz="1200">
                <a:solidFill>
                  <a:srgbClr val="000000"/>
                </a:solidFill>
                <a:latin typeface="Arial"/>
                <a:ea typeface="Arial"/>
                <a:cs typeface="Arial"/>
                <a:sym typeface="Arial"/>
              </a:rPr>
              <a:t>Problème au niveau de la sécurité</a:t>
            </a:r>
            <a:endParaRPr sz="1200">
              <a:solidFill>
                <a:srgbClr val="000000"/>
              </a:solidFill>
              <a:latin typeface="Arial"/>
              <a:ea typeface="Arial"/>
              <a:cs typeface="Arial"/>
              <a:sym typeface="Arial"/>
            </a:endParaRPr>
          </a:p>
          <a:p>
            <a:pPr indent="0" lvl="0" marL="914400" rtl="0" algn="l">
              <a:spcBef>
                <a:spcPts val="1200"/>
              </a:spcBef>
              <a:spcAft>
                <a:spcPts val="0"/>
              </a:spcAft>
              <a:buNone/>
            </a:pPr>
            <a:r>
              <a:t/>
            </a:r>
            <a:endParaRPr sz="1200">
              <a:solidFill>
                <a:srgbClr val="000000"/>
              </a:solidFill>
              <a:latin typeface="Arial"/>
              <a:ea typeface="Arial"/>
              <a:cs typeface="Arial"/>
              <a:sym typeface="Arial"/>
            </a:endParaRPr>
          </a:p>
          <a:p>
            <a:pPr indent="-304800" lvl="0" marL="457200" rtl="0" algn="l">
              <a:spcBef>
                <a:spcPts val="1200"/>
              </a:spcBef>
              <a:spcAft>
                <a:spcPts val="0"/>
              </a:spcAft>
              <a:buClr>
                <a:srgbClr val="000000"/>
              </a:buClr>
              <a:buSzPts val="1200"/>
              <a:buFont typeface="Arial"/>
              <a:buChar char="-"/>
            </a:pPr>
            <a:r>
              <a:rPr lang="fr" sz="1200">
                <a:solidFill>
                  <a:srgbClr val="000000"/>
                </a:solidFill>
                <a:latin typeface="Arial"/>
                <a:ea typeface="Arial"/>
                <a:cs typeface="Arial"/>
                <a:sym typeface="Arial"/>
              </a:rPr>
              <a:t>Problème de confidentialité</a:t>
            </a:r>
            <a:endParaRPr sz="1200">
              <a:solidFill>
                <a:srgbClr val="000000"/>
              </a:solidFill>
              <a:latin typeface="Arial"/>
              <a:ea typeface="Arial"/>
              <a:cs typeface="Arial"/>
              <a:sym typeface="Arial"/>
            </a:endParaRPr>
          </a:p>
          <a:p>
            <a:pPr indent="0" lvl="0" marL="457200" rtl="0" algn="l">
              <a:spcBef>
                <a:spcPts val="1200"/>
              </a:spcBef>
              <a:spcAft>
                <a:spcPts val="0"/>
              </a:spcAft>
              <a:buNone/>
            </a:pPr>
            <a:r>
              <a:t/>
            </a:r>
            <a:endParaRPr sz="1200">
              <a:solidFill>
                <a:srgbClr val="000000"/>
              </a:solidFill>
            </a:endParaRPr>
          </a:p>
          <a:p>
            <a:pPr indent="0" lvl="0" marL="0" rtl="0" algn="l">
              <a:spcBef>
                <a:spcPts val="120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Conclusion</a:t>
            </a:r>
            <a:endParaRPr/>
          </a:p>
          <a:p>
            <a:pPr indent="0" lvl="0" marL="0" rtl="0" algn="l">
              <a:spcBef>
                <a:spcPts val="0"/>
              </a:spcBef>
              <a:spcAft>
                <a:spcPts val="0"/>
              </a:spcAft>
              <a:buNone/>
            </a:pPr>
            <a:r>
              <a:t/>
            </a:r>
            <a:endParaRPr/>
          </a:p>
        </p:txBody>
      </p:sp>
      <p:sp>
        <p:nvSpPr>
          <p:cNvPr id="250" name="Google Shape;250;p2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251" name="Google Shape;251;p28"/>
          <p:cNvSpPr txBox="1"/>
          <p:nvPr>
            <p:ph idx="1" type="body"/>
          </p:nvPr>
        </p:nvSpPr>
        <p:spPr>
          <a:xfrm>
            <a:off x="819150" y="1721300"/>
            <a:ext cx="7505700" cy="2448000"/>
          </a:xfrm>
          <a:prstGeom prst="rect">
            <a:avLst/>
          </a:prstGeom>
        </p:spPr>
        <p:txBody>
          <a:bodyPr anchorCtr="0" anchor="t" bIns="91425" lIns="91425" spcFirstLastPara="1" rIns="91425" wrap="square" tIns="91425">
            <a:normAutofit lnSpcReduction="10000"/>
          </a:bodyPr>
          <a:lstStyle/>
          <a:p>
            <a:pPr indent="-304800" lvl="0" marL="457200" rtl="0" algn="l">
              <a:spcBef>
                <a:spcPts val="1200"/>
              </a:spcBef>
              <a:spcAft>
                <a:spcPts val="0"/>
              </a:spcAft>
              <a:buClr>
                <a:srgbClr val="000000"/>
              </a:buClr>
              <a:buSzPts val="1200"/>
              <a:buFont typeface="Arial"/>
              <a:buChar char="-"/>
            </a:pPr>
            <a:r>
              <a:rPr lang="fr" sz="1200">
                <a:solidFill>
                  <a:srgbClr val="000000"/>
                </a:solidFill>
                <a:latin typeface="Arial"/>
                <a:ea typeface="Arial"/>
                <a:cs typeface="Arial"/>
                <a:sym typeface="Arial"/>
              </a:rPr>
              <a:t>Avenir </a:t>
            </a:r>
            <a:r>
              <a:rPr lang="fr" sz="1200">
                <a:solidFill>
                  <a:srgbClr val="000000"/>
                </a:solidFill>
                <a:latin typeface="Arial"/>
                <a:ea typeface="Arial"/>
                <a:cs typeface="Arial"/>
                <a:sym typeface="Arial"/>
              </a:rPr>
              <a:t>prometteur</a:t>
            </a:r>
            <a:endParaRPr sz="1200">
              <a:solidFill>
                <a:srgbClr val="000000"/>
              </a:solidFill>
              <a:latin typeface="Arial"/>
              <a:ea typeface="Arial"/>
              <a:cs typeface="Arial"/>
              <a:sym typeface="Arial"/>
            </a:endParaRPr>
          </a:p>
          <a:p>
            <a:pPr indent="0" lvl="0" marL="0" rtl="0" algn="l">
              <a:spcBef>
                <a:spcPts val="1200"/>
              </a:spcBef>
              <a:spcAft>
                <a:spcPts val="0"/>
              </a:spcAft>
              <a:buNone/>
            </a:pPr>
            <a:r>
              <a:t/>
            </a:r>
            <a:endParaRPr sz="1200">
              <a:solidFill>
                <a:srgbClr val="000000"/>
              </a:solidFill>
              <a:latin typeface="Arial"/>
              <a:ea typeface="Arial"/>
              <a:cs typeface="Arial"/>
              <a:sym typeface="Arial"/>
            </a:endParaRPr>
          </a:p>
          <a:p>
            <a:pPr indent="-304800" lvl="0" marL="457200" rtl="0" algn="l">
              <a:spcBef>
                <a:spcPts val="1200"/>
              </a:spcBef>
              <a:spcAft>
                <a:spcPts val="0"/>
              </a:spcAft>
              <a:buClr>
                <a:srgbClr val="000000"/>
              </a:buClr>
              <a:buSzPts val="1200"/>
              <a:buFont typeface="Arial"/>
              <a:buChar char="-"/>
            </a:pPr>
            <a:r>
              <a:rPr lang="fr" sz="1200">
                <a:solidFill>
                  <a:srgbClr val="000000"/>
                </a:solidFill>
                <a:latin typeface="Arial"/>
                <a:ea typeface="Arial"/>
                <a:cs typeface="Arial"/>
                <a:sym typeface="Arial"/>
              </a:rPr>
              <a:t>Technologie mis en avant suite au </a:t>
            </a:r>
            <a:r>
              <a:rPr lang="fr" sz="1200">
                <a:solidFill>
                  <a:srgbClr val="000000"/>
                </a:solidFill>
                <a:latin typeface="Arial"/>
                <a:ea typeface="Arial"/>
                <a:cs typeface="Arial"/>
                <a:sym typeface="Arial"/>
              </a:rPr>
              <a:t>succès</a:t>
            </a:r>
            <a:r>
              <a:rPr lang="fr" sz="1200">
                <a:solidFill>
                  <a:srgbClr val="000000"/>
                </a:solidFill>
                <a:latin typeface="Arial"/>
                <a:ea typeface="Arial"/>
                <a:cs typeface="Arial"/>
                <a:sym typeface="Arial"/>
              </a:rPr>
              <a:t> du jeu Pokémon Go</a:t>
            </a:r>
            <a:endParaRPr sz="1200">
              <a:solidFill>
                <a:srgbClr val="000000"/>
              </a:solidFill>
              <a:latin typeface="Arial"/>
              <a:ea typeface="Arial"/>
              <a:cs typeface="Arial"/>
              <a:sym typeface="Arial"/>
            </a:endParaRPr>
          </a:p>
          <a:p>
            <a:pPr indent="0" lvl="0" marL="914400" rtl="0" algn="l">
              <a:spcBef>
                <a:spcPts val="1200"/>
              </a:spcBef>
              <a:spcAft>
                <a:spcPts val="0"/>
              </a:spcAft>
              <a:buNone/>
            </a:pPr>
            <a:r>
              <a:t/>
            </a:r>
            <a:endParaRPr sz="1200">
              <a:solidFill>
                <a:srgbClr val="000000"/>
              </a:solidFill>
              <a:latin typeface="Arial"/>
              <a:ea typeface="Arial"/>
              <a:cs typeface="Arial"/>
              <a:sym typeface="Arial"/>
            </a:endParaRPr>
          </a:p>
          <a:p>
            <a:pPr indent="-304800" lvl="0" marL="457200" rtl="0" algn="l">
              <a:spcBef>
                <a:spcPts val="1200"/>
              </a:spcBef>
              <a:spcAft>
                <a:spcPts val="0"/>
              </a:spcAft>
              <a:buClr>
                <a:srgbClr val="000000"/>
              </a:buClr>
              <a:buSzPts val="1200"/>
              <a:buFont typeface="Arial"/>
              <a:buChar char="-"/>
            </a:pPr>
            <a:r>
              <a:rPr lang="fr" sz="1200">
                <a:solidFill>
                  <a:srgbClr val="000000"/>
                </a:solidFill>
                <a:latin typeface="Arial"/>
                <a:ea typeface="Arial"/>
                <a:cs typeface="Arial"/>
                <a:sym typeface="Arial"/>
              </a:rPr>
              <a:t>Possibilité innombrables</a:t>
            </a:r>
            <a:endParaRPr sz="1200">
              <a:solidFill>
                <a:srgbClr val="000000"/>
              </a:solidFill>
              <a:latin typeface="Arial"/>
              <a:ea typeface="Arial"/>
              <a:cs typeface="Arial"/>
              <a:sym typeface="Arial"/>
            </a:endParaRPr>
          </a:p>
          <a:p>
            <a:pPr indent="0" lvl="0" marL="457200" rtl="0" algn="l">
              <a:spcBef>
                <a:spcPts val="1200"/>
              </a:spcBef>
              <a:spcAft>
                <a:spcPts val="0"/>
              </a:spcAft>
              <a:buNone/>
            </a:pPr>
            <a:r>
              <a:t/>
            </a:r>
            <a:endParaRPr sz="1200">
              <a:solidFill>
                <a:srgbClr val="000000"/>
              </a:solidFill>
            </a:endParaRPr>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9"/>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fr"/>
              <a:t>Merci !</a:t>
            </a:r>
            <a:endParaRPr/>
          </a:p>
          <a:p>
            <a:pPr indent="0" lvl="0" marL="0" rtl="0" algn="l">
              <a:spcBef>
                <a:spcPts val="0"/>
              </a:spcBef>
              <a:spcAft>
                <a:spcPts val="0"/>
              </a:spcAft>
              <a:buNone/>
            </a:pPr>
            <a:r>
              <a:t/>
            </a:r>
            <a:endParaRPr sz="2200"/>
          </a:p>
        </p:txBody>
      </p:sp>
      <p:sp>
        <p:nvSpPr>
          <p:cNvPr id="257" name="Google Shape;257;p2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Plan</a:t>
            </a:r>
            <a:endParaRPr/>
          </a:p>
        </p:txBody>
      </p:sp>
      <p:sp>
        <p:nvSpPr>
          <p:cNvPr id="137" name="Google Shape;137;p14"/>
          <p:cNvSpPr txBox="1"/>
          <p:nvPr>
            <p:ph idx="1" type="body"/>
          </p:nvPr>
        </p:nvSpPr>
        <p:spPr>
          <a:xfrm>
            <a:off x="819150" y="1610400"/>
            <a:ext cx="75057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AutoNum type="arabicPeriod"/>
            </a:pPr>
            <a:r>
              <a:rPr lang="fr"/>
              <a:t>Définition</a:t>
            </a:r>
            <a:endParaRPr/>
          </a:p>
          <a:p>
            <a:pPr indent="-311150" lvl="0" marL="457200" rtl="0" algn="l">
              <a:spcBef>
                <a:spcPts val="0"/>
              </a:spcBef>
              <a:spcAft>
                <a:spcPts val="0"/>
              </a:spcAft>
              <a:buSzPts val="1300"/>
              <a:buAutoNum type="arabicPeriod"/>
            </a:pPr>
            <a:r>
              <a:rPr lang="fr"/>
              <a:t>Histoire</a:t>
            </a:r>
            <a:endParaRPr/>
          </a:p>
          <a:p>
            <a:pPr indent="-311150" lvl="0" marL="457200" rtl="0" algn="l">
              <a:spcBef>
                <a:spcPts val="0"/>
              </a:spcBef>
              <a:spcAft>
                <a:spcPts val="0"/>
              </a:spcAft>
              <a:buSzPts val="1300"/>
              <a:buAutoNum type="arabicPeriod"/>
            </a:pPr>
            <a:r>
              <a:rPr lang="fr"/>
              <a:t>Fonctionnement</a:t>
            </a:r>
            <a:endParaRPr/>
          </a:p>
          <a:p>
            <a:pPr indent="-311150" lvl="0" marL="457200" rtl="0" algn="l">
              <a:spcBef>
                <a:spcPts val="0"/>
              </a:spcBef>
              <a:spcAft>
                <a:spcPts val="0"/>
              </a:spcAft>
              <a:buSzPts val="1300"/>
              <a:buAutoNum type="arabicPeriod"/>
            </a:pPr>
            <a:r>
              <a:rPr lang="fr"/>
              <a:t>Utilisations de la réalité augmentée</a:t>
            </a:r>
            <a:endParaRPr/>
          </a:p>
          <a:p>
            <a:pPr indent="-311150" lvl="0" marL="457200" rtl="0" algn="l">
              <a:spcBef>
                <a:spcPts val="0"/>
              </a:spcBef>
              <a:spcAft>
                <a:spcPts val="0"/>
              </a:spcAft>
              <a:buSzPts val="1300"/>
              <a:buAutoNum type="arabicPeriod"/>
            </a:pPr>
            <a:r>
              <a:rPr lang="fr"/>
              <a:t>Limites</a:t>
            </a:r>
            <a:endParaRPr/>
          </a:p>
          <a:p>
            <a:pPr indent="-311150" lvl="0" marL="457200" rtl="0" algn="l">
              <a:spcBef>
                <a:spcPts val="0"/>
              </a:spcBef>
              <a:spcAft>
                <a:spcPts val="0"/>
              </a:spcAft>
              <a:buSzPts val="1300"/>
              <a:buAutoNum type="arabicPeriod"/>
            </a:pPr>
            <a:r>
              <a:rPr lang="fr"/>
              <a:t>Conclusion </a:t>
            </a:r>
            <a:endParaRPr/>
          </a:p>
        </p:txBody>
      </p:sp>
      <p:sp>
        <p:nvSpPr>
          <p:cNvPr id="138" name="Google Shape;138;p1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Définition</a:t>
            </a:r>
            <a:endParaRPr/>
          </a:p>
        </p:txBody>
      </p:sp>
      <p:sp>
        <p:nvSpPr>
          <p:cNvPr id="144" name="Google Shape;144;p15"/>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11150" lvl="0" marL="457200" rtl="0" algn="l">
              <a:spcBef>
                <a:spcPts val="1200"/>
              </a:spcBef>
              <a:spcAft>
                <a:spcPts val="0"/>
              </a:spcAft>
              <a:buSzPts val="1300"/>
              <a:buChar char="-"/>
            </a:pPr>
            <a:r>
              <a:rPr lang="fr" sz="1200">
                <a:solidFill>
                  <a:srgbClr val="000000"/>
                </a:solidFill>
                <a:latin typeface="Arial"/>
                <a:ea typeface="Arial"/>
                <a:cs typeface="Arial"/>
                <a:sym typeface="Arial"/>
              </a:rPr>
              <a:t>La réalité augmentée est une technologie qui permet d’intégrer des éléments virtuels en 3D au sein d’un environnement réel. </a:t>
            </a:r>
            <a:endParaRPr sz="1200">
              <a:solidFill>
                <a:srgbClr val="000000"/>
              </a:solidFill>
              <a:latin typeface="Arial"/>
              <a:ea typeface="Arial"/>
              <a:cs typeface="Arial"/>
              <a:sym typeface="Arial"/>
            </a:endParaRPr>
          </a:p>
          <a:p>
            <a:pPr indent="0" lvl="0" marL="0" rtl="0" algn="l">
              <a:spcBef>
                <a:spcPts val="1200"/>
              </a:spcBef>
              <a:spcAft>
                <a:spcPts val="0"/>
              </a:spcAft>
              <a:buNone/>
            </a:pPr>
            <a:r>
              <a:t/>
            </a:r>
            <a:endParaRPr sz="1200">
              <a:solidFill>
                <a:srgbClr val="000000"/>
              </a:solidFill>
              <a:latin typeface="Arial"/>
              <a:ea typeface="Arial"/>
              <a:cs typeface="Arial"/>
              <a:sym typeface="Arial"/>
            </a:endParaRPr>
          </a:p>
          <a:p>
            <a:pPr indent="-304800" lvl="0" marL="457200" rtl="0" algn="l">
              <a:spcBef>
                <a:spcPts val="1200"/>
              </a:spcBef>
              <a:spcAft>
                <a:spcPts val="0"/>
              </a:spcAft>
              <a:buClr>
                <a:srgbClr val="000000"/>
              </a:buClr>
              <a:buSzPts val="1200"/>
              <a:buFont typeface="Arial"/>
              <a:buChar char="-"/>
            </a:pPr>
            <a:r>
              <a:rPr lang="fr" sz="1200">
                <a:solidFill>
                  <a:srgbClr val="000000"/>
                </a:solidFill>
                <a:latin typeface="Arial"/>
                <a:ea typeface="Arial"/>
                <a:cs typeface="Arial"/>
                <a:sym typeface="Arial"/>
              </a:rPr>
              <a:t>Composé de : </a:t>
            </a:r>
            <a:endParaRPr sz="1200">
              <a:solidFill>
                <a:srgbClr val="000000"/>
              </a:solidFill>
              <a:latin typeface="Arial"/>
              <a:ea typeface="Arial"/>
              <a:cs typeface="Arial"/>
              <a:sym typeface="Arial"/>
            </a:endParaRPr>
          </a:p>
          <a:p>
            <a:pPr indent="-304800" lvl="1" marL="914400" rtl="0" algn="l">
              <a:spcBef>
                <a:spcPts val="0"/>
              </a:spcBef>
              <a:spcAft>
                <a:spcPts val="0"/>
              </a:spcAft>
              <a:buClr>
                <a:srgbClr val="000000"/>
              </a:buClr>
              <a:buSzPts val="1200"/>
              <a:buFont typeface="Arial"/>
              <a:buChar char="-"/>
            </a:pPr>
            <a:r>
              <a:rPr lang="fr" sz="1200">
                <a:solidFill>
                  <a:srgbClr val="000000"/>
                </a:solidFill>
              </a:rPr>
              <a:t>Un device</a:t>
            </a:r>
            <a:endParaRPr sz="1200">
              <a:solidFill>
                <a:srgbClr val="000000"/>
              </a:solidFill>
            </a:endParaRPr>
          </a:p>
          <a:p>
            <a:pPr indent="-304800" lvl="1" marL="914400" rtl="0" algn="l">
              <a:spcBef>
                <a:spcPts val="0"/>
              </a:spcBef>
              <a:spcAft>
                <a:spcPts val="0"/>
              </a:spcAft>
              <a:buClr>
                <a:srgbClr val="000000"/>
              </a:buClr>
              <a:buSzPts val="1200"/>
              <a:buChar char="-"/>
            </a:pPr>
            <a:r>
              <a:rPr lang="fr" sz="1200">
                <a:solidFill>
                  <a:srgbClr val="000000"/>
                </a:solidFill>
              </a:rPr>
              <a:t>Un marqueur</a:t>
            </a:r>
            <a:endParaRPr sz="1200">
              <a:solidFill>
                <a:srgbClr val="000000"/>
              </a:solidFill>
            </a:endParaRPr>
          </a:p>
          <a:p>
            <a:pPr indent="-304800" lvl="1" marL="914400" rtl="0" algn="l">
              <a:spcBef>
                <a:spcPts val="0"/>
              </a:spcBef>
              <a:spcAft>
                <a:spcPts val="0"/>
              </a:spcAft>
              <a:buClr>
                <a:srgbClr val="000000"/>
              </a:buClr>
              <a:buSzPts val="1200"/>
              <a:buChar char="-"/>
            </a:pPr>
            <a:r>
              <a:rPr lang="fr" sz="1200">
                <a:solidFill>
                  <a:srgbClr val="000000"/>
                </a:solidFill>
              </a:rPr>
              <a:t>Contenu généré par l’application</a:t>
            </a:r>
            <a:endParaRPr sz="1200">
              <a:solidFill>
                <a:srgbClr val="000000"/>
              </a:solidFill>
            </a:endParaRPr>
          </a:p>
          <a:p>
            <a:pPr indent="0" lvl="0" marL="0" rtl="0" algn="l">
              <a:spcBef>
                <a:spcPts val="1200"/>
              </a:spcBef>
              <a:spcAft>
                <a:spcPts val="1200"/>
              </a:spcAft>
              <a:buNone/>
            </a:pPr>
            <a:r>
              <a:t/>
            </a:r>
            <a:endParaRPr/>
          </a:p>
        </p:txBody>
      </p:sp>
      <p:sp>
        <p:nvSpPr>
          <p:cNvPr id="145" name="Google Shape;145;p1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Histoire de la réalité augmentée</a:t>
            </a:r>
            <a:endParaRPr/>
          </a:p>
        </p:txBody>
      </p:sp>
      <p:sp>
        <p:nvSpPr>
          <p:cNvPr id="151" name="Google Shape;151;p1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152" name="Google Shape;152;p16"/>
          <p:cNvSpPr txBox="1"/>
          <p:nvPr>
            <p:ph idx="1" type="body"/>
          </p:nvPr>
        </p:nvSpPr>
        <p:spPr>
          <a:xfrm>
            <a:off x="819150" y="1721300"/>
            <a:ext cx="7505700" cy="2448000"/>
          </a:xfrm>
          <a:prstGeom prst="rect">
            <a:avLst/>
          </a:prstGeom>
        </p:spPr>
        <p:txBody>
          <a:bodyPr anchorCtr="0" anchor="t" bIns="91425" lIns="91425" spcFirstLastPara="1" rIns="91425" wrap="square" tIns="91425">
            <a:normAutofit/>
          </a:bodyPr>
          <a:lstStyle/>
          <a:p>
            <a:pPr indent="-311150" lvl="0" marL="457200" rtl="0" algn="l">
              <a:spcBef>
                <a:spcPts val="1200"/>
              </a:spcBef>
              <a:spcAft>
                <a:spcPts val="0"/>
              </a:spcAft>
              <a:buSzPts val="1300"/>
              <a:buChar char="-"/>
            </a:pPr>
            <a:r>
              <a:rPr lang="fr" sz="1200">
                <a:solidFill>
                  <a:srgbClr val="000000"/>
                </a:solidFill>
              </a:rPr>
              <a:t>Le premier système de réalité augmentée fut conçu en 1968 par Ivan Sutherland : épée de Damoclès</a:t>
            </a:r>
            <a:endParaRPr sz="1200">
              <a:solidFill>
                <a:srgbClr val="000000"/>
              </a:solidFill>
            </a:endParaRPr>
          </a:p>
          <a:p>
            <a:pPr indent="0" lvl="0" marL="457200" rtl="0" algn="l">
              <a:spcBef>
                <a:spcPts val="1200"/>
              </a:spcBef>
              <a:spcAft>
                <a:spcPts val="0"/>
              </a:spcAft>
              <a:buNone/>
            </a:pPr>
            <a:r>
              <a:t/>
            </a:r>
            <a:endParaRPr sz="1200">
              <a:solidFill>
                <a:srgbClr val="000000"/>
              </a:solidFill>
            </a:endParaRPr>
          </a:p>
          <a:p>
            <a:pPr indent="0" lvl="0" marL="0" rtl="0" algn="l">
              <a:spcBef>
                <a:spcPts val="1200"/>
              </a:spcBef>
              <a:spcAft>
                <a:spcPts val="1200"/>
              </a:spcAft>
              <a:buNone/>
            </a:pPr>
            <a:r>
              <a:t/>
            </a:r>
            <a:endParaRPr/>
          </a:p>
        </p:txBody>
      </p:sp>
      <p:pic>
        <p:nvPicPr>
          <p:cNvPr id="153" name="Google Shape;153;p16"/>
          <p:cNvPicPr preferRelativeResize="0"/>
          <p:nvPr/>
        </p:nvPicPr>
        <p:blipFill>
          <a:blip r:embed="rId3">
            <a:alphaModFix/>
          </a:blip>
          <a:stretch>
            <a:fillRect/>
          </a:stretch>
        </p:blipFill>
        <p:spPr>
          <a:xfrm>
            <a:off x="2442575" y="2120775"/>
            <a:ext cx="3784050" cy="2498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fr"/>
              <a:t>Histoire de la réalité augmentée</a:t>
            </a:r>
            <a:endParaRPr/>
          </a:p>
          <a:p>
            <a:pPr indent="0" lvl="0" marL="0" rtl="0" algn="l">
              <a:spcBef>
                <a:spcPts val="0"/>
              </a:spcBef>
              <a:spcAft>
                <a:spcPts val="0"/>
              </a:spcAft>
              <a:buSzPts val="990"/>
              <a:buNone/>
            </a:pPr>
            <a:r>
              <a:t/>
            </a:r>
            <a:endParaRPr sz="2700"/>
          </a:p>
        </p:txBody>
      </p:sp>
      <p:sp>
        <p:nvSpPr>
          <p:cNvPr id="159" name="Google Shape;159;p1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160" name="Google Shape;160;p17"/>
          <p:cNvSpPr txBox="1"/>
          <p:nvPr>
            <p:ph idx="1" type="body"/>
          </p:nvPr>
        </p:nvSpPr>
        <p:spPr>
          <a:xfrm>
            <a:off x="819150" y="1721300"/>
            <a:ext cx="7505700" cy="2448000"/>
          </a:xfrm>
          <a:prstGeom prst="rect">
            <a:avLst/>
          </a:prstGeom>
        </p:spPr>
        <p:txBody>
          <a:bodyPr anchorCtr="0" anchor="t" bIns="91425" lIns="91425" spcFirstLastPara="1" rIns="91425" wrap="square" tIns="91425">
            <a:normAutofit/>
          </a:bodyPr>
          <a:lstStyle/>
          <a:p>
            <a:pPr indent="-311150" lvl="0" marL="457200" rtl="0" algn="l">
              <a:spcBef>
                <a:spcPts val="1200"/>
              </a:spcBef>
              <a:spcAft>
                <a:spcPts val="0"/>
              </a:spcAft>
              <a:buSzPts val="1300"/>
              <a:buChar char="-"/>
            </a:pPr>
            <a:r>
              <a:rPr lang="fr" sz="1200">
                <a:solidFill>
                  <a:srgbClr val="000000"/>
                </a:solidFill>
              </a:rPr>
              <a:t>Dans les années 80, ce sont les systèmes HUD (Head-up displays ou vision tête-haute) qui sont développés, dans l’armée. </a:t>
            </a:r>
            <a:endParaRPr sz="1200">
              <a:solidFill>
                <a:srgbClr val="000000"/>
              </a:solidFill>
            </a:endParaRPr>
          </a:p>
          <a:p>
            <a:pPr indent="0" lvl="0" marL="457200" rtl="0" algn="l">
              <a:spcBef>
                <a:spcPts val="1200"/>
              </a:spcBef>
              <a:spcAft>
                <a:spcPts val="0"/>
              </a:spcAft>
              <a:buNone/>
            </a:pPr>
            <a:r>
              <a:t/>
            </a:r>
            <a:endParaRPr sz="1200">
              <a:solidFill>
                <a:srgbClr val="000000"/>
              </a:solidFill>
            </a:endParaRPr>
          </a:p>
          <a:p>
            <a:pPr indent="0" lvl="0" marL="0" rtl="0" algn="l">
              <a:spcBef>
                <a:spcPts val="1200"/>
              </a:spcBef>
              <a:spcAft>
                <a:spcPts val="1200"/>
              </a:spcAft>
              <a:buNone/>
            </a:pPr>
            <a:r>
              <a:t/>
            </a:r>
            <a:endParaRPr/>
          </a:p>
        </p:txBody>
      </p:sp>
      <p:pic>
        <p:nvPicPr>
          <p:cNvPr id="161" name="Google Shape;161;p17"/>
          <p:cNvPicPr preferRelativeResize="0"/>
          <p:nvPr/>
        </p:nvPicPr>
        <p:blipFill>
          <a:blip r:embed="rId3">
            <a:alphaModFix/>
          </a:blip>
          <a:stretch>
            <a:fillRect/>
          </a:stretch>
        </p:blipFill>
        <p:spPr>
          <a:xfrm>
            <a:off x="2407750" y="2100525"/>
            <a:ext cx="5079050" cy="2412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Histoire de la réalité augmentée</a:t>
            </a:r>
            <a:endParaRPr/>
          </a:p>
          <a:p>
            <a:pPr indent="0" lvl="0" marL="0" rtl="0" algn="l">
              <a:spcBef>
                <a:spcPts val="0"/>
              </a:spcBef>
              <a:spcAft>
                <a:spcPts val="0"/>
              </a:spcAft>
              <a:buNone/>
            </a:pPr>
            <a:r>
              <a:t/>
            </a:r>
            <a:endParaRPr/>
          </a:p>
        </p:txBody>
      </p:sp>
      <p:sp>
        <p:nvSpPr>
          <p:cNvPr id="167" name="Google Shape;167;p1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168" name="Google Shape;168;p18"/>
          <p:cNvSpPr txBox="1"/>
          <p:nvPr>
            <p:ph idx="1" type="body"/>
          </p:nvPr>
        </p:nvSpPr>
        <p:spPr>
          <a:xfrm>
            <a:off x="819150" y="1721300"/>
            <a:ext cx="7505700" cy="2448000"/>
          </a:xfrm>
          <a:prstGeom prst="rect">
            <a:avLst/>
          </a:prstGeom>
        </p:spPr>
        <p:txBody>
          <a:bodyPr anchorCtr="0" anchor="t" bIns="91425" lIns="91425" spcFirstLastPara="1" rIns="91425" wrap="square" tIns="91425">
            <a:normAutofit/>
          </a:bodyPr>
          <a:lstStyle/>
          <a:p>
            <a:pPr indent="-311150" lvl="0" marL="457200" rtl="0" algn="l">
              <a:spcBef>
                <a:spcPts val="1200"/>
              </a:spcBef>
              <a:spcAft>
                <a:spcPts val="0"/>
              </a:spcAft>
              <a:buSzPts val="1300"/>
              <a:buChar char="-"/>
            </a:pPr>
            <a:r>
              <a:rPr lang="fr" sz="1200">
                <a:solidFill>
                  <a:srgbClr val="000000"/>
                </a:solidFill>
              </a:rPr>
              <a:t>Steve Mann entreprend un projet lié à la réalité augmentée en 1980, le EyeTap.</a:t>
            </a:r>
            <a:endParaRPr sz="1200">
              <a:solidFill>
                <a:srgbClr val="000000"/>
              </a:solidFill>
            </a:endParaRPr>
          </a:p>
          <a:p>
            <a:pPr indent="-304800" lvl="0" marL="457200" rtl="0" algn="l">
              <a:spcBef>
                <a:spcPts val="0"/>
              </a:spcBef>
              <a:spcAft>
                <a:spcPts val="0"/>
              </a:spcAft>
              <a:buClr>
                <a:srgbClr val="000000"/>
              </a:buClr>
              <a:buSzPts val="1200"/>
              <a:buChar char="-"/>
            </a:pPr>
            <a:r>
              <a:rPr lang="fr" sz="1200">
                <a:solidFill>
                  <a:srgbClr val="000000"/>
                </a:solidFill>
              </a:rPr>
              <a:t>Premier casque de réalité augmentée</a:t>
            </a:r>
            <a:endParaRPr sz="1200">
              <a:solidFill>
                <a:srgbClr val="000000"/>
              </a:solidFill>
            </a:endParaRPr>
          </a:p>
          <a:p>
            <a:pPr indent="-304800" lvl="0" marL="457200" rtl="0" algn="l">
              <a:spcBef>
                <a:spcPts val="0"/>
              </a:spcBef>
              <a:spcAft>
                <a:spcPts val="0"/>
              </a:spcAft>
              <a:buClr>
                <a:srgbClr val="000000"/>
              </a:buClr>
              <a:buSzPts val="1200"/>
              <a:buChar char="-"/>
            </a:pPr>
            <a:r>
              <a:rPr lang="fr" sz="1200">
                <a:solidFill>
                  <a:srgbClr val="000000"/>
                </a:solidFill>
              </a:rPr>
              <a:t>Affiche des informations virtuelles</a:t>
            </a:r>
            <a:endParaRPr sz="1200">
              <a:solidFill>
                <a:srgbClr val="000000"/>
              </a:solidFill>
            </a:endParaRPr>
          </a:p>
          <a:p>
            <a:pPr indent="0" lvl="0" marL="0" rtl="0" algn="l">
              <a:spcBef>
                <a:spcPts val="1200"/>
              </a:spcBef>
              <a:spcAft>
                <a:spcPts val="1200"/>
              </a:spcAft>
              <a:buNone/>
            </a:pPr>
            <a:r>
              <a:t/>
            </a:r>
            <a:endParaRPr/>
          </a:p>
        </p:txBody>
      </p:sp>
      <p:pic>
        <p:nvPicPr>
          <p:cNvPr id="169" name="Google Shape;169;p18"/>
          <p:cNvPicPr preferRelativeResize="0"/>
          <p:nvPr/>
        </p:nvPicPr>
        <p:blipFill>
          <a:blip r:embed="rId3">
            <a:alphaModFix/>
          </a:blip>
          <a:stretch>
            <a:fillRect/>
          </a:stretch>
        </p:blipFill>
        <p:spPr>
          <a:xfrm>
            <a:off x="4503275" y="2180538"/>
            <a:ext cx="4019550" cy="1933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Histoire de la réalité augmentée</a:t>
            </a:r>
            <a:endParaRPr/>
          </a:p>
          <a:p>
            <a:pPr indent="0" lvl="0" marL="0" rtl="0" algn="l">
              <a:spcBef>
                <a:spcPts val="0"/>
              </a:spcBef>
              <a:spcAft>
                <a:spcPts val="0"/>
              </a:spcAft>
              <a:buNone/>
            </a:pPr>
            <a:r>
              <a:t/>
            </a:r>
            <a:endParaRPr/>
          </a:p>
        </p:txBody>
      </p:sp>
      <p:sp>
        <p:nvSpPr>
          <p:cNvPr id="175" name="Google Shape;175;p1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176" name="Google Shape;176;p19"/>
          <p:cNvSpPr txBox="1"/>
          <p:nvPr/>
        </p:nvSpPr>
        <p:spPr>
          <a:xfrm>
            <a:off x="1333213" y="4454250"/>
            <a:ext cx="64776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900">
              <a:solidFill>
                <a:schemeClr val="dk2"/>
              </a:solidFill>
            </a:endParaRPr>
          </a:p>
        </p:txBody>
      </p:sp>
      <p:sp>
        <p:nvSpPr>
          <p:cNvPr id="177" name="Google Shape;177;p19"/>
          <p:cNvSpPr txBox="1"/>
          <p:nvPr>
            <p:ph idx="1" type="body"/>
          </p:nvPr>
        </p:nvSpPr>
        <p:spPr>
          <a:xfrm>
            <a:off x="819150" y="1721300"/>
            <a:ext cx="7505700" cy="2448000"/>
          </a:xfrm>
          <a:prstGeom prst="rect">
            <a:avLst/>
          </a:prstGeom>
        </p:spPr>
        <p:txBody>
          <a:bodyPr anchorCtr="0" anchor="t" bIns="91425" lIns="91425" spcFirstLastPara="1" rIns="91425" wrap="square" tIns="91425">
            <a:normAutofit/>
          </a:bodyPr>
          <a:lstStyle/>
          <a:p>
            <a:pPr indent="-311150" lvl="0" marL="457200" rtl="0" algn="l">
              <a:spcBef>
                <a:spcPts val="1200"/>
              </a:spcBef>
              <a:spcAft>
                <a:spcPts val="0"/>
              </a:spcAft>
              <a:buSzPts val="1300"/>
              <a:buChar char="-"/>
            </a:pPr>
            <a:r>
              <a:rPr lang="fr" sz="1200">
                <a:solidFill>
                  <a:srgbClr val="000000"/>
                </a:solidFill>
              </a:rPr>
              <a:t>LES MARQUEURS : PREMIÈRE ÉTAPE DE LA RÉALITÉ AUGMENTÉE MOBILE.</a:t>
            </a:r>
            <a:endParaRPr sz="1200">
              <a:solidFill>
                <a:srgbClr val="000000"/>
              </a:solidFill>
            </a:endParaRPr>
          </a:p>
          <a:p>
            <a:pPr indent="-304800" lvl="1" marL="914400" rtl="0" algn="l">
              <a:spcBef>
                <a:spcPts val="0"/>
              </a:spcBef>
              <a:spcAft>
                <a:spcPts val="0"/>
              </a:spcAft>
              <a:buClr>
                <a:srgbClr val="000000"/>
              </a:buClr>
              <a:buSzPts val="1200"/>
              <a:buChar char="-"/>
            </a:pPr>
            <a:r>
              <a:rPr lang="fr" sz="1200">
                <a:solidFill>
                  <a:srgbClr val="000000"/>
                </a:solidFill>
              </a:rPr>
              <a:t>Les marqueurs sont des repères visuels détectés par l’appareil afin d’effectuer une action. Ils peuvent prendre la forme d’une image ou d’un symbole. </a:t>
            </a:r>
            <a:endParaRPr sz="1200">
              <a:solidFill>
                <a:srgbClr val="000000"/>
              </a:solidFill>
            </a:endParaRPr>
          </a:p>
          <a:p>
            <a:pPr indent="-304800" lvl="0" marL="457200" rtl="0" algn="l">
              <a:spcBef>
                <a:spcPts val="0"/>
              </a:spcBef>
              <a:spcAft>
                <a:spcPts val="0"/>
              </a:spcAft>
              <a:buClr>
                <a:srgbClr val="000000"/>
              </a:buClr>
              <a:buSzPts val="1200"/>
              <a:buChar char="-"/>
            </a:pPr>
            <a:r>
              <a:rPr lang="fr" sz="1200">
                <a:solidFill>
                  <a:srgbClr val="000000"/>
                </a:solidFill>
              </a:rPr>
              <a:t>LES SMARTPHONES ET TABLETTES, ÉTAPE ULTIME DE LA RA.</a:t>
            </a:r>
            <a:endParaRPr sz="1200">
              <a:solidFill>
                <a:srgbClr val="000000"/>
              </a:solidFill>
            </a:endParaRPr>
          </a:p>
          <a:p>
            <a:pPr indent="-304800" lvl="1" marL="914400" rtl="0" algn="l">
              <a:spcBef>
                <a:spcPts val="0"/>
              </a:spcBef>
              <a:spcAft>
                <a:spcPts val="0"/>
              </a:spcAft>
              <a:buClr>
                <a:srgbClr val="000000"/>
              </a:buClr>
              <a:buSzPts val="1200"/>
              <a:buChar char="-"/>
            </a:pPr>
            <a:r>
              <a:rPr lang="fr" sz="1200">
                <a:solidFill>
                  <a:srgbClr val="000000"/>
                </a:solidFill>
              </a:rPr>
              <a:t>La première version « mobile » de réalité augmentée fut développée à la fin des années 90 et nécessitait un sac à dos connecté à un écran.</a:t>
            </a:r>
            <a:endParaRPr sz="1200">
              <a:solidFill>
                <a:srgbClr val="000000"/>
              </a:solidFill>
            </a:endParaRPr>
          </a:p>
          <a:p>
            <a:pPr indent="0" lvl="0" marL="0" rtl="0" algn="l">
              <a:spcBef>
                <a:spcPts val="1200"/>
              </a:spcBef>
              <a:spcAft>
                <a:spcPts val="1200"/>
              </a:spcAft>
              <a:buNone/>
            </a:pPr>
            <a:r>
              <a:t/>
            </a:r>
            <a:endParaRPr/>
          </a:p>
        </p:txBody>
      </p:sp>
      <p:pic>
        <p:nvPicPr>
          <p:cNvPr id="178" name="Google Shape;178;p19"/>
          <p:cNvPicPr preferRelativeResize="0"/>
          <p:nvPr/>
        </p:nvPicPr>
        <p:blipFill>
          <a:blip r:embed="rId3">
            <a:alphaModFix/>
          </a:blip>
          <a:stretch>
            <a:fillRect/>
          </a:stretch>
        </p:blipFill>
        <p:spPr>
          <a:xfrm>
            <a:off x="5451696" y="2875950"/>
            <a:ext cx="1028925" cy="1870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Fonctionnement de la réalité augmentée</a:t>
            </a:r>
            <a:endParaRPr/>
          </a:p>
        </p:txBody>
      </p:sp>
      <p:sp>
        <p:nvSpPr>
          <p:cNvPr id="184" name="Google Shape;184;p20"/>
          <p:cNvSpPr txBox="1"/>
          <p:nvPr>
            <p:ph idx="1" type="body"/>
          </p:nvPr>
        </p:nvSpPr>
        <p:spPr>
          <a:xfrm>
            <a:off x="819150" y="1990725"/>
            <a:ext cx="7571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r"/>
              <a:t>https://www.youtube.com/watch?v=fHkXUGD-lio</a:t>
            </a:r>
            <a:endParaRPr/>
          </a:p>
        </p:txBody>
      </p:sp>
      <p:sp>
        <p:nvSpPr>
          <p:cNvPr id="185" name="Google Shape;185;p2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descr="Comment fonctionne la réalité augmentée (ra) ? &#10;&#10;La réalité augmentée se définit comme une interface entre des données “virtuelles” et le monde réel avec laquelle l’utilisateur va pouvoir interagir.&#10;&#10;&#10;Vous avez besoin d’un outil de sensibilisation alors réservez le bus des technologies® ! &#10;Retrouvez nous sur notre site web : http://lebusdestechnologies.fr/fr/&#10;&#10;Facebook : https://fr-fr.facebook.com/lebusdestechnologies/&#10;Twitter : https://twitter.com/BusTechnologies&#10;Instagram : https://www.instagram.com/lebusdestechnologies/&#10;Linkedin : https://www.linkedin.com/company/15220453&#10;Google + : https://plus.google.com/105414283256932941900&#10;&#10;La réalité augmentée &#10;Qu'est-ce que c'est ?&#10;La réalité augmentée est une technologie informatique qui superpose en temps réel des infos numériques entre notre œil et le monde réel. Il existe 4 sortes de réalité augmentée. Tout d’abord la réalité documentée. Des informations virtuelles sont affichées en superposition de la vision du monde réel par exemple elles informent le touriste sur le nom des rues. Ensuite, il y a la réalité à perception augmentée. C’est l’incrustation des contours d’objets qui sont peu visibles dans les nuages ou la fumée voire complètement invisibles comme les contours d’un organe interne lors d’une intervention chirurgicale. Vient l’association géométrique du monde réel avec un monde virtuel composée d’objets virtuels en 3D intégrés aux objets réels. C’est l’exemple de la pièce vide aménagée virtuellement avec les futurs meubles visibles sur l’écran d’une tablette tout en étant dans la pièce Enfin, il y a l’intégration du monde réel avec un monde virtuel Les objets virtuels sont modélisés en tenant compte de leurs propriétés physiques ainsi que des connaissances sur la scène et sur ses objets. Une voiture virtuelle roule sur un terrain réel et l’utilisateur peut bouger la voiture ou entrer en collision. Alors comment ça marche ? A travers un casque ou une paire de lunettes à écrans semi-transparents c’est la vision directe. Ou à l’aide d’une caméra qui filme le monde réel et affiche ses images sur un écran de type tablette smartphone. C’est la vision indirecte. Mais où la trouve-t-on ? Lors de formation l’apprenant s’essaie sur des dispositifs de simulation au montage ou démontage de pièces mécaniques ou encore à des programmes de pilotage. Dans le domaine de la maintenance industrielle le technicien peut voir les parties cachées des mécanismes ou des câblages électriques. Elle peut aussi donner des informations techniques sur le montage ou démontage d’automobile. Dans le secteur industriel elle sert de guide à l’assemblage d’objets à l’intégration visuelle de prototypes dans un environnement réel. Et demain verra apparaître bien d’autres applications !" id="186" name="Google Shape;186;p20" title="Comment fonctionne la réalité augmentée (ra) ?">
            <a:hlinkClick r:id="rId3"/>
          </p:cNvPr>
          <p:cNvPicPr preferRelativeResize="0"/>
          <p:nvPr/>
        </p:nvPicPr>
        <p:blipFill>
          <a:blip r:embed="rId4">
            <a:alphaModFix/>
          </a:blip>
          <a:stretch>
            <a:fillRect/>
          </a:stretch>
        </p:blipFill>
        <p:spPr>
          <a:xfrm>
            <a:off x="4763475" y="1603900"/>
            <a:ext cx="3779776" cy="2834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1"/>
          <p:cNvSpPr txBox="1"/>
          <p:nvPr>
            <p:ph type="title"/>
          </p:nvPr>
        </p:nvSpPr>
        <p:spPr>
          <a:xfrm>
            <a:off x="819150" y="845600"/>
            <a:ext cx="79608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sz="3188"/>
              <a:t>Principales utilisations </a:t>
            </a:r>
            <a:r>
              <a:rPr lang="fr" sz="3188"/>
              <a:t>de la réalité augmentée</a:t>
            </a:r>
            <a:endParaRPr sz="3188"/>
          </a:p>
          <a:p>
            <a:pPr indent="0" lvl="0" marL="0" rtl="0" algn="l">
              <a:lnSpc>
                <a:spcPct val="115000"/>
              </a:lnSpc>
              <a:spcBef>
                <a:spcPts val="1200"/>
              </a:spcBef>
              <a:spcAft>
                <a:spcPts val="0"/>
              </a:spcAft>
              <a:buNone/>
            </a:pPr>
            <a:r>
              <a:t/>
            </a:r>
            <a:endParaRPr b="1" sz="1200">
              <a:solidFill>
                <a:srgbClr val="000000"/>
              </a:solidFill>
              <a:latin typeface="Arial"/>
              <a:ea typeface="Arial"/>
              <a:cs typeface="Arial"/>
              <a:sym typeface="Arial"/>
            </a:endParaRPr>
          </a:p>
          <a:p>
            <a:pPr indent="0" lvl="0" marL="0" rtl="0" algn="l">
              <a:spcBef>
                <a:spcPts val="1200"/>
              </a:spcBef>
              <a:spcAft>
                <a:spcPts val="0"/>
              </a:spcAft>
              <a:buNone/>
            </a:pPr>
            <a:r>
              <a:t/>
            </a:r>
            <a:endParaRPr/>
          </a:p>
        </p:txBody>
      </p:sp>
      <p:sp>
        <p:nvSpPr>
          <p:cNvPr id="192" name="Google Shape;192;p2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193" name="Google Shape;193;p21"/>
          <p:cNvSpPr txBox="1"/>
          <p:nvPr>
            <p:ph idx="1" type="body"/>
          </p:nvPr>
        </p:nvSpPr>
        <p:spPr>
          <a:xfrm>
            <a:off x="819150" y="1721300"/>
            <a:ext cx="7505700" cy="2448000"/>
          </a:xfrm>
          <a:prstGeom prst="rect">
            <a:avLst/>
          </a:prstGeom>
        </p:spPr>
        <p:txBody>
          <a:bodyPr anchorCtr="0" anchor="t" bIns="91425" lIns="91425" spcFirstLastPara="1" rIns="91425" wrap="square" tIns="91425">
            <a:normAutofit/>
          </a:bodyPr>
          <a:lstStyle/>
          <a:p>
            <a:pPr indent="-311150" lvl="0" marL="457200" rtl="0" algn="l">
              <a:spcBef>
                <a:spcPts val="1200"/>
              </a:spcBef>
              <a:spcAft>
                <a:spcPts val="0"/>
              </a:spcAft>
              <a:buSzPts val="1300"/>
              <a:buChar char="-"/>
            </a:pPr>
            <a:r>
              <a:rPr lang="fr" sz="1200">
                <a:solidFill>
                  <a:srgbClr val="000000"/>
                </a:solidFill>
              </a:rPr>
              <a:t>Un outil professionnel : la réalité augmentée fut majoritairement développée à des fins expérimentales et professionnelles (armée, industrie, etc.). Très vite, les entreprises ont compris les enjeux de cette technologie et ont cherché à se l’approprier. </a:t>
            </a:r>
            <a:endParaRPr sz="1200">
              <a:solidFill>
                <a:srgbClr val="000000"/>
              </a:solidFill>
            </a:endParaRPr>
          </a:p>
          <a:p>
            <a:pPr indent="0" lvl="0" marL="0" rtl="0" algn="l">
              <a:spcBef>
                <a:spcPts val="1200"/>
              </a:spcBef>
              <a:spcAft>
                <a:spcPts val="1200"/>
              </a:spcAft>
              <a:buNone/>
            </a:pPr>
            <a:r>
              <a:t/>
            </a:r>
            <a:endParaRPr/>
          </a:p>
        </p:txBody>
      </p:sp>
      <p:pic>
        <p:nvPicPr>
          <p:cNvPr id="194" name="Google Shape;194;p21"/>
          <p:cNvPicPr preferRelativeResize="0"/>
          <p:nvPr/>
        </p:nvPicPr>
        <p:blipFill>
          <a:blip r:embed="rId3">
            <a:alphaModFix/>
          </a:blip>
          <a:stretch>
            <a:fillRect/>
          </a:stretch>
        </p:blipFill>
        <p:spPr>
          <a:xfrm>
            <a:off x="710250" y="2528900"/>
            <a:ext cx="3344275" cy="2229525"/>
          </a:xfrm>
          <a:prstGeom prst="rect">
            <a:avLst/>
          </a:prstGeom>
          <a:noFill/>
          <a:ln>
            <a:noFill/>
          </a:ln>
        </p:spPr>
      </p:pic>
      <p:pic>
        <p:nvPicPr>
          <p:cNvPr id="195" name="Google Shape;195;p21"/>
          <p:cNvPicPr preferRelativeResize="0"/>
          <p:nvPr/>
        </p:nvPicPr>
        <p:blipFill>
          <a:blip r:embed="rId4">
            <a:alphaModFix/>
          </a:blip>
          <a:stretch>
            <a:fillRect/>
          </a:stretch>
        </p:blipFill>
        <p:spPr>
          <a:xfrm>
            <a:off x="4633250" y="2515063"/>
            <a:ext cx="3441665" cy="225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A842DBE1DD246922CCE4D362DB38C" ma:contentTypeVersion="3" ma:contentTypeDescription="Crée un document." ma:contentTypeScope="" ma:versionID="5dcb12d216b34efccd7441580eab3461">
  <xsd:schema xmlns:xsd="http://www.w3.org/2001/XMLSchema" xmlns:xs="http://www.w3.org/2001/XMLSchema" xmlns:p="http://schemas.microsoft.com/office/2006/metadata/properties" xmlns:ns2="bfb339bb-2656-4ad4-a99d-13e317adf610" targetNamespace="http://schemas.microsoft.com/office/2006/metadata/properties" ma:root="true" ma:fieldsID="bef4d2e0c218b0fd1307109ec60eaa93" ns2:_="">
    <xsd:import namespace="bfb339bb-2656-4ad4-a99d-13e317adf610"/>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b339bb-2656-4ad4-a99d-13e317adf6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F0474B-8D1C-401B-8A27-C745415DF344}"/>
</file>

<file path=customXml/itemProps2.xml><?xml version="1.0" encoding="utf-8"?>
<ds:datastoreItem xmlns:ds="http://schemas.openxmlformats.org/officeDocument/2006/customXml" ds:itemID="{D6A947E7-92E0-4E76-8CE8-757AF94D038F}"/>
</file>

<file path=customXml/itemProps3.xml><?xml version="1.0" encoding="utf-8"?>
<ds:datastoreItem xmlns:ds="http://schemas.openxmlformats.org/officeDocument/2006/customXml" ds:itemID="{B77FDC5C-C7B6-45B6-89B5-6717FF92E82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0x0101001E7A842DBE1DD246922CCE4D362DB38C</vt:lpwstr>
  </property>
</Properties>
</file>