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92" r:id="rId3"/>
    <p:sldId id="289" r:id="rId4"/>
    <p:sldId id="257" r:id="rId5"/>
    <p:sldId id="258" r:id="rId6"/>
    <p:sldId id="259" r:id="rId7"/>
    <p:sldId id="262" r:id="rId8"/>
    <p:sldId id="263" r:id="rId9"/>
    <p:sldId id="278" r:id="rId10"/>
    <p:sldId id="277" r:id="rId11"/>
    <p:sldId id="264" r:id="rId12"/>
    <p:sldId id="279" r:id="rId13"/>
    <p:sldId id="285" r:id="rId14"/>
    <p:sldId id="280" r:id="rId15"/>
    <p:sldId id="281" r:id="rId16"/>
    <p:sldId id="283" r:id="rId17"/>
    <p:sldId id="286" r:id="rId18"/>
    <p:sldId id="284" r:id="rId19"/>
    <p:sldId id="290" r:id="rId20"/>
    <p:sldId id="265" r:id="rId21"/>
    <p:sldId id="266" r:id="rId22"/>
    <p:sldId id="267" r:id="rId23"/>
    <p:sldId id="269" r:id="rId24"/>
    <p:sldId id="270" r:id="rId25"/>
    <p:sldId id="271" r:id="rId26"/>
    <p:sldId id="272" r:id="rId27"/>
    <p:sldId id="273" r:id="rId28"/>
    <p:sldId id="274" r:id="rId29"/>
    <p:sldId id="275" r:id="rId30"/>
    <p:sldId id="276" r:id="rId31"/>
    <p:sldId id="287" r:id="rId32"/>
    <p:sldId id="288" r:id="rId33"/>
    <p:sldId id="293"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09EC16-098C-4C9D-8BA2-593B7B4EF933}" type="datetimeFigureOut">
              <a:rPr lang="en-US" smtClean="0"/>
              <a:t>22-Feb</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A7699B-F9C3-4EA4-B7D2-1B7D580386F2}" type="slidenum">
              <a:rPr lang="en-US" smtClean="0"/>
              <a:t>‹N°›</a:t>
            </a:fld>
            <a:endParaRPr lang="en-US"/>
          </a:p>
        </p:txBody>
      </p:sp>
    </p:spTree>
    <p:extLst>
      <p:ext uri="{BB962C8B-B14F-4D97-AF65-F5344CB8AC3E}">
        <p14:creationId xmlns:p14="http://schemas.microsoft.com/office/powerpoint/2010/main" val="374106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9F098-090B-46E0-B72F-C0F6C56FA0D2}" type="datetimeFigureOut">
              <a:rPr lang="en-US" smtClean="0"/>
              <a:t>22-Feb</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3948A-5E04-43E6-827F-323603F78B21}" type="slidenum">
              <a:rPr lang="en-US" smtClean="0"/>
              <a:t>‹N°›</a:t>
            </a:fld>
            <a:endParaRPr lang="en-US"/>
          </a:p>
        </p:txBody>
      </p:sp>
    </p:spTree>
    <p:extLst>
      <p:ext uri="{BB962C8B-B14F-4D97-AF65-F5344CB8AC3E}">
        <p14:creationId xmlns:p14="http://schemas.microsoft.com/office/powerpoint/2010/main" val="341056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853948A-5E04-43E6-827F-323603F78B21}" type="slidenum">
              <a:rPr lang="en-US" smtClean="0"/>
              <a:t>1</a:t>
            </a:fld>
            <a:endParaRPr lang="en-US"/>
          </a:p>
        </p:txBody>
      </p:sp>
    </p:spTree>
    <p:extLst>
      <p:ext uri="{BB962C8B-B14F-4D97-AF65-F5344CB8AC3E}">
        <p14:creationId xmlns:p14="http://schemas.microsoft.com/office/powerpoint/2010/main" val="113017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1853948A-5E04-43E6-827F-323603F78B21}" type="slidenum">
              <a:rPr lang="en-US" smtClean="0"/>
              <a:t>2</a:t>
            </a:fld>
            <a:endParaRPr lang="en-US"/>
          </a:p>
        </p:txBody>
      </p:sp>
    </p:spTree>
    <p:extLst>
      <p:ext uri="{BB962C8B-B14F-4D97-AF65-F5344CB8AC3E}">
        <p14:creationId xmlns:p14="http://schemas.microsoft.com/office/powerpoint/2010/main" val="481686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1853948A-5E04-43E6-827F-323603F78B21}" type="slidenum">
              <a:rPr lang="en-US" smtClean="0"/>
              <a:t>21</a:t>
            </a:fld>
            <a:endParaRPr lang="en-US"/>
          </a:p>
        </p:txBody>
      </p:sp>
    </p:spTree>
    <p:extLst>
      <p:ext uri="{BB962C8B-B14F-4D97-AF65-F5344CB8AC3E}">
        <p14:creationId xmlns:p14="http://schemas.microsoft.com/office/powerpoint/2010/main" val="1687725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02172D2E-413F-43C5-9C39-AEFBE21F4018}" type="datetime1">
              <a:rPr lang="en-US" smtClean="0"/>
              <a:t>22-Feb</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2411760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FD1B7F4-87A7-40F1-A9F2-9C587384698C}" type="datetime1">
              <a:rPr lang="en-US" smtClean="0"/>
              <a:t>22-Feb</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343807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09592484-648D-4808-8EFD-5B2C8E38CDD4}" type="datetime1">
              <a:rPr lang="en-US" smtClean="0"/>
              <a:t>22-Feb</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386552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094D010-6225-4C36-B37D-9A706CDB836E}" type="datetime1">
              <a:rPr lang="en-US" smtClean="0"/>
              <a:t>22-Feb</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399750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E16FB67-BC91-4759-B290-41CF322FA8B4}" type="datetime1">
              <a:rPr lang="en-US" smtClean="0"/>
              <a:t>22-Feb</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207634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BCA998FB-6931-4E07-B2D9-E3123FAC6A6A}" type="datetime1">
              <a:rPr lang="en-US" smtClean="0"/>
              <a:t>22-Feb</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243958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077F0DD1-5EEB-4094-B3EC-5CCB2FF3DAF2}" type="datetime1">
              <a:rPr lang="en-US" smtClean="0"/>
              <a:t>22-Feb</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397865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B535D2C6-F1B7-4ECD-908F-D3AA910E91AB}" type="datetime1">
              <a:rPr lang="en-US" smtClean="0"/>
              <a:t>22-Feb</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337219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B250E2-A553-41CA-9A0B-03FBCD702B96}" type="datetime1">
              <a:rPr lang="en-US" smtClean="0"/>
              <a:t>22-Feb</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115073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98F4B5F-7D66-40A9-957F-916B7E18BB17}" type="datetime1">
              <a:rPr lang="en-US" smtClean="0"/>
              <a:t>22-Feb</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30349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B8CDA69-8867-4893-86E0-678B1193B3F9}" type="datetime1">
              <a:rPr lang="en-US" smtClean="0"/>
              <a:t>22-Feb</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‹N°›</a:t>
            </a:fld>
            <a:endParaRPr lang="en-US"/>
          </a:p>
        </p:txBody>
      </p:sp>
    </p:spTree>
    <p:extLst>
      <p:ext uri="{BB962C8B-B14F-4D97-AF65-F5344CB8AC3E}">
        <p14:creationId xmlns:p14="http://schemas.microsoft.com/office/powerpoint/2010/main" val="263055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BECED-3FD5-4E8D-AE28-CA25AFB0C151}" type="datetime1">
              <a:rPr lang="en-US" smtClean="0"/>
              <a:t>22-Feb</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D32D1-0941-4B54-ADB0-27782A1B9A4D}" type="slidenum">
              <a:rPr lang="en-US" smtClean="0"/>
              <a:t>‹N°›</a:t>
            </a:fld>
            <a:endParaRPr lang="en-US"/>
          </a:p>
        </p:txBody>
      </p:sp>
    </p:spTree>
    <p:extLst>
      <p:ext uri="{BB962C8B-B14F-4D97-AF65-F5344CB8AC3E}">
        <p14:creationId xmlns:p14="http://schemas.microsoft.com/office/powerpoint/2010/main" val="391875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12192000" cy="786939"/>
          </a:xfrm>
          <a:prstGeom prst="rect">
            <a:avLst/>
          </a:prstGeom>
          <a:solidFill>
            <a:schemeClr val="tx2">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ZoneTexte 3"/>
          <p:cNvSpPr txBox="1"/>
          <p:nvPr/>
        </p:nvSpPr>
        <p:spPr>
          <a:xfrm>
            <a:off x="1933515" y="1850028"/>
            <a:ext cx="8595517" cy="1015663"/>
          </a:xfrm>
          <a:prstGeom prst="rect">
            <a:avLst/>
          </a:prstGeom>
          <a:noFill/>
        </p:spPr>
        <p:txBody>
          <a:bodyPr wrap="square" rtlCol="0">
            <a:spAutoFit/>
          </a:bodyPr>
          <a:lstStyle/>
          <a:p>
            <a:r>
              <a:rPr lang="fr-FR" sz="6000" dirty="0" smtClean="0">
                <a:solidFill>
                  <a:schemeClr val="bg1"/>
                </a:solidFill>
              </a:rPr>
              <a:t>Interactions Multimodales</a:t>
            </a:r>
            <a:endParaRPr lang="fr-FR" sz="6000" dirty="0">
              <a:solidFill>
                <a:schemeClr val="bg1"/>
              </a:solidFill>
            </a:endParaRPr>
          </a:p>
        </p:txBody>
      </p:sp>
      <p:sp>
        <p:nvSpPr>
          <p:cNvPr id="10" name="Espace réservé du numéro de diapositive 9"/>
          <p:cNvSpPr>
            <a:spLocks noGrp="1"/>
          </p:cNvSpPr>
          <p:nvPr>
            <p:ph type="sldNum" sz="quarter" idx="12"/>
          </p:nvPr>
        </p:nvSpPr>
        <p:spPr/>
        <p:txBody>
          <a:bodyPr/>
          <a:lstStyle/>
          <a:p>
            <a:fld id="{CE9D32D1-0941-4B54-ADB0-27782A1B9A4D}" type="slidenum">
              <a:rPr lang="en-US" smtClean="0"/>
              <a:t>1</a:t>
            </a:fld>
            <a:endParaRPr lang="en-US" dirty="0"/>
          </a:p>
        </p:txBody>
      </p:sp>
      <p:sp>
        <p:nvSpPr>
          <p:cNvPr id="11" name="ZoneTexte 10"/>
          <p:cNvSpPr txBox="1"/>
          <p:nvPr/>
        </p:nvSpPr>
        <p:spPr>
          <a:xfrm>
            <a:off x="2936085" y="69953"/>
            <a:ext cx="6590378" cy="584775"/>
          </a:xfrm>
          <a:prstGeom prst="rect">
            <a:avLst/>
          </a:prstGeom>
          <a:noFill/>
        </p:spPr>
        <p:txBody>
          <a:bodyPr wrap="square" rtlCol="0">
            <a:spAutoFit/>
          </a:bodyPr>
          <a:lstStyle/>
          <a:p>
            <a:pPr algn="ctr"/>
            <a:r>
              <a:rPr lang="fr-FR" sz="3200" dirty="0" smtClean="0">
                <a:solidFill>
                  <a:schemeClr val="bg1"/>
                </a:solidFill>
              </a:rPr>
              <a:t>Interfaces Homme-Machine</a:t>
            </a:r>
            <a:endParaRPr lang="fr-FR" sz="3200" dirty="0">
              <a:solidFill>
                <a:schemeClr val="bg1"/>
              </a:solidFill>
            </a:endParaRPr>
          </a:p>
        </p:txBody>
      </p:sp>
      <p:sp>
        <p:nvSpPr>
          <p:cNvPr id="15" name="ZoneTexte 14"/>
          <p:cNvSpPr txBox="1"/>
          <p:nvPr/>
        </p:nvSpPr>
        <p:spPr>
          <a:xfrm>
            <a:off x="7908215" y="5993306"/>
            <a:ext cx="4503570" cy="461665"/>
          </a:xfrm>
          <a:prstGeom prst="rect">
            <a:avLst/>
          </a:prstGeom>
          <a:noFill/>
        </p:spPr>
        <p:txBody>
          <a:bodyPr wrap="square" rtlCol="0">
            <a:spAutoFit/>
          </a:bodyPr>
          <a:lstStyle/>
          <a:p>
            <a:r>
              <a:rPr lang="fr-FR" sz="2400" b="1" dirty="0" smtClean="0">
                <a:solidFill>
                  <a:schemeClr val="bg1"/>
                </a:solidFill>
              </a:rPr>
              <a:t>Mounir </a:t>
            </a:r>
            <a:r>
              <a:rPr lang="fr-FR" sz="2400" b="1" dirty="0" err="1" smtClean="0">
                <a:solidFill>
                  <a:schemeClr val="bg1"/>
                </a:solidFill>
              </a:rPr>
              <a:t>Ilyass</a:t>
            </a:r>
            <a:r>
              <a:rPr lang="fr-FR" sz="2400" b="1" dirty="0" smtClean="0">
                <a:solidFill>
                  <a:schemeClr val="bg1"/>
                </a:solidFill>
              </a:rPr>
              <a:t> – M2 PLS</a:t>
            </a:r>
          </a:p>
        </p:txBody>
      </p:sp>
      <p:cxnSp>
        <p:nvCxnSpPr>
          <p:cNvPr id="17" name="Connecteur droit 16"/>
          <p:cNvCxnSpPr/>
          <p:nvPr/>
        </p:nvCxnSpPr>
        <p:spPr>
          <a:xfrm>
            <a:off x="1933515" y="2865691"/>
            <a:ext cx="822648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98203" y="6047085"/>
            <a:ext cx="4503570" cy="461665"/>
          </a:xfrm>
          <a:prstGeom prst="rect">
            <a:avLst/>
          </a:prstGeom>
          <a:noFill/>
        </p:spPr>
        <p:txBody>
          <a:bodyPr wrap="square" rtlCol="0">
            <a:spAutoFit/>
          </a:bodyPr>
          <a:lstStyle/>
          <a:p>
            <a:r>
              <a:rPr lang="fr-FR" sz="2400" b="1" dirty="0" smtClean="0">
                <a:solidFill>
                  <a:schemeClr val="bg1"/>
                </a:solidFill>
              </a:rPr>
              <a:t>Professeur:  Catherine </a:t>
            </a:r>
            <a:r>
              <a:rPr lang="fr-FR" sz="2400" b="1" dirty="0" err="1" smtClean="0">
                <a:solidFill>
                  <a:schemeClr val="bg1"/>
                </a:solidFill>
              </a:rPr>
              <a:t>Recannati</a:t>
            </a:r>
            <a:endParaRPr lang="fr-FR" sz="2400" b="1" dirty="0">
              <a:solidFill>
                <a:schemeClr val="bg1"/>
              </a:solidFill>
            </a:endParaRPr>
          </a:p>
        </p:txBody>
      </p:sp>
      <p:cxnSp>
        <p:nvCxnSpPr>
          <p:cNvPr id="19" name="Connecteur droit 18"/>
          <p:cNvCxnSpPr/>
          <p:nvPr/>
        </p:nvCxnSpPr>
        <p:spPr>
          <a:xfrm>
            <a:off x="1933515" y="1950748"/>
            <a:ext cx="822648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11353800" y="3321237"/>
            <a:ext cx="1882753" cy="18827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10326767" y="3559155"/>
            <a:ext cx="960402" cy="9604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10984768" y="4659112"/>
            <a:ext cx="484454" cy="4844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1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81AC"/>
        </a:solidFill>
        <a:effectLst/>
      </p:bgPr>
    </p:bg>
    <p:spTree>
      <p:nvGrpSpPr>
        <p:cNvPr id="1" name=""/>
        <p:cNvGrpSpPr/>
        <p:nvPr/>
      </p:nvGrpSpPr>
      <p:grpSpPr>
        <a:xfrm>
          <a:off x="0" y="0"/>
          <a:ext cx="0" cy="0"/>
          <a:chOff x="0" y="0"/>
          <a:chExt cx="0" cy="0"/>
        </a:xfrm>
      </p:grpSpPr>
      <p:sp>
        <p:nvSpPr>
          <p:cNvPr id="8" name="ZoneTexte 7"/>
          <p:cNvSpPr txBox="1"/>
          <p:nvPr/>
        </p:nvSpPr>
        <p:spPr>
          <a:xfrm>
            <a:off x="1639849" y="2682302"/>
            <a:ext cx="9376012" cy="1200329"/>
          </a:xfrm>
          <a:prstGeom prst="rect">
            <a:avLst/>
          </a:prstGeom>
          <a:noFill/>
        </p:spPr>
        <p:txBody>
          <a:bodyPr wrap="square" rtlCol="0">
            <a:spAutoFit/>
          </a:bodyPr>
          <a:lstStyle/>
          <a:p>
            <a:r>
              <a:rPr lang="en-US" sz="7200" dirty="0" err="1">
                <a:solidFill>
                  <a:schemeClr val="bg1"/>
                </a:solidFill>
              </a:rPr>
              <a:t>Systèmes</a:t>
            </a:r>
            <a:r>
              <a:rPr lang="en-US" sz="7200" dirty="0">
                <a:solidFill>
                  <a:schemeClr val="bg1"/>
                </a:solidFill>
              </a:rPr>
              <a:t> </a:t>
            </a:r>
            <a:r>
              <a:rPr lang="en-US" sz="7200" dirty="0" err="1" smtClean="0">
                <a:solidFill>
                  <a:schemeClr val="bg1"/>
                </a:solidFill>
              </a:rPr>
              <a:t>multimodaux</a:t>
            </a:r>
            <a:endParaRPr lang="en-US" sz="7200" dirty="0">
              <a:solidFill>
                <a:schemeClr val="bg1"/>
              </a:solidFill>
            </a:endParaRPr>
          </a:p>
        </p:txBody>
      </p:sp>
      <p:sp>
        <p:nvSpPr>
          <p:cNvPr id="4" name="Espace réservé du numéro de diapositive 3"/>
          <p:cNvSpPr>
            <a:spLocks noGrp="1"/>
          </p:cNvSpPr>
          <p:nvPr>
            <p:ph type="sldNum" sz="quarter" idx="12"/>
          </p:nvPr>
        </p:nvSpPr>
        <p:spPr/>
        <p:txBody>
          <a:bodyPr/>
          <a:lstStyle/>
          <a:p>
            <a:fld id="{CE9D32D1-0941-4B54-ADB0-27782A1B9A4D}" type="slidenum">
              <a:rPr lang="en-US" smtClean="0"/>
              <a:t>10</a:t>
            </a:fld>
            <a:endParaRPr lang="en-US"/>
          </a:p>
        </p:txBody>
      </p:sp>
    </p:spTree>
    <p:extLst>
      <p:ext uri="{BB962C8B-B14F-4D97-AF65-F5344CB8AC3E}">
        <p14:creationId xmlns:p14="http://schemas.microsoft.com/office/powerpoint/2010/main" val="54260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75730" y="1382974"/>
            <a:ext cx="10478069" cy="4154984"/>
          </a:xfrm>
          <a:prstGeom prst="rect">
            <a:avLst/>
          </a:prstGeom>
          <a:noFill/>
        </p:spPr>
        <p:txBody>
          <a:bodyPr wrap="square" rtlCol="0">
            <a:spAutoFit/>
          </a:bodyPr>
          <a:lstStyle/>
          <a:p>
            <a:pPr marL="457200" indent="-457200" algn="just">
              <a:buFont typeface="Arial" panose="020B0604020202020204" pitchFamily="34" charset="0"/>
              <a:buChar char="•"/>
            </a:pPr>
            <a:r>
              <a:rPr lang="fr-FR" sz="2400" dirty="0" smtClean="0">
                <a:solidFill>
                  <a:schemeClr val="tx1"/>
                </a:solidFill>
              </a:rPr>
              <a:t>Un système multimodal utilise plusieurs modes d’interaction pour produire un énoncé. </a:t>
            </a:r>
          </a:p>
          <a:p>
            <a:pPr algn="just"/>
            <a:endParaRPr lang="fr-FR" sz="2400" dirty="0" smtClean="0">
              <a:solidFill>
                <a:schemeClr val="tx1"/>
              </a:solidFill>
            </a:endParaRPr>
          </a:p>
          <a:p>
            <a:pPr marL="457200" indent="-457200" algn="just">
              <a:buFont typeface="Arial" panose="020B0604020202020204" pitchFamily="34" charset="0"/>
              <a:buChar char="•"/>
            </a:pPr>
            <a:r>
              <a:rPr lang="fr-FR" sz="2400" dirty="0" smtClean="0">
                <a:solidFill>
                  <a:schemeClr val="tx1"/>
                </a:solidFill>
              </a:rPr>
              <a:t>Il permet d’utiliser les modalités les mieux adaptées aux préférences de l’utilisateur, à son degré d’habileté et à la nature de la tâche à accomplir. </a:t>
            </a:r>
          </a:p>
          <a:p>
            <a:pPr marL="457200" indent="-457200" algn="just">
              <a:buFont typeface="Arial" panose="020B0604020202020204" pitchFamily="34" charset="0"/>
              <a:buChar char="•"/>
            </a:pPr>
            <a:endParaRPr lang="fr-FR" sz="2400" dirty="0" smtClean="0">
              <a:solidFill>
                <a:schemeClr val="tx1"/>
              </a:solidFill>
            </a:endParaRPr>
          </a:p>
          <a:p>
            <a:pPr marL="457200" indent="-457200" algn="just">
              <a:buFont typeface="Arial" panose="020B0604020202020204" pitchFamily="34" charset="0"/>
              <a:buChar char="•"/>
            </a:pPr>
            <a:r>
              <a:rPr lang="fr-FR" sz="2400" dirty="0" smtClean="0">
                <a:solidFill>
                  <a:schemeClr val="tx1"/>
                </a:solidFill>
              </a:rPr>
              <a:t>Il traite les différents types de données à des niveaux d'abstractions divers. </a:t>
            </a:r>
          </a:p>
          <a:p>
            <a:pPr marL="457200" indent="-457200" algn="just">
              <a:buFont typeface="Arial" panose="020B0604020202020204" pitchFamily="34" charset="0"/>
              <a:buChar char="•"/>
            </a:pPr>
            <a:endParaRPr lang="fr-FR" sz="2400" dirty="0"/>
          </a:p>
          <a:p>
            <a:pPr marL="457200" indent="-457200" algn="just">
              <a:buFont typeface="Arial" panose="020B0604020202020204" pitchFamily="34" charset="0"/>
              <a:buChar char="•"/>
            </a:pPr>
            <a:r>
              <a:rPr lang="fr-FR" sz="2400" dirty="0" smtClean="0">
                <a:solidFill>
                  <a:schemeClr val="tx1"/>
                </a:solidFill>
              </a:rPr>
              <a:t>Il possède un processus de compréhension. Il doit également posséder les capacités d’interpréter les données (commandes) provenant de plusieurs modalités.</a:t>
            </a:r>
          </a:p>
        </p:txBody>
      </p:sp>
      <p:sp>
        <p:nvSpPr>
          <p:cNvPr id="4" name="Espace réservé du numéro de diapositive 3"/>
          <p:cNvSpPr>
            <a:spLocks noGrp="1"/>
          </p:cNvSpPr>
          <p:nvPr>
            <p:ph type="sldNum" sz="quarter" idx="12"/>
          </p:nvPr>
        </p:nvSpPr>
        <p:spPr/>
        <p:txBody>
          <a:bodyPr/>
          <a:lstStyle/>
          <a:p>
            <a:fld id="{CE9D32D1-0941-4B54-ADB0-27782A1B9A4D}" type="slidenum">
              <a:rPr lang="en-US" smtClean="0"/>
              <a:t>11</a:t>
            </a:fld>
            <a:endParaRPr lang="en-US"/>
          </a:p>
        </p:txBody>
      </p:sp>
      <p:grpSp>
        <p:nvGrpSpPr>
          <p:cNvPr id="6" name="Groupe 5"/>
          <p:cNvGrpSpPr/>
          <p:nvPr/>
        </p:nvGrpSpPr>
        <p:grpSpPr>
          <a:xfrm>
            <a:off x="0" y="0"/>
            <a:ext cx="12192000" cy="491321"/>
            <a:chOff x="0" y="0"/>
            <a:chExt cx="8256895" cy="491321"/>
          </a:xfrm>
        </p:grpSpPr>
        <p:sp>
          <p:nvSpPr>
            <p:cNvPr id="7" name="Rectangle 6"/>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9" name="Rectangle 8"/>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0" name="Rectangle 9"/>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1" name="Rectangle 10"/>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2" name="Rectangle 11"/>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264392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848" y="1724884"/>
            <a:ext cx="5611504" cy="4093428"/>
          </a:xfrm>
          <a:prstGeom prst="rect">
            <a:avLst/>
          </a:prstGeom>
        </p:spPr>
        <p:txBody>
          <a:bodyPr wrap="square">
            <a:spAutoFit/>
          </a:bodyPr>
          <a:lstStyle/>
          <a:p>
            <a:pPr>
              <a:buNone/>
            </a:pPr>
            <a:r>
              <a:rPr lang="fr-FR" sz="2000" b="1" dirty="0" smtClean="0">
                <a:solidFill>
                  <a:schemeClr val="tx1"/>
                </a:solidFill>
              </a:rPr>
              <a:t>Le domaine médical </a:t>
            </a:r>
            <a:r>
              <a:rPr lang="fr-FR" sz="2000" dirty="0" smtClean="0">
                <a:solidFill>
                  <a:schemeClr val="tx1"/>
                </a:solidFill>
              </a:rPr>
              <a:t>s’intéresse de plus en plus aux systèmes multimodaux, qui semblent offrir des possibilités de sécurité et d’efficacité pour certaines chirurgies jugées trop invasives.</a:t>
            </a:r>
          </a:p>
          <a:p>
            <a:pPr>
              <a:buNone/>
            </a:pPr>
            <a:endParaRPr lang="fr-FR" sz="2000" dirty="0"/>
          </a:p>
          <a:p>
            <a:pPr marL="342900" indent="-342900">
              <a:buFont typeface="Arial" panose="020B0604020202020204" pitchFamily="34" charset="0"/>
              <a:buChar char="•"/>
            </a:pPr>
            <a:r>
              <a:rPr lang="fr-FR" sz="2000" dirty="0" smtClean="0">
                <a:solidFill>
                  <a:schemeClr val="tx1"/>
                </a:solidFill>
              </a:rPr>
              <a:t>les chirurgiens sont maintenant aidés par des systèmes de guidage précis et sûrs.</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smtClean="0">
                <a:solidFill>
                  <a:schemeClr val="tx1"/>
                </a:solidFill>
              </a:rPr>
              <a:t>Par exemple, le système CASPER assiste le chirurgien lors de la réalisation d’une ponction péricardique en repérant la position 3D et la trajectoire de l’aiguille de ponction en fonction de la trajectoire prévue.</a:t>
            </a:r>
          </a:p>
        </p:txBody>
      </p:sp>
      <p:pic>
        <p:nvPicPr>
          <p:cNvPr id="3078" name="Picture 6" descr="https://robohub.org/wp-content/uploads/2016/05/robotic-surgery-robot-medical-proced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532" y="2017485"/>
            <a:ext cx="4746173" cy="3164115"/>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856234" y="897858"/>
            <a:ext cx="9376012" cy="954107"/>
          </a:xfrm>
          <a:prstGeom prst="rect">
            <a:avLst/>
          </a:prstGeom>
          <a:noFill/>
        </p:spPr>
        <p:txBody>
          <a:bodyPr wrap="square" rtlCol="0">
            <a:spAutoFit/>
          </a:bodyPr>
          <a:lstStyle/>
          <a:p>
            <a:r>
              <a:rPr lang="fr-FR" sz="2800" b="1" dirty="0" smtClean="0">
                <a:solidFill>
                  <a:schemeClr val="accent1">
                    <a:lumMod val="75000"/>
                  </a:schemeClr>
                </a:solidFill>
              </a:rPr>
              <a:t>Variété des systèmes multimodaux</a:t>
            </a:r>
          </a:p>
          <a:p>
            <a:endParaRPr lang="fr-FR" sz="2800" b="1" dirty="0" smtClean="0">
              <a:solidFill>
                <a:schemeClr val="accent2">
                  <a:lumMod val="75000"/>
                </a:schemeClr>
              </a:solidFill>
            </a:endParaRPr>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12</a:t>
            </a:fld>
            <a:endParaRPr lang="en-US"/>
          </a:p>
        </p:txBody>
      </p:sp>
      <p:grpSp>
        <p:nvGrpSpPr>
          <p:cNvPr id="19" name="Groupe 18"/>
          <p:cNvGrpSpPr/>
          <p:nvPr/>
        </p:nvGrpSpPr>
        <p:grpSpPr>
          <a:xfrm>
            <a:off x="0" y="0"/>
            <a:ext cx="12192000" cy="491321"/>
            <a:chOff x="0" y="0"/>
            <a:chExt cx="8256895" cy="491321"/>
          </a:xfrm>
        </p:grpSpPr>
        <p:sp>
          <p:nvSpPr>
            <p:cNvPr id="20" name="Rectangle 19"/>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21" name="Rectangle 20"/>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22" name="Rectangle 21"/>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23" name="Rectangle 22"/>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24" name="Rectangle 23"/>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13951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891" y="1782100"/>
            <a:ext cx="5795417" cy="4093428"/>
          </a:xfrm>
          <a:prstGeom prst="rect">
            <a:avLst/>
          </a:prstGeom>
        </p:spPr>
        <p:txBody>
          <a:bodyPr wrap="square">
            <a:spAutoFit/>
          </a:bodyPr>
          <a:lstStyle/>
          <a:p>
            <a:pPr algn="just">
              <a:buNone/>
            </a:pPr>
            <a:r>
              <a:rPr lang="fr-FR" sz="2000" b="1" dirty="0" smtClean="0">
                <a:solidFill>
                  <a:schemeClr val="tx1"/>
                </a:solidFill>
              </a:rPr>
              <a:t>Le</a:t>
            </a:r>
            <a:r>
              <a:rPr lang="fr-FR" sz="2000" dirty="0" smtClean="0">
                <a:solidFill>
                  <a:schemeClr val="tx1"/>
                </a:solidFill>
              </a:rPr>
              <a:t> </a:t>
            </a:r>
            <a:r>
              <a:rPr lang="fr-FR" sz="2000" b="1" dirty="0" smtClean="0">
                <a:solidFill>
                  <a:schemeClr val="tx1"/>
                </a:solidFill>
              </a:rPr>
              <a:t>domaine aéronautique </a:t>
            </a:r>
            <a:r>
              <a:rPr lang="fr-FR" sz="2000" dirty="0" smtClean="0">
                <a:solidFill>
                  <a:schemeClr val="tx1"/>
                </a:solidFill>
              </a:rPr>
              <a:t>civil utilise de plus en plus de modalités.</a:t>
            </a:r>
          </a:p>
          <a:p>
            <a:pPr algn="just">
              <a:buNone/>
            </a:pPr>
            <a:endParaRPr lang="fr-FR" sz="2000" dirty="0" smtClean="0">
              <a:solidFill>
                <a:schemeClr val="tx1"/>
              </a:solidFill>
            </a:endParaRPr>
          </a:p>
          <a:p>
            <a:pPr marL="342900" indent="-342900" algn="just">
              <a:buFont typeface="Arial" panose="020B0604020202020204" pitchFamily="34" charset="0"/>
              <a:buChar char="•"/>
            </a:pPr>
            <a:r>
              <a:rPr lang="fr-FR" sz="2000" dirty="0" smtClean="0">
                <a:solidFill>
                  <a:schemeClr val="tx1"/>
                </a:solidFill>
              </a:rPr>
              <a:t>les joysticks pour le contrôle de l’avion</a:t>
            </a:r>
          </a:p>
          <a:p>
            <a:pPr marL="342900" indent="-342900" algn="just">
              <a:buFont typeface="Arial" panose="020B0604020202020204" pitchFamily="34" charset="0"/>
              <a:buChar char="•"/>
            </a:pPr>
            <a:r>
              <a:rPr lang="fr-FR" sz="2000" dirty="0" smtClean="0">
                <a:solidFill>
                  <a:schemeClr val="tx1"/>
                </a:solidFill>
              </a:rPr>
              <a:t>les manettes des gaz et les multiples boutons</a:t>
            </a:r>
          </a:p>
          <a:p>
            <a:pPr marL="342900" indent="-342900" algn="just">
              <a:buFont typeface="Arial" panose="020B0604020202020204" pitchFamily="34" charset="0"/>
              <a:buChar char="•"/>
            </a:pPr>
            <a:r>
              <a:rPr lang="fr-FR" sz="2000" dirty="0" smtClean="0">
                <a:solidFill>
                  <a:schemeClr val="tx1"/>
                </a:solidFill>
              </a:rPr>
              <a:t>l’utilisation des surfaces tactiles</a:t>
            </a:r>
          </a:p>
          <a:p>
            <a:pPr marL="342900" indent="-342900" algn="just">
              <a:buFont typeface="Arial" panose="020B0604020202020204" pitchFamily="34" charset="0"/>
              <a:buChar char="•"/>
            </a:pPr>
            <a:r>
              <a:rPr lang="fr-FR" sz="2000" dirty="0" smtClean="0">
                <a:solidFill>
                  <a:schemeClr val="tx1"/>
                </a:solidFill>
              </a:rPr>
              <a:t>des dispositifs de pointage ou des systèmes de reconnaissance vocale font leur apparition.</a:t>
            </a:r>
          </a:p>
          <a:p>
            <a:pPr marL="342900" indent="-342900" algn="just">
              <a:buFont typeface="Arial" panose="020B0604020202020204" pitchFamily="34" charset="0"/>
              <a:buChar char="•"/>
            </a:pPr>
            <a:endParaRPr lang="fr-FR" sz="2000" dirty="0"/>
          </a:p>
          <a:p>
            <a:pPr marL="342900" indent="-342900" algn="just">
              <a:buFont typeface="Arial" panose="020B0604020202020204" pitchFamily="34" charset="0"/>
              <a:buChar char="•"/>
            </a:pPr>
            <a:r>
              <a:rPr lang="fr-FR" sz="2000" dirty="0" smtClean="0">
                <a:solidFill>
                  <a:schemeClr val="tx1"/>
                </a:solidFill>
              </a:rPr>
              <a:t> Par exemple, l’A380 utilise un dispositif de pointage de style trackball dans son cockpit et permet aux pilotes de manipuler directement les objets graphiques à l’écran.</a:t>
            </a:r>
          </a:p>
        </p:txBody>
      </p:sp>
      <p:pic>
        <p:nvPicPr>
          <p:cNvPr id="3" name="Image 2"/>
          <p:cNvPicPr>
            <a:picLocks noChangeAspect="1"/>
          </p:cNvPicPr>
          <p:nvPr/>
        </p:nvPicPr>
        <p:blipFill>
          <a:blip r:embed="rId2"/>
          <a:stretch>
            <a:fillRect/>
          </a:stretch>
        </p:blipFill>
        <p:spPr>
          <a:xfrm>
            <a:off x="6982463" y="2065368"/>
            <a:ext cx="4489554" cy="2930337"/>
          </a:xfrm>
          <a:prstGeom prst="rect">
            <a:avLst/>
          </a:prstGeom>
        </p:spPr>
      </p:pic>
      <p:sp>
        <p:nvSpPr>
          <p:cNvPr id="8" name="Espace réservé du numéro de diapositive 7"/>
          <p:cNvSpPr>
            <a:spLocks noGrp="1"/>
          </p:cNvSpPr>
          <p:nvPr>
            <p:ph type="sldNum" sz="quarter" idx="12"/>
          </p:nvPr>
        </p:nvSpPr>
        <p:spPr/>
        <p:txBody>
          <a:bodyPr/>
          <a:lstStyle/>
          <a:p>
            <a:fld id="{CE9D32D1-0941-4B54-ADB0-27782A1B9A4D}" type="slidenum">
              <a:rPr lang="en-US" smtClean="0"/>
              <a:t>13</a:t>
            </a:fld>
            <a:endParaRPr lang="en-US"/>
          </a:p>
        </p:txBody>
      </p:sp>
      <p:grpSp>
        <p:nvGrpSpPr>
          <p:cNvPr id="11" name="Groupe 10"/>
          <p:cNvGrpSpPr/>
          <p:nvPr/>
        </p:nvGrpSpPr>
        <p:grpSpPr>
          <a:xfrm>
            <a:off x="0" y="0"/>
            <a:ext cx="12192000" cy="491321"/>
            <a:chOff x="0" y="0"/>
            <a:chExt cx="8256895" cy="491321"/>
          </a:xfrm>
        </p:grpSpPr>
        <p:sp>
          <p:nvSpPr>
            <p:cNvPr id="12" name="Rectangle 11"/>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3" name="Rectangle 12"/>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4" name="Rectangle 13"/>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5" name="Rectangle 14"/>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6" name="Rectangle 15"/>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17" name="ZoneTexte 16"/>
          <p:cNvSpPr txBox="1"/>
          <p:nvPr/>
        </p:nvSpPr>
        <p:spPr>
          <a:xfrm>
            <a:off x="856234" y="897858"/>
            <a:ext cx="9376012" cy="954107"/>
          </a:xfrm>
          <a:prstGeom prst="rect">
            <a:avLst/>
          </a:prstGeom>
          <a:noFill/>
        </p:spPr>
        <p:txBody>
          <a:bodyPr wrap="square" rtlCol="0">
            <a:spAutoFit/>
          </a:bodyPr>
          <a:lstStyle/>
          <a:p>
            <a:r>
              <a:rPr lang="fr-FR" sz="2800" b="1" dirty="0" smtClean="0">
                <a:solidFill>
                  <a:schemeClr val="accent1">
                    <a:lumMod val="75000"/>
                  </a:schemeClr>
                </a:solidFill>
              </a:rPr>
              <a:t>Variété des systèmes multimodaux</a:t>
            </a:r>
          </a:p>
          <a:p>
            <a:endParaRPr lang="fr-FR" sz="2800" b="1" dirty="0" smtClean="0">
              <a:solidFill>
                <a:schemeClr val="accent2">
                  <a:lumMod val="75000"/>
                </a:schemeClr>
              </a:solidFill>
            </a:endParaRPr>
          </a:p>
        </p:txBody>
      </p:sp>
    </p:spTree>
    <p:extLst>
      <p:ext uri="{BB962C8B-B14F-4D97-AF65-F5344CB8AC3E}">
        <p14:creationId xmlns:p14="http://schemas.microsoft.com/office/powerpoint/2010/main" val="31780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467" y="2020811"/>
            <a:ext cx="6440389" cy="3477875"/>
          </a:xfrm>
          <a:prstGeom prst="rect">
            <a:avLst/>
          </a:prstGeom>
        </p:spPr>
        <p:txBody>
          <a:bodyPr wrap="square">
            <a:spAutoFit/>
          </a:bodyPr>
          <a:lstStyle/>
          <a:p>
            <a:pPr marL="342900" indent="-342900" algn="just">
              <a:buFont typeface="Arial" panose="020B0604020202020204" pitchFamily="34" charset="0"/>
              <a:buChar char="•"/>
            </a:pPr>
            <a:r>
              <a:rPr lang="fr-FR" sz="2000" dirty="0" smtClean="0">
                <a:solidFill>
                  <a:schemeClr val="tx1"/>
                </a:solidFill>
              </a:rPr>
              <a:t>Les téléphones portables sont équipés, en plus du clavier, d’un système de reconnaissance vocale permettant par exemple de lancer directement un appel en prononçant simplement le nom du correspondant.</a:t>
            </a:r>
          </a:p>
          <a:p>
            <a:pPr marL="342900" indent="-342900" algn="just">
              <a:buFont typeface="Arial" panose="020B0604020202020204" pitchFamily="34" charset="0"/>
              <a:buChar char="•"/>
            </a:pPr>
            <a:endParaRPr lang="fr-FR" sz="2000" dirty="0"/>
          </a:p>
          <a:p>
            <a:pPr algn="just"/>
            <a:endParaRPr lang="fr-FR" sz="2000" dirty="0" smtClean="0">
              <a:solidFill>
                <a:schemeClr val="tx1"/>
              </a:solidFill>
            </a:endParaRPr>
          </a:p>
          <a:p>
            <a:pPr marL="342900" indent="-342900" algn="just">
              <a:buFont typeface="Arial" panose="020B0604020202020204" pitchFamily="34" charset="0"/>
              <a:buChar char="•"/>
            </a:pPr>
            <a:r>
              <a:rPr lang="fr-FR" sz="2000" dirty="0" smtClean="0">
                <a:solidFill>
                  <a:schemeClr val="tx1"/>
                </a:solidFill>
              </a:rPr>
              <a:t>Les consoles de jeux couplent écran tactile et boutons classiques ou proposent des manettes de jeux qui intègrent des capteurs de mouvement permettant, par exemple, de les utiliser comme des raquettes de tennis (Wii)</a:t>
            </a:r>
          </a:p>
        </p:txBody>
      </p:sp>
      <p:pic>
        <p:nvPicPr>
          <p:cNvPr id="3" name="Image 2"/>
          <p:cNvPicPr>
            <a:picLocks noChangeAspect="1"/>
          </p:cNvPicPr>
          <p:nvPr/>
        </p:nvPicPr>
        <p:blipFill rotWithShape="1">
          <a:blip r:embed="rId2"/>
          <a:srcRect t="14691"/>
          <a:stretch/>
        </p:blipFill>
        <p:spPr>
          <a:xfrm>
            <a:off x="7528868" y="1741114"/>
            <a:ext cx="2747634" cy="1932406"/>
          </a:xfrm>
          <a:prstGeom prst="rect">
            <a:avLst/>
          </a:prstGeom>
        </p:spPr>
      </p:pic>
      <p:pic>
        <p:nvPicPr>
          <p:cNvPr id="5124" name="Picture 4" descr="https://static01.nyt.com/images/blogs/well/posts/wiitennis_53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279" y="3988215"/>
            <a:ext cx="2842812" cy="2053439"/>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numéro de diapositive 8"/>
          <p:cNvSpPr>
            <a:spLocks noGrp="1"/>
          </p:cNvSpPr>
          <p:nvPr>
            <p:ph type="sldNum" sz="quarter" idx="12"/>
          </p:nvPr>
        </p:nvSpPr>
        <p:spPr/>
        <p:txBody>
          <a:bodyPr/>
          <a:lstStyle/>
          <a:p>
            <a:fld id="{CE9D32D1-0941-4B54-ADB0-27782A1B9A4D}" type="slidenum">
              <a:rPr lang="en-US" smtClean="0"/>
              <a:t>14</a:t>
            </a:fld>
            <a:endParaRPr lang="en-US"/>
          </a:p>
        </p:txBody>
      </p:sp>
      <p:sp>
        <p:nvSpPr>
          <p:cNvPr id="12" name="ZoneTexte 11"/>
          <p:cNvSpPr txBox="1"/>
          <p:nvPr/>
        </p:nvSpPr>
        <p:spPr>
          <a:xfrm>
            <a:off x="856234" y="897858"/>
            <a:ext cx="9376012" cy="954107"/>
          </a:xfrm>
          <a:prstGeom prst="rect">
            <a:avLst/>
          </a:prstGeom>
          <a:noFill/>
        </p:spPr>
        <p:txBody>
          <a:bodyPr wrap="square" rtlCol="0">
            <a:spAutoFit/>
          </a:bodyPr>
          <a:lstStyle/>
          <a:p>
            <a:r>
              <a:rPr lang="fr-FR" sz="2800" b="1" dirty="0" smtClean="0">
                <a:solidFill>
                  <a:schemeClr val="accent1">
                    <a:lumMod val="75000"/>
                  </a:schemeClr>
                </a:solidFill>
              </a:rPr>
              <a:t>Variété des systèmes multimodaux</a:t>
            </a:r>
          </a:p>
          <a:p>
            <a:endParaRPr lang="fr-FR" sz="2800" b="1" dirty="0" smtClean="0">
              <a:solidFill>
                <a:schemeClr val="accent2">
                  <a:lumMod val="75000"/>
                </a:schemeClr>
              </a:solidFill>
            </a:endParaRPr>
          </a:p>
        </p:txBody>
      </p:sp>
      <p:grpSp>
        <p:nvGrpSpPr>
          <p:cNvPr id="13" name="Groupe 12"/>
          <p:cNvGrpSpPr/>
          <p:nvPr/>
        </p:nvGrpSpPr>
        <p:grpSpPr>
          <a:xfrm>
            <a:off x="0" y="0"/>
            <a:ext cx="12192000" cy="491321"/>
            <a:chOff x="0" y="0"/>
            <a:chExt cx="8256895" cy="491321"/>
          </a:xfrm>
        </p:grpSpPr>
        <p:sp>
          <p:nvSpPr>
            <p:cNvPr id="14" name="Rectangle 13"/>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5" name="Rectangle 14"/>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6" name="Rectangle 15"/>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7" name="Rectangle 16"/>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8" name="Rectangle 17"/>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21343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fade">
                                      <p:cBhvr>
                                        <p:cTn id="15" dur="5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62150" y="1827615"/>
            <a:ext cx="8020050" cy="4504385"/>
          </a:xfrm>
          <a:prstGeom prst="rect">
            <a:avLst/>
          </a:prstGeom>
        </p:spPr>
      </p:pic>
      <p:sp>
        <p:nvSpPr>
          <p:cNvPr id="8" name="Espace réservé du numéro de diapositive 7"/>
          <p:cNvSpPr>
            <a:spLocks noGrp="1"/>
          </p:cNvSpPr>
          <p:nvPr>
            <p:ph type="sldNum" sz="quarter" idx="12"/>
          </p:nvPr>
        </p:nvSpPr>
        <p:spPr/>
        <p:txBody>
          <a:bodyPr/>
          <a:lstStyle/>
          <a:p>
            <a:fld id="{CE9D32D1-0941-4B54-ADB0-27782A1B9A4D}" type="slidenum">
              <a:rPr lang="en-US" smtClean="0"/>
              <a:t>15</a:t>
            </a:fld>
            <a:endParaRPr lang="en-US"/>
          </a:p>
        </p:txBody>
      </p:sp>
      <p:grpSp>
        <p:nvGrpSpPr>
          <p:cNvPr id="9" name="Groupe 8"/>
          <p:cNvGrpSpPr/>
          <p:nvPr/>
        </p:nvGrpSpPr>
        <p:grpSpPr>
          <a:xfrm>
            <a:off x="0" y="0"/>
            <a:ext cx="12192000" cy="491321"/>
            <a:chOff x="0" y="0"/>
            <a:chExt cx="8256895" cy="491321"/>
          </a:xfrm>
        </p:grpSpPr>
        <p:sp>
          <p:nvSpPr>
            <p:cNvPr id="10" name="Rectangle 9"/>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1" name="Rectangle 10"/>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2" name="Rectangle 11"/>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3" name="Rectangle 12"/>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4" name="Rectangle 13"/>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15" name="ZoneTexte 14"/>
          <p:cNvSpPr txBox="1"/>
          <p:nvPr/>
        </p:nvSpPr>
        <p:spPr>
          <a:xfrm>
            <a:off x="856234" y="897858"/>
            <a:ext cx="9376012" cy="523220"/>
          </a:xfrm>
          <a:prstGeom prst="rect">
            <a:avLst/>
          </a:prstGeom>
          <a:noFill/>
        </p:spPr>
        <p:txBody>
          <a:bodyPr wrap="square" rtlCol="0">
            <a:spAutoFit/>
          </a:bodyPr>
          <a:lstStyle/>
          <a:p>
            <a:r>
              <a:rPr lang="fr-FR" sz="2800" b="1" dirty="0" smtClean="0">
                <a:solidFill>
                  <a:schemeClr val="accent1">
                    <a:lumMod val="75000"/>
                  </a:schemeClr>
                </a:solidFill>
              </a:rPr>
              <a:t>Architecture d’un système :</a:t>
            </a:r>
            <a:endParaRPr lang="fr-FR" sz="2800" b="1" dirty="0" smtClean="0">
              <a:solidFill>
                <a:schemeClr val="accent2">
                  <a:lumMod val="75000"/>
                </a:schemeClr>
              </a:solidFill>
            </a:endParaRPr>
          </a:p>
        </p:txBody>
      </p:sp>
    </p:spTree>
    <p:extLst>
      <p:ext uri="{BB962C8B-B14F-4D97-AF65-F5344CB8AC3E}">
        <p14:creationId xmlns:p14="http://schemas.microsoft.com/office/powerpoint/2010/main" val="3437412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234" y="1421078"/>
            <a:ext cx="10497566" cy="3785652"/>
          </a:xfrm>
          <a:prstGeom prst="rect">
            <a:avLst/>
          </a:prstGeom>
        </p:spPr>
        <p:txBody>
          <a:bodyPr wrap="square">
            <a:spAutoFit/>
          </a:bodyPr>
          <a:lstStyle/>
          <a:p>
            <a:endParaRPr lang="fr-FR" sz="2400" b="1" dirty="0" smtClean="0"/>
          </a:p>
          <a:p>
            <a:r>
              <a:rPr lang="fr-FR" sz="2400" b="1" u="sng" dirty="0" smtClean="0"/>
              <a:t>Contrôleur de dialogue</a:t>
            </a:r>
          </a:p>
          <a:p>
            <a:endParaRPr lang="fr-FR" sz="2400" dirty="0"/>
          </a:p>
          <a:p>
            <a:r>
              <a:rPr lang="fr-FR" sz="2400" dirty="0" smtClean="0"/>
              <a:t>chargé </a:t>
            </a:r>
            <a:r>
              <a:rPr lang="fr-FR" sz="2400" dirty="0"/>
              <a:t>du contenu sémantique des </a:t>
            </a:r>
            <a:r>
              <a:rPr lang="fr-FR" sz="2400" dirty="0" smtClean="0"/>
              <a:t>échanges</a:t>
            </a:r>
          </a:p>
          <a:p>
            <a:endParaRPr lang="fr-FR" sz="2400" dirty="0"/>
          </a:p>
          <a:p>
            <a:r>
              <a:rPr lang="fr-FR" sz="2400" b="1" u="sng" dirty="0" smtClean="0"/>
              <a:t>Contrôleur d'interaction</a:t>
            </a:r>
          </a:p>
          <a:p>
            <a:endParaRPr lang="fr-FR" sz="2400" u="sng" dirty="0"/>
          </a:p>
          <a:p>
            <a:pPr marL="342900" indent="-342900">
              <a:buFont typeface="Arial" panose="020B0604020202020204" pitchFamily="34" charset="0"/>
              <a:buChar char="•"/>
            </a:pPr>
            <a:r>
              <a:rPr lang="fr-FR" sz="2400" dirty="0" smtClean="0"/>
              <a:t>chargé </a:t>
            </a:r>
            <a:r>
              <a:rPr lang="fr-FR" sz="2400" dirty="0"/>
              <a:t>des formes de présentations des messages</a:t>
            </a:r>
            <a:r>
              <a:rPr lang="fr-FR" sz="2400" dirty="0" smtClean="0"/>
              <a:t>.</a:t>
            </a:r>
          </a:p>
          <a:p>
            <a:pPr marL="342900" indent="-342900">
              <a:buFont typeface="Arial" panose="020B0604020202020204" pitchFamily="34" charset="0"/>
              <a:buChar char="•"/>
            </a:pPr>
            <a:r>
              <a:rPr lang="fr-FR" sz="2400" dirty="0" smtClean="0"/>
              <a:t>transmet la sémantique des entrées au </a:t>
            </a:r>
            <a:r>
              <a:rPr lang="fr-FR" sz="2400" dirty="0"/>
              <a:t>contrôleur de </a:t>
            </a:r>
            <a:r>
              <a:rPr lang="fr-FR" sz="2400" dirty="0" smtClean="0"/>
              <a:t>dialogue</a:t>
            </a:r>
          </a:p>
          <a:p>
            <a:pPr marL="342900" indent="-342900">
              <a:buFont typeface="Arial" panose="020B0604020202020204" pitchFamily="34" charset="0"/>
              <a:buChar char="•"/>
            </a:pPr>
            <a:r>
              <a:rPr lang="fr-FR" sz="2400" dirty="0" smtClean="0"/>
              <a:t>décide la présentation </a:t>
            </a:r>
            <a:r>
              <a:rPr lang="fr-FR" sz="2400" dirty="0"/>
              <a:t>la plus adéquate, en fonction de l'état de </a:t>
            </a:r>
            <a:r>
              <a:rPr lang="fr-FR" sz="2400" dirty="0" smtClean="0"/>
              <a:t>chaque modèle</a:t>
            </a:r>
            <a:endParaRPr lang="fr-FR" sz="2400" dirty="0"/>
          </a:p>
        </p:txBody>
      </p:sp>
      <p:sp>
        <p:nvSpPr>
          <p:cNvPr id="8" name="Espace réservé du numéro de diapositive 7"/>
          <p:cNvSpPr>
            <a:spLocks noGrp="1"/>
          </p:cNvSpPr>
          <p:nvPr>
            <p:ph type="sldNum" sz="quarter" idx="12"/>
          </p:nvPr>
        </p:nvSpPr>
        <p:spPr/>
        <p:txBody>
          <a:bodyPr/>
          <a:lstStyle/>
          <a:p>
            <a:fld id="{CE9D32D1-0941-4B54-ADB0-27782A1B9A4D}" type="slidenum">
              <a:rPr lang="en-US" smtClean="0"/>
              <a:t>16</a:t>
            </a:fld>
            <a:endParaRPr lang="en-US"/>
          </a:p>
        </p:txBody>
      </p:sp>
      <p:grpSp>
        <p:nvGrpSpPr>
          <p:cNvPr id="11" name="Groupe 10"/>
          <p:cNvGrpSpPr/>
          <p:nvPr/>
        </p:nvGrpSpPr>
        <p:grpSpPr>
          <a:xfrm>
            <a:off x="0" y="0"/>
            <a:ext cx="12192000" cy="491321"/>
            <a:chOff x="0" y="0"/>
            <a:chExt cx="8256895" cy="491321"/>
          </a:xfrm>
        </p:grpSpPr>
        <p:sp>
          <p:nvSpPr>
            <p:cNvPr id="12" name="Rectangle 11"/>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3" name="Rectangle 12"/>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4" name="Rectangle 13"/>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5" name="Rectangle 14"/>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6" name="Rectangle 15"/>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17" name="ZoneTexte 16"/>
          <p:cNvSpPr txBox="1"/>
          <p:nvPr/>
        </p:nvSpPr>
        <p:spPr>
          <a:xfrm>
            <a:off x="856234" y="897858"/>
            <a:ext cx="9376012" cy="523220"/>
          </a:xfrm>
          <a:prstGeom prst="rect">
            <a:avLst/>
          </a:prstGeom>
          <a:noFill/>
        </p:spPr>
        <p:txBody>
          <a:bodyPr wrap="square" rtlCol="0">
            <a:spAutoFit/>
          </a:bodyPr>
          <a:lstStyle/>
          <a:p>
            <a:r>
              <a:rPr lang="fr-FR" sz="2800" b="1" dirty="0" smtClean="0">
                <a:solidFill>
                  <a:schemeClr val="accent1">
                    <a:lumMod val="75000"/>
                  </a:schemeClr>
                </a:solidFill>
              </a:rPr>
              <a:t>Architecture d’un système : Les contrôleurs</a:t>
            </a:r>
            <a:endParaRPr lang="fr-FR" sz="2800" b="1" dirty="0" smtClean="0">
              <a:solidFill>
                <a:schemeClr val="accent2">
                  <a:lumMod val="75000"/>
                </a:schemeClr>
              </a:solidFill>
            </a:endParaRPr>
          </a:p>
        </p:txBody>
      </p:sp>
    </p:spTree>
    <p:extLst>
      <p:ext uri="{BB962C8B-B14F-4D97-AF65-F5344CB8AC3E}">
        <p14:creationId xmlns:p14="http://schemas.microsoft.com/office/powerpoint/2010/main" val="31081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234" y="1645265"/>
            <a:ext cx="11302620" cy="4893647"/>
          </a:xfrm>
          <a:prstGeom prst="rect">
            <a:avLst/>
          </a:prstGeom>
        </p:spPr>
        <p:txBody>
          <a:bodyPr wrap="square">
            <a:spAutoFit/>
          </a:bodyPr>
          <a:lstStyle/>
          <a:p>
            <a:r>
              <a:rPr lang="fr-FR" sz="2400" b="1" dirty="0" smtClean="0"/>
              <a:t>Modèle </a:t>
            </a:r>
            <a:r>
              <a:rPr lang="fr-FR" sz="2400" b="1" dirty="0"/>
              <a:t>du dialogue</a:t>
            </a:r>
            <a:endParaRPr lang="fr-FR" sz="2400" dirty="0"/>
          </a:p>
          <a:p>
            <a:r>
              <a:rPr lang="fr-FR" sz="2400" dirty="0" smtClean="0"/>
              <a:t>est </a:t>
            </a:r>
            <a:r>
              <a:rPr lang="fr-FR" sz="2400" dirty="0"/>
              <a:t>représenté par une structure hiérarchique définissant </a:t>
            </a:r>
            <a:r>
              <a:rPr lang="fr-FR" sz="2400" dirty="0" smtClean="0"/>
              <a:t>les enchaînements </a:t>
            </a:r>
            <a:r>
              <a:rPr lang="fr-FR" sz="2400" dirty="0"/>
              <a:t>possibles entre différentes situations et incluant </a:t>
            </a:r>
            <a:r>
              <a:rPr lang="fr-FR" sz="2400" dirty="0" smtClean="0"/>
              <a:t>différentes.</a:t>
            </a:r>
          </a:p>
          <a:p>
            <a:r>
              <a:rPr lang="fr-FR" sz="2400" dirty="0" smtClean="0"/>
              <a:t>Lorsque </a:t>
            </a:r>
            <a:r>
              <a:rPr lang="fr-FR" sz="2400" dirty="0"/>
              <a:t>la communication est parfaite, le dialogue </a:t>
            </a:r>
            <a:r>
              <a:rPr lang="fr-FR" sz="2400" dirty="0" smtClean="0"/>
              <a:t>est entièrement </a:t>
            </a:r>
            <a:r>
              <a:rPr lang="fr-FR" sz="2400" dirty="0"/>
              <a:t>guidé par le modèle de la </a:t>
            </a:r>
            <a:r>
              <a:rPr lang="fr-FR" sz="2400" dirty="0" smtClean="0"/>
              <a:t>tâche</a:t>
            </a:r>
            <a:r>
              <a:rPr lang="fr-FR" sz="2400" dirty="0"/>
              <a:t>.</a:t>
            </a:r>
            <a:endParaRPr lang="fr-FR" sz="2400" dirty="0" smtClean="0"/>
          </a:p>
          <a:p>
            <a:endParaRPr lang="fr-FR" sz="2400" b="1" dirty="0"/>
          </a:p>
          <a:p>
            <a:r>
              <a:rPr lang="fr-FR" sz="2400" b="1" dirty="0" smtClean="0"/>
              <a:t>Modèle </a:t>
            </a:r>
            <a:r>
              <a:rPr lang="fr-FR" sz="2400" b="1" dirty="0"/>
              <a:t>de la </a:t>
            </a:r>
            <a:r>
              <a:rPr lang="fr-FR" sz="2400" b="1" dirty="0" smtClean="0"/>
              <a:t>tâche</a:t>
            </a:r>
          </a:p>
          <a:p>
            <a:endParaRPr lang="fr-FR" sz="2400" dirty="0"/>
          </a:p>
          <a:p>
            <a:pPr marL="342900" indent="-342900">
              <a:buFont typeface="Arial" panose="020B0604020202020204" pitchFamily="34" charset="0"/>
              <a:buChar char="•"/>
            </a:pPr>
            <a:r>
              <a:rPr lang="fr-FR" sz="2400" dirty="0" smtClean="0"/>
              <a:t>fournit </a:t>
            </a:r>
            <a:r>
              <a:rPr lang="fr-FR" sz="2400" dirty="0"/>
              <a:t>une description sémantique des objets qui seront </a:t>
            </a:r>
            <a:r>
              <a:rPr lang="fr-FR" sz="2400" dirty="0" smtClean="0"/>
              <a:t>manipulés pendant l'interaction</a:t>
            </a:r>
          </a:p>
          <a:p>
            <a:pPr marL="342900" indent="-342900">
              <a:buFont typeface="Arial" panose="020B0604020202020204" pitchFamily="34" charset="0"/>
              <a:buChar char="•"/>
            </a:pPr>
            <a:r>
              <a:rPr lang="fr-FR" sz="2400" dirty="0" smtClean="0"/>
              <a:t>prenant </a:t>
            </a:r>
            <a:r>
              <a:rPr lang="fr-FR" sz="2400" dirty="0"/>
              <a:t>en compte les relations conceptuelles entre ceux-ci</a:t>
            </a:r>
            <a:r>
              <a:rPr lang="fr-FR" sz="2400" dirty="0" smtClean="0"/>
              <a:t>.</a:t>
            </a:r>
          </a:p>
          <a:p>
            <a:pPr marL="342900" indent="-342900">
              <a:buFont typeface="Arial" panose="020B0604020202020204" pitchFamily="34" charset="0"/>
              <a:buChar char="•"/>
            </a:pPr>
            <a:r>
              <a:rPr lang="fr-FR" sz="2400" dirty="0" smtClean="0"/>
              <a:t>Le </a:t>
            </a:r>
            <a:r>
              <a:rPr lang="fr-FR" sz="2400" dirty="0"/>
              <a:t>modèle </a:t>
            </a:r>
            <a:r>
              <a:rPr lang="fr-FR" sz="2400" dirty="0" smtClean="0"/>
              <a:t>inclut une </a:t>
            </a:r>
            <a:r>
              <a:rPr lang="fr-FR" sz="2400" dirty="0"/>
              <a:t>représentation des buts et sous-buts </a:t>
            </a:r>
            <a:endParaRPr lang="fr-FR" sz="2400" dirty="0" smtClean="0"/>
          </a:p>
          <a:p>
            <a:pPr marL="342900" indent="-342900">
              <a:buFont typeface="Arial" panose="020B0604020202020204" pitchFamily="34" charset="0"/>
              <a:buChar char="•"/>
            </a:pPr>
            <a:endParaRPr lang="fr-FR" sz="2400" b="1" dirty="0"/>
          </a:p>
        </p:txBody>
      </p:sp>
      <p:sp>
        <p:nvSpPr>
          <p:cNvPr id="5" name="Espace réservé du numéro de diapositive 4"/>
          <p:cNvSpPr>
            <a:spLocks noGrp="1"/>
          </p:cNvSpPr>
          <p:nvPr>
            <p:ph type="sldNum" sz="quarter" idx="12"/>
          </p:nvPr>
        </p:nvSpPr>
        <p:spPr/>
        <p:txBody>
          <a:bodyPr/>
          <a:lstStyle/>
          <a:p>
            <a:fld id="{CE9D32D1-0941-4B54-ADB0-27782A1B9A4D}" type="slidenum">
              <a:rPr lang="en-US" smtClean="0"/>
              <a:t>17</a:t>
            </a:fld>
            <a:endParaRPr lang="en-US"/>
          </a:p>
        </p:txBody>
      </p:sp>
      <p:grpSp>
        <p:nvGrpSpPr>
          <p:cNvPr id="6" name="Groupe 5"/>
          <p:cNvGrpSpPr/>
          <p:nvPr/>
        </p:nvGrpSpPr>
        <p:grpSpPr>
          <a:xfrm>
            <a:off x="0" y="0"/>
            <a:ext cx="12192000" cy="491321"/>
            <a:chOff x="0" y="0"/>
            <a:chExt cx="8256895" cy="491321"/>
          </a:xfrm>
        </p:grpSpPr>
        <p:sp>
          <p:nvSpPr>
            <p:cNvPr id="7" name="Rectangle 6"/>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8" name="Rectangle 7"/>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9" name="Rectangle 8"/>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0" name="Rectangle 9"/>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1" name="Rectangle 10"/>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12" name="ZoneTexte 11"/>
          <p:cNvSpPr txBox="1"/>
          <p:nvPr/>
        </p:nvSpPr>
        <p:spPr>
          <a:xfrm>
            <a:off x="856234" y="897858"/>
            <a:ext cx="9376012" cy="523220"/>
          </a:xfrm>
          <a:prstGeom prst="rect">
            <a:avLst/>
          </a:prstGeom>
          <a:noFill/>
        </p:spPr>
        <p:txBody>
          <a:bodyPr wrap="square" rtlCol="0">
            <a:spAutoFit/>
          </a:bodyPr>
          <a:lstStyle/>
          <a:p>
            <a:r>
              <a:rPr lang="fr-FR" sz="2800" b="1" dirty="0" smtClean="0">
                <a:solidFill>
                  <a:schemeClr val="accent1">
                    <a:lumMod val="75000"/>
                  </a:schemeClr>
                </a:solidFill>
              </a:rPr>
              <a:t>Architecture d’un système : Les contrôleurs</a:t>
            </a:r>
            <a:endParaRPr lang="fr-FR" sz="2800" b="1" dirty="0" smtClean="0">
              <a:solidFill>
                <a:schemeClr val="accent2">
                  <a:lumMod val="75000"/>
                </a:schemeClr>
              </a:solidFill>
            </a:endParaRPr>
          </a:p>
        </p:txBody>
      </p:sp>
    </p:spTree>
    <p:extLst>
      <p:ext uri="{BB962C8B-B14F-4D97-AF65-F5344CB8AC3E}">
        <p14:creationId xmlns:p14="http://schemas.microsoft.com/office/powerpoint/2010/main" val="294014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234" y="1640940"/>
            <a:ext cx="11097037" cy="3785652"/>
          </a:xfrm>
          <a:prstGeom prst="rect">
            <a:avLst/>
          </a:prstGeom>
        </p:spPr>
        <p:txBody>
          <a:bodyPr wrap="square">
            <a:spAutoFit/>
          </a:bodyPr>
          <a:lstStyle/>
          <a:p>
            <a:r>
              <a:rPr lang="fr-FR" sz="2400" b="1" dirty="0" smtClean="0"/>
              <a:t>Modèle de l'utilisateur</a:t>
            </a:r>
          </a:p>
          <a:p>
            <a:endParaRPr lang="fr-FR" sz="2400" dirty="0" smtClean="0"/>
          </a:p>
          <a:p>
            <a:pPr marL="342900" indent="-342900">
              <a:buFont typeface="Arial" panose="020B0604020202020204" pitchFamily="34" charset="0"/>
              <a:buChar char="•"/>
            </a:pPr>
            <a:r>
              <a:rPr lang="fr-FR" sz="2400" dirty="0" smtClean="0"/>
              <a:t>connaissances de niveau linguistique</a:t>
            </a:r>
          </a:p>
          <a:p>
            <a:pPr marL="342900" indent="-342900">
              <a:buFont typeface="Arial" panose="020B0604020202020204" pitchFamily="34" charset="0"/>
              <a:buChar char="•"/>
            </a:pPr>
            <a:r>
              <a:rPr lang="fr-FR" sz="2400" dirty="0" smtClean="0"/>
              <a:t>modélisation de son savoir sur le système</a:t>
            </a:r>
          </a:p>
          <a:p>
            <a:pPr marL="342900" indent="-342900">
              <a:buFont typeface="Arial" panose="020B0604020202020204" pitchFamily="34" charset="0"/>
              <a:buChar char="•"/>
            </a:pPr>
            <a:r>
              <a:rPr lang="fr-FR" sz="2400" dirty="0" smtClean="0"/>
              <a:t>modélisation de son niveau d'expertise</a:t>
            </a:r>
          </a:p>
          <a:p>
            <a:pPr marL="342900" indent="-342900">
              <a:buFont typeface="Arial" panose="020B0604020202020204" pitchFamily="34" charset="0"/>
              <a:buChar char="•"/>
            </a:pPr>
            <a:r>
              <a:rPr lang="fr-FR" sz="2400" dirty="0" smtClean="0"/>
              <a:t>Interprétation des gestes, mimiques ,les formes lexicales et syntaxiques…etc. </a:t>
            </a:r>
          </a:p>
          <a:p>
            <a:pPr marL="342900" indent="-342900">
              <a:buFont typeface="Arial" panose="020B0604020202020204" pitchFamily="34" charset="0"/>
              <a:buChar char="•"/>
            </a:pPr>
            <a:r>
              <a:rPr lang="fr-FR" sz="2400" dirty="0" smtClean="0"/>
              <a:t>Personnalisation de l’interface en fonction des : préférences, aptitudes ou handicaps éventuels</a:t>
            </a:r>
          </a:p>
          <a:p>
            <a:pPr marL="342900" indent="-342900">
              <a:buFont typeface="Arial" panose="020B0604020202020204" pitchFamily="34" charset="0"/>
              <a:buChar char="•"/>
            </a:pPr>
            <a:r>
              <a:rPr lang="fr-FR" sz="2400" dirty="0" smtClean="0"/>
              <a:t>gestion dynamique de l'interaction en fonction de l'état courant (il parle, il regarde l'écran)</a:t>
            </a:r>
          </a:p>
        </p:txBody>
      </p:sp>
      <p:sp>
        <p:nvSpPr>
          <p:cNvPr id="3" name="Rectangle 1"/>
          <p:cNvSpPr>
            <a:spLocks noChangeArrowheads="1"/>
          </p:cNvSpPr>
          <p:nvPr/>
        </p:nvSpPr>
        <p:spPr bwMode="auto">
          <a:xfrm>
            <a:off x="0" y="0"/>
            <a:ext cx="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Le</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100" b="1" i="0" u="none" strike="noStrike" cap="none" normalizeH="0" baseline="0" smtClean="0">
                <a:ln>
                  <a:noFill/>
                </a:ln>
                <a:solidFill>
                  <a:srgbClr val="000000"/>
                </a:solidFill>
                <a:effectLst/>
                <a:latin typeface="ff2"/>
              </a:rPr>
              <a:t>modèle de l'environnement</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 s'est avéré important dans l'étude menée, ce qui peut êtredû en partie au domaine de l'application de référence (avionique, navigation spatiale)</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Roboto"/>
              </a:rPr>
              <a:t>  </a:t>
            </a:r>
            <a:r>
              <a:rPr kumimoji="0" lang="en-US" sz="23200" b="0" i="0" u="none" strike="noStrike" cap="none" normalizeH="0" baseline="0" smtClean="0">
                <a:ln>
                  <a:noFill/>
                </a:ln>
                <a:solidFill>
                  <a:srgbClr val="000000"/>
                </a:solidFill>
                <a:effectLst/>
                <a:latin typeface="Roboto"/>
              </a:rPr>
              <a:t> </a:t>
            </a:r>
            <a:r>
              <a:rPr kumimoji="0" lang="en-US" sz="1200" b="0" i="0" u="none" strike="noStrike" cap="none" normalizeH="0" baseline="0" smtClean="0">
                <a:ln>
                  <a:noFill/>
                </a:ln>
                <a:solidFill>
                  <a:srgbClr val="000000"/>
                </a:solidFill>
                <a:effectLst/>
                <a:latin typeface="Roboto"/>
              </a:rPr>
              <a:t>                                                                                                                                                   </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1"/>
              </a:rPr>
              <a:t> </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[Barès et al. 92]. Il contient des informations sur le contexte, influant sur le choix des différentsmédias, ainsi que les règles d'exploitation de ces connaissances. Le niveau de bruit et lesfréquences de vibration, par exemple, indiquent si la reconnaissance vocale peut être considéréecomme fiable ou momentanément inutilisable. Les paramètres de ce modèle sont constammentremis à jour par l'intermédiaire de capteurs de contexte.Le</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100" b="1" i="0" u="none" strike="noStrike" cap="none" normalizeH="0" baseline="0" smtClean="0">
                <a:ln>
                  <a:noFill/>
                </a:ln>
                <a:solidFill>
                  <a:srgbClr val="000000"/>
                </a:solidFill>
                <a:effectLst/>
                <a:latin typeface="ff2"/>
              </a:rPr>
              <a:t>modèle de l'interaction</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 constitue une spécificité de l'interaction multimodale. Il contientles descriptions de chaque média (reconnaissance vocale, synthèse vocale, gant numérique,oculomètre, écran, etc.) en termes de capacités, conditions d'utilisation et contraintes decombinaison. Le problème des temps de réaction différents nécessite notamment un historiquerelatif à chaque média, afin de rendre possible l'interprétation d'entrées simultanées ainsi que lagestion de sorties multiples </a:t>
            </a:r>
            <a:endParaRPr kumimoji="0" lang="en-US" sz="1200" b="0" i="0" u="none" strike="noStrike" cap="none" normalizeH="0" baseline="0" smtClean="0">
              <a:ln>
                <a:noFill/>
              </a:ln>
              <a:solidFill>
                <a:srgbClr val="000000"/>
              </a:solidFill>
              <a:effectLst/>
              <a:latin typeface="Roboto"/>
            </a:endParaRPr>
          </a:p>
        </p:txBody>
      </p:sp>
      <p:sp>
        <p:nvSpPr>
          <p:cNvPr id="9" name="Espace réservé du numéro de diapositive 8"/>
          <p:cNvSpPr>
            <a:spLocks noGrp="1"/>
          </p:cNvSpPr>
          <p:nvPr>
            <p:ph type="sldNum" sz="quarter" idx="12"/>
          </p:nvPr>
        </p:nvSpPr>
        <p:spPr/>
        <p:txBody>
          <a:bodyPr/>
          <a:lstStyle/>
          <a:p>
            <a:fld id="{CE9D32D1-0941-4B54-ADB0-27782A1B9A4D}" type="slidenum">
              <a:rPr lang="en-US" smtClean="0"/>
              <a:t>18</a:t>
            </a:fld>
            <a:endParaRPr lang="en-US"/>
          </a:p>
        </p:txBody>
      </p:sp>
      <p:grpSp>
        <p:nvGrpSpPr>
          <p:cNvPr id="14" name="Groupe 13"/>
          <p:cNvGrpSpPr/>
          <p:nvPr/>
        </p:nvGrpSpPr>
        <p:grpSpPr>
          <a:xfrm>
            <a:off x="0" y="0"/>
            <a:ext cx="12192000" cy="491321"/>
            <a:chOff x="0" y="0"/>
            <a:chExt cx="8256895" cy="491321"/>
          </a:xfrm>
        </p:grpSpPr>
        <p:sp>
          <p:nvSpPr>
            <p:cNvPr id="15" name="Rectangle 14"/>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6" name="Rectangle 15"/>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7" name="Rectangle 16"/>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8" name="Rectangle 17"/>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9" name="Rectangle 18"/>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20" name="ZoneTexte 19"/>
          <p:cNvSpPr txBox="1"/>
          <p:nvPr/>
        </p:nvSpPr>
        <p:spPr>
          <a:xfrm>
            <a:off x="856234" y="897858"/>
            <a:ext cx="9376012" cy="523220"/>
          </a:xfrm>
          <a:prstGeom prst="rect">
            <a:avLst/>
          </a:prstGeom>
          <a:noFill/>
        </p:spPr>
        <p:txBody>
          <a:bodyPr wrap="square" rtlCol="0">
            <a:spAutoFit/>
          </a:bodyPr>
          <a:lstStyle/>
          <a:p>
            <a:r>
              <a:rPr lang="fr-FR" sz="2800" b="1" dirty="0" smtClean="0">
                <a:solidFill>
                  <a:schemeClr val="accent1">
                    <a:lumMod val="75000"/>
                  </a:schemeClr>
                </a:solidFill>
              </a:rPr>
              <a:t>Architecture d’un système : Les contrôleurs</a:t>
            </a:r>
            <a:endParaRPr lang="fr-FR" sz="2800" b="1" dirty="0" smtClean="0">
              <a:solidFill>
                <a:schemeClr val="accent2">
                  <a:lumMod val="75000"/>
                </a:schemeClr>
              </a:solidFill>
            </a:endParaRPr>
          </a:p>
        </p:txBody>
      </p:sp>
    </p:spTree>
    <p:extLst>
      <p:ext uri="{BB962C8B-B14F-4D97-AF65-F5344CB8AC3E}">
        <p14:creationId xmlns:p14="http://schemas.microsoft.com/office/powerpoint/2010/main" val="314102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234" y="1645265"/>
            <a:ext cx="11097037" cy="4893647"/>
          </a:xfrm>
          <a:prstGeom prst="rect">
            <a:avLst/>
          </a:prstGeom>
        </p:spPr>
        <p:txBody>
          <a:bodyPr wrap="square">
            <a:spAutoFit/>
          </a:bodyPr>
          <a:lstStyle/>
          <a:p>
            <a:r>
              <a:rPr lang="fr-FR" sz="2400" b="1" dirty="0" smtClean="0"/>
              <a:t>Modèle de l'environnement</a:t>
            </a:r>
          </a:p>
          <a:p>
            <a:endParaRPr lang="fr-FR" sz="2400" dirty="0" smtClean="0"/>
          </a:p>
          <a:p>
            <a:pPr marL="342900" indent="-342900">
              <a:buFont typeface="Arial" panose="020B0604020202020204" pitchFamily="34" charset="0"/>
              <a:buChar char="•"/>
            </a:pPr>
            <a:r>
              <a:rPr lang="fr-FR" sz="2400" dirty="0" smtClean="0"/>
              <a:t>informations sur le contexte</a:t>
            </a:r>
          </a:p>
          <a:p>
            <a:pPr marL="342900" indent="-342900">
              <a:buFont typeface="Arial" panose="020B0604020202020204" pitchFamily="34" charset="0"/>
              <a:buChar char="•"/>
            </a:pPr>
            <a:r>
              <a:rPr lang="fr-FR" sz="2400" dirty="0" smtClean="0"/>
              <a:t>choix des différents médias</a:t>
            </a:r>
          </a:p>
          <a:p>
            <a:pPr marL="342900" indent="-342900">
              <a:buFont typeface="Arial" panose="020B0604020202020204" pitchFamily="34" charset="0"/>
              <a:buChar char="•"/>
            </a:pPr>
            <a:r>
              <a:rPr lang="fr-FR" sz="2400" dirty="0" smtClean="0"/>
              <a:t>les règles d'exploitation de ces connaissances (Le niveau de bruit et les fréquences de vibration..</a:t>
            </a:r>
            <a:r>
              <a:rPr lang="fr-FR" sz="2400" dirty="0" err="1" smtClean="0"/>
              <a:t>etc</a:t>
            </a:r>
            <a:r>
              <a:rPr lang="fr-FR" sz="2400" dirty="0" smtClean="0"/>
              <a:t>)</a:t>
            </a:r>
          </a:p>
          <a:p>
            <a:endParaRPr lang="fr-FR" sz="2400" dirty="0" smtClean="0"/>
          </a:p>
          <a:p>
            <a:r>
              <a:rPr lang="fr-FR" sz="2400" b="1" dirty="0"/>
              <a:t>M</a:t>
            </a:r>
            <a:r>
              <a:rPr lang="fr-FR" sz="2400" b="1" dirty="0" smtClean="0"/>
              <a:t>odèle de l'interaction</a:t>
            </a:r>
          </a:p>
          <a:p>
            <a:endParaRPr lang="fr-FR" sz="2400" dirty="0" smtClean="0"/>
          </a:p>
          <a:p>
            <a:pPr marL="342900" indent="-342900">
              <a:buFont typeface="Arial" panose="020B0604020202020204" pitchFamily="34" charset="0"/>
              <a:buChar char="•"/>
            </a:pPr>
            <a:r>
              <a:rPr lang="fr-FR" sz="2400" dirty="0" smtClean="0"/>
              <a:t>spécificité de l'interaction multimodale</a:t>
            </a:r>
          </a:p>
          <a:p>
            <a:pPr marL="342900" indent="-342900">
              <a:buFont typeface="Arial" panose="020B0604020202020204" pitchFamily="34" charset="0"/>
              <a:buChar char="•"/>
            </a:pPr>
            <a:r>
              <a:rPr lang="fr-FR" sz="2400" dirty="0" smtClean="0"/>
              <a:t>descriptions de chaque média (reconnaissance vocale, synthèse vocale, gant </a:t>
            </a:r>
            <a:r>
              <a:rPr lang="fr-FR" sz="2400" dirty="0" err="1" smtClean="0"/>
              <a:t>numérique,oculomètre</a:t>
            </a:r>
            <a:r>
              <a:rPr lang="fr-FR" sz="2400" dirty="0" smtClean="0"/>
              <a:t>, écran, </a:t>
            </a:r>
            <a:r>
              <a:rPr lang="fr-FR" sz="2400" dirty="0" err="1" smtClean="0"/>
              <a:t>etc</a:t>
            </a:r>
            <a:endParaRPr lang="fr-FR" sz="2400" dirty="0" smtClean="0"/>
          </a:p>
          <a:p>
            <a:pPr marL="342900" indent="-342900">
              <a:buFont typeface="Arial" panose="020B0604020202020204" pitchFamily="34" charset="0"/>
              <a:buChar char="•"/>
            </a:pPr>
            <a:r>
              <a:rPr lang="fr-FR" sz="2400" dirty="0" smtClean="0"/>
              <a:t>un historique d’interaction relatif à chaque média</a:t>
            </a:r>
            <a:endParaRPr lang="fr-FR" sz="2400" dirty="0"/>
          </a:p>
        </p:txBody>
      </p:sp>
      <p:sp>
        <p:nvSpPr>
          <p:cNvPr id="3" name="Rectangle 1"/>
          <p:cNvSpPr>
            <a:spLocks noChangeArrowheads="1"/>
          </p:cNvSpPr>
          <p:nvPr/>
        </p:nvSpPr>
        <p:spPr bwMode="auto">
          <a:xfrm>
            <a:off x="0" y="0"/>
            <a:ext cx="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Le</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100" b="1" i="0" u="none" strike="noStrike" cap="none" normalizeH="0" baseline="0" smtClean="0">
                <a:ln>
                  <a:noFill/>
                </a:ln>
                <a:solidFill>
                  <a:srgbClr val="000000"/>
                </a:solidFill>
                <a:effectLst/>
                <a:latin typeface="ff2"/>
              </a:rPr>
              <a:t>modèle de l'environnement</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 s'est avéré important dans l'étude menée, ce qui peut êtredû en partie au domaine de l'application de référence (avionique, navigation spatiale)</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Roboto"/>
              </a:rPr>
              <a:t>  </a:t>
            </a:r>
            <a:r>
              <a:rPr kumimoji="0" lang="en-US" sz="23200" b="0" i="0" u="none" strike="noStrike" cap="none" normalizeH="0" baseline="0" smtClean="0">
                <a:ln>
                  <a:noFill/>
                </a:ln>
                <a:solidFill>
                  <a:srgbClr val="000000"/>
                </a:solidFill>
                <a:effectLst/>
                <a:latin typeface="Roboto"/>
              </a:rPr>
              <a:t> </a:t>
            </a:r>
            <a:r>
              <a:rPr kumimoji="0" lang="en-US" sz="1200" b="0" i="0" u="none" strike="noStrike" cap="none" normalizeH="0" baseline="0" smtClean="0">
                <a:ln>
                  <a:noFill/>
                </a:ln>
                <a:solidFill>
                  <a:srgbClr val="000000"/>
                </a:solidFill>
                <a:effectLst/>
                <a:latin typeface="Roboto"/>
              </a:rPr>
              <a:t>                                                                                                                                                   </a:t>
            </a:r>
            <a:endParaRPr kumimoji="0" 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Robot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1"/>
              </a:rPr>
              <a:t> </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[Barès et al. 92]. Il contient des informations sur le contexte, influant sur le choix des différentsmédias, ainsi que les règles d'exploitation de ces connaissances. Le niveau de bruit et lesfréquences de vibration, par exemple, indiquent si la reconnaissance vocale peut être considéréecomme fiable ou momentanément inutilisable. Les paramètres de ce modèle sont constammentremis à jour par l'intermédiaire de capteurs de contexte.Le</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100" b="1" i="0" u="none" strike="noStrike" cap="none" normalizeH="0" baseline="0" smtClean="0">
                <a:ln>
                  <a:noFill/>
                </a:ln>
                <a:solidFill>
                  <a:srgbClr val="000000"/>
                </a:solidFill>
                <a:effectLst/>
                <a:latin typeface="ff2"/>
              </a:rPr>
              <a:t>modèle de l'interaction</a:t>
            </a:r>
            <a:endParaRPr kumimoji="0" lang="en-US" sz="1200" b="0" i="0" u="none" strike="noStrike" cap="none" normalizeH="0" baseline="0" smtClean="0">
              <a:ln>
                <a:noFill/>
              </a:ln>
              <a:solidFill>
                <a:srgbClr val="000000"/>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baseline="0" smtClean="0">
                <a:ln>
                  <a:noFill/>
                </a:ln>
                <a:solidFill>
                  <a:srgbClr val="000000"/>
                </a:solidFill>
                <a:effectLst/>
                <a:latin typeface="ff6"/>
              </a:rPr>
              <a:t> constitue une spécificité de l'interaction multimodale. Il contientles descriptions de chaque média (reconnaissance vocale, synthèse vocale, gant numérique,oculomètre, écran, etc.) en termes de capacités, conditions d'utilisation et contraintes decombinaison. Le problème des temps de réaction différents nécessite notamment un historiquerelatif à chaque média, afin de rendre possible l'interprétation d'entrées simultanées ainsi que lagestion de sorties multiples </a:t>
            </a:r>
            <a:endParaRPr kumimoji="0" lang="en-US" sz="1200" b="0" i="0" u="none" strike="noStrike" cap="none" normalizeH="0" baseline="0" smtClean="0">
              <a:ln>
                <a:noFill/>
              </a:ln>
              <a:solidFill>
                <a:srgbClr val="000000"/>
              </a:solidFill>
              <a:effectLst/>
              <a:latin typeface="Roboto"/>
            </a:endParaRPr>
          </a:p>
        </p:txBody>
      </p:sp>
      <p:sp>
        <p:nvSpPr>
          <p:cNvPr id="9" name="Espace réservé du numéro de diapositive 8"/>
          <p:cNvSpPr>
            <a:spLocks noGrp="1"/>
          </p:cNvSpPr>
          <p:nvPr>
            <p:ph type="sldNum" sz="quarter" idx="12"/>
          </p:nvPr>
        </p:nvSpPr>
        <p:spPr/>
        <p:txBody>
          <a:bodyPr/>
          <a:lstStyle/>
          <a:p>
            <a:fld id="{CE9D32D1-0941-4B54-ADB0-27782A1B9A4D}" type="slidenum">
              <a:rPr lang="en-US" smtClean="0"/>
              <a:t>19</a:t>
            </a:fld>
            <a:endParaRPr lang="en-US"/>
          </a:p>
        </p:txBody>
      </p:sp>
      <p:grpSp>
        <p:nvGrpSpPr>
          <p:cNvPr id="5" name="Groupe 4"/>
          <p:cNvGrpSpPr/>
          <p:nvPr/>
        </p:nvGrpSpPr>
        <p:grpSpPr>
          <a:xfrm>
            <a:off x="0" y="0"/>
            <a:ext cx="12192000" cy="491321"/>
            <a:chOff x="0" y="0"/>
            <a:chExt cx="8256895" cy="491321"/>
          </a:xfrm>
        </p:grpSpPr>
        <p:sp>
          <p:nvSpPr>
            <p:cNvPr id="6" name="Rectangle 5"/>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7" name="Rectangle 6"/>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8" name="Rectangle 7"/>
            <p:cNvSpPr/>
            <p:nvPr/>
          </p:nvSpPr>
          <p:spPr>
            <a:xfrm>
              <a:off x="3302758" y="1"/>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Systèmes</a:t>
              </a:r>
              <a:r>
                <a:rPr lang="en-US" b="1" dirty="0"/>
                <a:t> </a:t>
              </a:r>
              <a:r>
                <a:rPr lang="en-US" b="1" dirty="0" err="1"/>
                <a:t>multimodaux</a:t>
              </a:r>
              <a:endParaRPr lang="en-US" b="1" dirty="0"/>
            </a:p>
          </p:txBody>
        </p:sp>
        <p:sp>
          <p:nvSpPr>
            <p:cNvPr id="10" name="Rectangle 9"/>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1" name="Rectangle 10"/>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12" name="ZoneTexte 11"/>
          <p:cNvSpPr txBox="1"/>
          <p:nvPr/>
        </p:nvSpPr>
        <p:spPr>
          <a:xfrm>
            <a:off x="856234" y="897858"/>
            <a:ext cx="9376012" cy="523220"/>
          </a:xfrm>
          <a:prstGeom prst="rect">
            <a:avLst/>
          </a:prstGeom>
          <a:noFill/>
        </p:spPr>
        <p:txBody>
          <a:bodyPr wrap="square" rtlCol="0">
            <a:spAutoFit/>
          </a:bodyPr>
          <a:lstStyle/>
          <a:p>
            <a:r>
              <a:rPr lang="fr-FR" sz="2800" b="1" dirty="0" smtClean="0">
                <a:solidFill>
                  <a:schemeClr val="accent1">
                    <a:lumMod val="75000"/>
                  </a:schemeClr>
                </a:solidFill>
              </a:rPr>
              <a:t>Architecture d’un système : Les contrôleurs</a:t>
            </a:r>
            <a:endParaRPr lang="fr-FR" sz="2800" b="1" dirty="0" smtClean="0">
              <a:solidFill>
                <a:schemeClr val="accent2">
                  <a:lumMod val="75000"/>
                </a:schemeClr>
              </a:solidFill>
            </a:endParaRPr>
          </a:p>
        </p:txBody>
      </p:sp>
    </p:spTree>
    <p:extLst>
      <p:ext uri="{BB962C8B-B14F-4D97-AF65-F5344CB8AC3E}">
        <p14:creationId xmlns:p14="http://schemas.microsoft.com/office/powerpoint/2010/main" val="377619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44942" y="2328507"/>
            <a:ext cx="6590378" cy="3046988"/>
          </a:xfrm>
          <a:prstGeom prst="rect">
            <a:avLst/>
          </a:prstGeom>
          <a:noFill/>
        </p:spPr>
        <p:txBody>
          <a:bodyPr wrap="square" rtlCol="0">
            <a:spAutoFit/>
          </a:bodyPr>
          <a:lstStyle/>
          <a:p>
            <a:pPr marL="457200" indent="-457200">
              <a:buClr>
                <a:schemeClr val="accent1">
                  <a:lumMod val="50000"/>
                </a:schemeClr>
              </a:buClr>
              <a:buFont typeface="+mj-lt"/>
              <a:buAutoNum type="arabicPeriod"/>
            </a:pPr>
            <a:r>
              <a:rPr lang="en-US" sz="3200" dirty="0" smtClean="0"/>
              <a:t>Introduction</a:t>
            </a:r>
          </a:p>
          <a:p>
            <a:pPr marL="457200" indent="-457200">
              <a:buClr>
                <a:schemeClr val="accent1">
                  <a:lumMod val="50000"/>
                </a:schemeClr>
              </a:buClr>
              <a:buFont typeface="+mj-lt"/>
              <a:buAutoNum type="arabicPeriod"/>
            </a:pPr>
            <a:r>
              <a:rPr lang="en-US" sz="3200" dirty="0" smtClean="0"/>
              <a:t>Concepts de </a:t>
            </a:r>
            <a:r>
              <a:rPr lang="en-US" sz="3200" dirty="0" err="1" smtClean="0"/>
              <a:t>multimodalités</a:t>
            </a:r>
            <a:endParaRPr lang="en-US" sz="3200" dirty="0" smtClean="0"/>
          </a:p>
          <a:p>
            <a:pPr marL="457200" indent="-457200">
              <a:buClr>
                <a:schemeClr val="accent1">
                  <a:lumMod val="50000"/>
                </a:schemeClr>
              </a:buClr>
              <a:buFont typeface="+mj-lt"/>
              <a:buAutoNum type="arabicPeriod"/>
            </a:pPr>
            <a:r>
              <a:rPr lang="en-US" sz="3200" dirty="0" err="1" smtClean="0"/>
              <a:t>Systèmes</a:t>
            </a:r>
            <a:r>
              <a:rPr lang="en-US" sz="3200" dirty="0" smtClean="0"/>
              <a:t> </a:t>
            </a:r>
            <a:r>
              <a:rPr lang="en-US" sz="3200" dirty="0" err="1" smtClean="0"/>
              <a:t>multimodaux</a:t>
            </a:r>
            <a:endParaRPr lang="en-US" sz="3200" dirty="0" smtClean="0"/>
          </a:p>
          <a:p>
            <a:pPr marL="457200" indent="-457200">
              <a:buClr>
                <a:schemeClr val="accent1">
                  <a:lumMod val="50000"/>
                </a:schemeClr>
              </a:buClr>
              <a:buFont typeface="+mj-lt"/>
              <a:buAutoNum type="arabicPeriod"/>
            </a:pPr>
            <a:r>
              <a:rPr lang="en-US" sz="3200" dirty="0" smtClean="0"/>
              <a:t>Types de </a:t>
            </a:r>
            <a:r>
              <a:rPr lang="en-US" sz="3200" dirty="0" err="1" smtClean="0"/>
              <a:t>multimodalités</a:t>
            </a:r>
            <a:endParaRPr lang="en-US" sz="3200" dirty="0" smtClean="0"/>
          </a:p>
          <a:p>
            <a:pPr marL="457200" indent="-457200">
              <a:buClr>
                <a:schemeClr val="accent1">
                  <a:lumMod val="50000"/>
                </a:schemeClr>
              </a:buClr>
              <a:buFont typeface="+mj-lt"/>
              <a:buAutoNum type="arabicPeriod"/>
            </a:pPr>
            <a:r>
              <a:rPr lang="en-US" sz="3200" dirty="0" smtClean="0"/>
              <a:t>Conclusion</a:t>
            </a:r>
          </a:p>
          <a:p>
            <a:pPr marL="457200" indent="-457200">
              <a:buClr>
                <a:schemeClr val="accent1">
                  <a:lumMod val="50000"/>
                </a:schemeClr>
              </a:buClr>
              <a:buFont typeface="+mj-lt"/>
              <a:buAutoNum type="arabicPeriod"/>
            </a:pPr>
            <a:endParaRPr lang="en-US" sz="3200" dirty="0"/>
          </a:p>
        </p:txBody>
      </p:sp>
      <p:sp>
        <p:nvSpPr>
          <p:cNvPr id="6" name="ZoneTexte 5"/>
          <p:cNvSpPr txBox="1"/>
          <p:nvPr/>
        </p:nvSpPr>
        <p:spPr>
          <a:xfrm>
            <a:off x="1549020" y="235761"/>
            <a:ext cx="2634018" cy="1200329"/>
          </a:xfrm>
          <a:prstGeom prst="rect">
            <a:avLst/>
          </a:prstGeom>
          <a:noFill/>
        </p:spPr>
        <p:txBody>
          <a:bodyPr wrap="square" rtlCol="0">
            <a:spAutoFit/>
          </a:bodyPr>
          <a:lstStyle/>
          <a:p>
            <a:pPr algn="ctr"/>
            <a:r>
              <a:rPr lang="fr-FR" sz="7200" dirty="0" smtClean="0">
                <a:solidFill>
                  <a:schemeClr val="accent1">
                    <a:lumMod val="75000"/>
                  </a:schemeClr>
                </a:solidFill>
              </a:rPr>
              <a:t>Plan</a:t>
            </a:r>
            <a:endParaRPr lang="en-US" sz="7200" dirty="0">
              <a:solidFill>
                <a:schemeClr val="accent1">
                  <a:lumMod val="75000"/>
                </a:schemeClr>
              </a:solidFill>
            </a:endParaRPr>
          </a:p>
        </p:txBody>
      </p:sp>
      <p:sp>
        <p:nvSpPr>
          <p:cNvPr id="7" name="Rectangle 6"/>
          <p:cNvSpPr/>
          <p:nvPr/>
        </p:nvSpPr>
        <p:spPr>
          <a:xfrm>
            <a:off x="-873458" y="419668"/>
            <a:ext cx="2606723" cy="8325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space réservé du numéro de diapositive 9"/>
          <p:cNvSpPr>
            <a:spLocks noGrp="1"/>
          </p:cNvSpPr>
          <p:nvPr>
            <p:ph type="sldNum" sz="quarter" idx="12"/>
          </p:nvPr>
        </p:nvSpPr>
        <p:spPr/>
        <p:txBody>
          <a:bodyPr/>
          <a:lstStyle/>
          <a:p>
            <a:fld id="{CE9D32D1-0941-4B54-ADB0-27782A1B9A4D}" type="slidenum">
              <a:rPr lang="en-US" smtClean="0"/>
              <a:t>2</a:t>
            </a:fld>
            <a:endParaRPr lang="en-US" dirty="0"/>
          </a:p>
        </p:txBody>
      </p:sp>
    </p:spTree>
    <p:extLst>
      <p:ext uri="{BB962C8B-B14F-4D97-AF65-F5344CB8AC3E}">
        <p14:creationId xmlns:p14="http://schemas.microsoft.com/office/powerpoint/2010/main" val="39192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81AC"/>
        </a:solidFill>
        <a:effectLst/>
      </p:bgPr>
    </p:bg>
    <p:spTree>
      <p:nvGrpSpPr>
        <p:cNvPr id="1" name=""/>
        <p:cNvGrpSpPr/>
        <p:nvPr/>
      </p:nvGrpSpPr>
      <p:grpSpPr>
        <a:xfrm>
          <a:off x="0" y="0"/>
          <a:ext cx="0" cy="0"/>
          <a:chOff x="0" y="0"/>
          <a:chExt cx="0" cy="0"/>
        </a:xfrm>
      </p:grpSpPr>
      <p:sp>
        <p:nvSpPr>
          <p:cNvPr id="8" name="ZoneTexte 7"/>
          <p:cNvSpPr txBox="1"/>
          <p:nvPr/>
        </p:nvSpPr>
        <p:spPr>
          <a:xfrm>
            <a:off x="1734025" y="2681677"/>
            <a:ext cx="9993518" cy="1200329"/>
          </a:xfrm>
          <a:prstGeom prst="rect">
            <a:avLst/>
          </a:prstGeom>
          <a:noFill/>
        </p:spPr>
        <p:txBody>
          <a:bodyPr wrap="square" rtlCol="0">
            <a:spAutoFit/>
          </a:bodyPr>
          <a:lstStyle/>
          <a:p>
            <a:r>
              <a:rPr lang="en-US" sz="7200" dirty="0" smtClean="0">
                <a:solidFill>
                  <a:schemeClr val="bg1"/>
                </a:solidFill>
              </a:rPr>
              <a:t>Types de </a:t>
            </a:r>
            <a:r>
              <a:rPr lang="en-US" sz="7200" dirty="0" err="1" smtClean="0">
                <a:solidFill>
                  <a:schemeClr val="bg1"/>
                </a:solidFill>
              </a:rPr>
              <a:t>multimodalités</a:t>
            </a:r>
            <a:endParaRPr lang="en-US" sz="7200" dirty="0">
              <a:solidFill>
                <a:schemeClr val="bg1"/>
              </a:solidFill>
            </a:endParaRPr>
          </a:p>
        </p:txBody>
      </p:sp>
      <p:sp>
        <p:nvSpPr>
          <p:cNvPr id="4" name="Espace réservé du numéro de diapositive 3"/>
          <p:cNvSpPr>
            <a:spLocks noGrp="1"/>
          </p:cNvSpPr>
          <p:nvPr>
            <p:ph type="sldNum" sz="quarter" idx="12"/>
          </p:nvPr>
        </p:nvSpPr>
        <p:spPr/>
        <p:txBody>
          <a:bodyPr/>
          <a:lstStyle/>
          <a:p>
            <a:fld id="{CE9D32D1-0941-4B54-ADB0-27782A1B9A4D}" type="slidenum">
              <a:rPr lang="en-US" b="1" smtClean="0"/>
              <a:t>20</a:t>
            </a:fld>
            <a:endParaRPr lang="en-US" b="1"/>
          </a:p>
        </p:txBody>
      </p:sp>
    </p:spTree>
    <p:extLst>
      <p:ext uri="{BB962C8B-B14F-4D97-AF65-F5344CB8AC3E}">
        <p14:creationId xmlns:p14="http://schemas.microsoft.com/office/powerpoint/2010/main" val="2138917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25856" y="1241172"/>
            <a:ext cx="10556543" cy="523220"/>
          </a:xfrm>
          <a:prstGeom prst="rect">
            <a:avLst/>
          </a:prstGeom>
          <a:noFill/>
        </p:spPr>
        <p:txBody>
          <a:bodyPr wrap="square" rtlCol="0">
            <a:spAutoFit/>
          </a:bodyPr>
          <a:lstStyle/>
          <a:p>
            <a:r>
              <a:rPr lang="fr-FR" sz="2800" b="1" dirty="0" smtClean="0">
                <a:solidFill>
                  <a:schemeClr val="accent1">
                    <a:lumMod val="75000"/>
                  </a:schemeClr>
                </a:solidFill>
              </a:rPr>
              <a:t>Paramètres :</a:t>
            </a:r>
            <a:endParaRPr lang="en-US" sz="2800" b="1" dirty="0"/>
          </a:p>
        </p:txBody>
      </p:sp>
      <p:sp>
        <p:nvSpPr>
          <p:cNvPr id="3" name="ZoneTexte 2"/>
          <p:cNvSpPr txBox="1"/>
          <p:nvPr/>
        </p:nvSpPr>
        <p:spPr>
          <a:xfrm>
            <a:off x="1025856" y="2115235"/>
            <a:ext cx="10556543" cy="3416320"/>
          </a:xfrm>
          <a:prstGeom prst="rect">
            <a:avLst/>
          </a:prstGeom>
          <a:noFill/>
        </p:spPr>
        <p:txBody>
          <a:bodyPr wrap="square" rtlCol="0">
            <a:spAutoFit/>
          </a:bodyPr>
          <a:lstStyle/>
          <a:p>
            <a:pPr marL="285750" indent="-285750">
              <a:buFont typeface="Arial" panose="020B0604020202020204" pitchFamily="34" charset="0"/>
              <a:buChar char="•"/>
            </a:pPr>
            <a:r>
              <a:rPr lang="fr-FR" sz="2400" b="1" dirty="0" smtClean="0"/>
              <a:t>Production des énoncés </a:t>
            </a:r>
            <a:r>
              <a:rPr lang="fr-FR" sz="2400" dirty="0" smtClean="0"/>
              <a:t>: ce paramètre indique si les énoncés (en entrée ou en sortie) doivent être produits séquentiellement ou en parallèle</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b="1" dirty="0" smtClean="0"/>
              <a:t>Nombre de médias dans un énoncé : </a:t>
            </a:r>
            <a:r>
              <a:rPr lang="fr-FR" sz="2400" dirty="0" smtClean="0"/>
              <a:t>ce paramètre indique si, lors de la production d'un énoncé, il faut utiliser un seul média, ou s'il est possible d'en utiliser plusieurs. </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b="1" dirty="0" smtClean="0"/>
              <a:t>Usage des médias </a:t>
            </a:r>
            <a:r>
              <a:rPr lang="fr-FR" sz="2400" dirty="0" smtClean="0"/>
              <a:t>: ce paramètre indique, si l'usage des médias doit être exclusif, c'est à dire ou il est possible d'en utiliser plusieurs simultanément.</a:t>
            </a:r>
            <a:endParaRPr lang="en-US" sz="2400" b="1" dirty="0"/>
          </a:p>
        </p:txBody>
      </p:sp>
      <p:sp>
        <p:nvSpPr>
          <p:cNvPr id="5" name="Espace réservé du numéro de diapositive 4"/>
          <p:cNvSpPr>
            <a:spLocks noGrp="1"/>
          </p:cNvSpPr>
          <p:nvPr>
            <p:ph type="sldNum" sz="quarter" idx="12"/>
          </p:nvPr>
        </p:nvSpPr>
        <p:spPr/>
        <p:txBody>
          <a:bodyPr/>
          <a:lstStyle/>
          <a:p>
            <a:fld id="{CE9D32D1-0941-4B54-ADB0-27782A1B9A4D}" type="slidenum">
              <a:rPr lang="en-US" smtClean="0"/>
              <a:t>21</a:t>
            </a:fld>
            <a:endParaRPr lang="en-US"/>
          </a:p>
        </p:txBody>
      </p:sp>
      <p:grpSp>
        <p:nvGrpSpPr>
          <p:cNvPr id="7" name="Groupe 6"/>
          <p:cNvGrpSpPr/>
          <p:nvPr/>
        </p:nvGrpSpPr>
        <p:grpSpPr>
          <a:xfrm>
            <a:off x="0" y="0"/>
            <a:ext cx="12192000" cy="491321"/>
            <a:chOff x="0" y="0"/>
            <a:chExt cx="8256895" cy="491321"/>
          </a:xfrm>
        </p:grpSpPr>
        <p:sp>
          <p:nvSpPr>
            <p:cNvPr id="9" name="Rectangle 8"/>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0" name="Rectangle 9"/>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1" name="Rectangle 10"/>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2" name="Rectangle 11"/>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3" name="Rectangle 12"/>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1983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b="6143"/>
          <a:stretch/>
        </p:blipFill>
        <p:spPr bwMode="auto">
          <a:xfrm>
            <a:off x="2647723" y="832708"/>
            <a:ext cx="6351134" cy="5393922"/>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CE9D32D1-0941-4B54-ADB0-27782A1B9A4D}" type="slidenum">
              <a:rPr lang="en-US" smtClean="0"/>
              <a:t>22</a:t>
            </a:fld>
            <a:endParaRPr lang="en-US"/>
          </a:p>
        </p:txBody>
      </p:sp>
      <p:grpSp>
        <p:nvGrpSpPr>
          <p:cNvPr id="10" name="Groupe 9"/>
          <p:cNvGrpSpPr/>
          <p:nvPr/>
        </p:nvGrpSpPr>
        <p:grpSpPr>
          <a:xfrm>
            <a:off x="0" y="0"/>
            <a:ext cx="12192000" cy="491321"/>
            <a:chOff x="0" y="0"/>
            <a:chExt cx="8256895" cy="491321"/>
          </a:xfrm>
        </p:grpSpPr>
        <p:sp>
          <p:nvSpPr>
            <p:cNvPr id="11" name="Rectangle 10"/>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2" name="Rectangle 11"/>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3" name="Rectangle 12"/>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4" name="Rectangle 13"/>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5" name="Rectangle 14"/>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23895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1785104"/>
          </a:xfrm>
          <a:prstGeom prst="rect">
            <a:avLst/>
          </a:prstGeom>
        </p:spPr>
        <p:txBody>
          <a:bodyPr wrap="square">
            <a:spAutoFit/>
          </a:bodyPr>
          <a:lstStyle/>
          <a:p>
            <a:pPr algn="just">
              <a:buNone/>
            </a:pPr>
            <a:r>
              <a:rPr lang="fr-FR" sz="2200" b="1" dirty="0" smtClean="0">
                <a:solidFill>
                  <a:schemeClr val="accent1">
                    <a:lumMod val="75000"/>
                  </a:schemeClr>
                </a:solidFill>
              </a:rPr>
              <a:t>Sommet 1 : MULTIMODALITE EXCLUSIVE : </a:t>
            </a:r>
          </a:p>
          <a:p>
            <a:pPr algn="just">
              <a:buNone/>
            </a:pPr>
            <a:endParaRPr lang="fr-FR" sz="2200" dirty="0" smtClean="0">
              <a:solidFill>
                <a:schemeClr val="tx1"/>
              </a:solidFill>
            </a:endParaRPr>
          </a:p>
          <a:p>
            <a:pPr algn="just">
              <a:buNone/>
            </a:pPr>
            <a:r>
              <a:rPr lang="fr-FR" sz="2200" dirty="0" smtClean="0">
                <a:solidFill>
                  <a:schemeClr val="tx1"/>
                </a:solidFill>
              </a:rPr>
              <a:t>Pour ce type de multi-modalité, la production des énoncés doit être séquentielle, et un énoncé doit être exprimé entièrement à travers un seul </a:t>
            </a:r>
            <a:r>
              <a:rPr lang="fr-FR" sz="2200" dirty="0" smtClean="0">
                <a:solidFill>
                  <a:schemeClr val="tx1"/>
                </a:solidFill>
              </a:rPr>
              <a:t>média</a:t>
            </a:r>
          </a:p>
          <a:p>
            <a:pPr algn="just">
              <a:buNone/>
            </a:pPr>
            <a:r>
              <a:rPr lang="fr-FR" sz="2200" dirty="0" smtClean="0"/>
              <a:t>Exemple : effacer un objet</a:t>
            </a:r>
            <a:endParaRPr lang="en-US" sz="2200" dirty="0"/>
          </a:p>
        </p:txBody>
      </p:sp>
      <p:sp>
        <p:nvSpPr>
          <p:cNvPr id="6" name="Espace réservé du numéro de diapositive 5"/>
          <p:cNvSpPr>
            <a:spLocks noGrp="1"/>
          </p:cNvSpPr>
          <p:nvPr>
            <p:ph type="sldNum" sz="quarter" idx="12"/>
          </p:nvPr>
        </p:nvSpPr>
        <p:spPr/>
        <p:txBody>
          <a:bodyPr/>
          <a:lstStyle/>
          <a:p>
            <a:fld id="{CE9D32D1-0941-4B54-ADB0-27782A1B9A4D}" type="slidenum">
              <a:rPr lang="en-US" smtClean="0"/>
              <a:t>23</a:t>
            </a:fld>
            <a:endParaRPr lang="en-US"/>
          </a:p>
        </p:txBody>
      </p:sp>
      <p:grpSp>
        <p:nvGrpSpPr>
          <p:cNvPr id="7" name="Groupe 6"/>
          <p:cNvGrpSpPr/>
          <p:nvPr/>
        </p:nvGrpSpPr>
        <p:grpSpPr>
          <a:xfrm>
            <a:off x="0" y="0"/>
            <a:ext cx="12192000" cy="491321"/>
            <a:chOff x="0" y="0"/>
            <a:chExt cx="8256895" cy="491321"/>
          </a:xfrm>
        </p:grpSpPr>
        <p:sp>
          <p:nvSpPr>
            <p:cNvPr id="8" name="Rectangle 7"/>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9" name="Rectangle 8"/>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0" name="Rectangle 9"/>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1" name="Rectangle 10"/>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2" name="Rectangle 11"/>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4" name="Image 3"/>
          <p:cNvPicPr>
            <a:picLocks noChangeAspect="1"/>
          </p:cNvPicPr>
          <p:nvPr/>
        </p:nvPicPr>
        <p:blipFill>
          <a:blip r:embed="rId2"/>
          <a:stretch>
            <a:fillRect/>
          </a:stretch>
        </p:blipFill>
        <p:spPr>
          <a:xfrm>
            <a:off x="1467955" y="3075205"/>
            <a:ext cx="8983134" cy="2728125"/>
          </a:xfrm>
          <a:prstGeom prst="rect">
            <a:avLst/>
          </a:prstGeom>
        </p:spPr>
      </p:pic>
    </p:spTree>
    <p:extLst>
      <p:ext uri="{BB962C8B-B14F-4D97-AF65-F5344CB8AC3E}">
        <p14:creationId xmlns:p14="http://schemas.microsoft.com/office/powerpoint/2010/main" val="2569017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1785104"/>
          </a:xfrm>
          <a:prstGeom prst="rect">
            <a:avLst/>
          </a:prstGeom>
        </p:spPr>
        <p:txBody>
          <a:bodyPr wrap="square">
            <a:spAutoFit/>
          </a:bodyPr>
          <a:lstStyle/>
          <a:p>
            <a:pPr algn="just">
              <a:buNone/>
            </a:pPr>
            <a:r>
              <a:rPr lang="fr-FR" sz="2200" b="1" dirty="0" smtClean="0">
                <a:solidFill>
                  <a:schemeClr val="accent1">
                    <a:lumMod val="75000"/>
                  </a:schemeClr>
                </a:solidFill>
              </a:rPr>
              <a:t>Sommet 2 : MULTIMODALITE ALTERNEE</a:t>
            </a:r>
          </a:p>
          <a:p>
            <a:pPr algn="just">
              <a:buNone/>
            </a:pPr>
            <a:endParaRPr lang="fr-FR" sz="2200" dirty="0"/>
          </a:p>
          <a:p>
            <a:pPr algn="just">
              <a:buNone/>
            </a:pPr>
            <a:r>
              <a:rPr lang="fr-FR" sz="2200" dirty="0" smtClean="0">
                <a:solidFill>
                  <a:schemeClr val="tx1"/>
                </a:solidFill>
              </a:rPr>
              <a:t>Pour ce type de multi-modalité, la production des énoncés doit être séquentielle, avec la possibilité d'utiliser plusieurs médias alternativement dans un énoncé</a:t>
            </a:r>
            <a:r>
              <a:rPr lang="fr-FR" sz="2200" dirty="0" smtClean="0"/>
              <a:t>. </a:t>
            </a:r>
            <a:endParaRPr lang="fr-FR" sz="2200" dirty="0" smtClean="0"/>
          </a:p>
          <a:p>
            <a:pPr algn="just">
              <a:buNone/>
            </a:pPr>
            <a:r>
              <a:rPr lang="fr-FR" sz="2200" dirty="0" smtClean="0">
                <a:solidFill>
                  <a:schemeClr val="tx1"/>
                </a:solidFill>
              </a:rPr>
              <a:t>Exemple : déplacer un objet</a:t>
            </a:r>
            <a:endParaRPr lang="fr-FR" sz="2200" dirty="0" smtClean="0">
              <a:solidFill>
                <a:schemeClr val="tx1"/>
              </a:solidFill>
            </a:endParaRPr>
          </a:p>
        </p:txBody>
      </p:sp>
      <p:sp>
        <p:nvSpPr>
          <p:cNvPr id="8" name="Espace réservé du numéro de diapositive 7"/>
          <p:cNvSpPr>
            <a:spLocks noGrp="1"/>
          </p:cNvSpPr>
          <p:nvPr>
            <p:ph type="sldNum" sz="quarter" idx="12"/>
          </p:nvPr>
        </p:nvSpPr>
        <p:spPr/>
        <p:txBody>
          <a:bodyPr/>
          <a:lstStyle/>
          <a:p>
            <a:fld id="{CE9D32D1-0941-4B54-ADB0-27782A1B9A4D}" type="slidenum">
              <a:rPr lang="en-US" smtClean="0"/>
              <a:t>24</a:t>
            </a:fld>
            <a:endParaRPr lang="en-US"/>
          </a:p>
        </p:txBody>
      </p:sp>
      <p:grpSp>
        <p:nvGrpSpPr>
          <p:cNvPr id="9" name="Groupe 8"/>
          <p:cNvGrpSpPr/>
          <p:nvPr/>
        </p:nvGrpSpPr>
        <p:grpSpPr>
          <a:xfrm>
            <a:off x="0" y="0"/>
            <a:ext cx="12192000" cy="491321"/>
            <a:chOff x="0" y="0"/>
            <a:chExt cx="8256895" cy="491321"/>
          </a:xfrm>
        </p:grpSpPr>
        <p:sp>
          <p:nvSpPr>
            <p:cNvPr id="10" name="Rectangle 9"/>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1" name="Rectangle 10"/>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2" name="Rectangle 11"/>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3" name="Rectangle 12"/>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4" name="Rectangle 13"/>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3" name="Image 2"/>
          <p:cNvPicPr>
            <a:picLocks noChangeAspect="1"/>
          </p:cNvPicPr>
          <p:nvPr/>
        </p:nvPicPr>
        <p:blipFill>
          <a:blip r:embed="rId2"/>
          <a:stretch>
            <a:fillRect/>
          </a:stretch>
        </p:blipFill>
        <p:spPr>
          <a:xfrm>
            <a:off x="1570583" y="3207064"/>
            <a:ext cx="8183017" cy="2464406"/>
          </a:xfrm>
          <a:prstGeom prst="rect">
            <a:avLst/>
          </a:prstGeom>
        </p:spPr>
      </p:pic>
    </p:spTree>
    <p:extLst>
      <p:ext uri="{BB962C8B-B14F-4D97-AF65-F5344CB8AC3E}">
        <p14:creationId xmlns:p14="http://schemas.microsoft.com/office/powerpoint/2010/main" val="3661082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1785104"/>
          </a:xfrm>
          <a:prstGeom prst="rect">
            <a:avLst/>
          </a:prstGeom>
        </p:spPr>
        <p:txBody>
          <a:bodyPr wrap="square">
            <a:spAutoFit/>
          </a:bodyPr>
          <a:lstStyle/>
          <a:p>
            <a:pPr algn="just">
              <a:buNone/>
            </a:pPr>
            <a:r>
              <a:rPr lang="fr-FR" sz="2200" b="1" dirty="0" smtClean="0">
                <a:solidFill>
                  <a:schemeClr val="accent1">
                    <a:lumMod val="75000"/>
                  </a:schemeClr>
                </a:solidFill>
              </a:rPr>
              <a:t>Sommet 3 : MULTIMODALITE SYNERGIQUE</a:t>
            </a:r>
          </a:p>
          <a:p>
            <a:pPr algn="just">
              <a:buNone/>
            </a:pPr>
            <a:endParaRPr lang="fr-FR" sz="2200" b="1" dirty="0" smtClean="0">
              <a:solidFill>
                <a:schemeClr val="accent1">
                  <a:lumMod val="75000"/>
                </a:schemeClr>
              </a:solidFill>
            </a:endParaRPr>
          </a:p>
          <a:p>
            <a:pPr algn="just">
              <a:buNone/>
            </a:pPr>
            <a:r>
              <a:rPr lang="fr-FR" sz="2200" dirty="0" smtClean="0">
                <a:solidFill>
                  <a:schemeClr val="tx1"/>
                </a:solidFill>
              </a:rPr>
              <a:t>Comme pour le type précédent, il est possible d'utiliser plusieurs médias dans un énoncé, mais cette fois il peuvent être utilisés simultanément. </a:t>
            </a:r>
            <a:endParaRPr lang="fr-FR" sz="2200" dirty="0" smtClean="0">
              <a:solidFill>
                <a:schemeClr val="tx1"/>
              </a:solidFill>
            </a:endParaRPr>
          </a:p>
          <a:p>
            <a:pPr algn="just">
              <a:buNone/>
            </a:pPr>
            <a:r>
              <a:rPr lang="fr-FR" sz="2200" dirty="0" smtClean="0"/>
              <a:t>Exemple : déplacer un objet</a:t>
            </a:r>
            <a:endParaRPr lang="fr-FR" sz="2200" dirty="0" smtClean="0">
              <a:solidFill>
                <a:schemeClr val="tx1"/>
              </a:solidFill>
            </a:endParaRPr>
          </a:p>
        </p:txBody>
      </p:sp>
      <p:sp>
        <p:nvSpPr>
          <p:cNvPr id="8" name="Espace réservé du numéro de diapositive 7"/>
          <p:cNvSpPr>
            <a:spLocks noGrp="1"/>
          </p:cNvSpPr>
          <p:nvPr>
            <p:ph type="sldNum" sz="quarter" idx="12"/>
          </p:nvPr>
        </p:nvSpPr>
        <p:spPr/>
        <p:txBody>
          <a:bodyPr/>
          <a:lstStyle/>
          <a:p>
            <a:fld id="{CE9D32D1-0941-4B54-ADB0-27782A1B9A4D}" type="slidenum">
              <a:rPr lang="en-US" smtClean="0"/>
              <a:t>25</a:t>
            </a:fld>
            <a:endParaRPr lang="en-US"/>
          </a:p>
        </p:txBody>
      </p:sp>
      <p:grpSp>
        <p:nvGrpSpPr>
          <p:cNvPr id="9" name="Groupe 8"/>
          <p:cNvGrpSpPr/>
          <p:nvPr/>
        </p:nvGrpSpPr>
        <p:grpSpPr>
          <a:xfrm>
            <a:off x="0" y="0"/>
            <a:ext cx="12192000" cy="491321"/>
            <a:chOff x="0" y="0"/>
            <a:chExt cx="8256895" cy="491321"/>
          </a:xfrm>
        </p:grpSpPr>
        <p:sp>
          <p:nvSpPr>
            <p:cNvPr id="10" name="Rectangle 9"/>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1" name="Rectangle 10"/>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2" name="Rectangle 11"/>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3" name="Rectangle 12"/>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4" name="Rectangle 13"/>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3" name="Image 2"/>
          <p:cNvPicPr>
            <a:picLocks noChangeAspect="1"/>
          </p:cNvPicPr>
          <p:nvPr/>
        </p:nvPicPr>
        <p:blipFill>
          <a:blip r:embed="rId2"/>
          <a:stretch>
            <a:fillRect/>
          </a:stretch>
        </p:blipFill>
        <p:spPr>
          <a:xfrm>
            <a:off x="2438400" y="3069615"/>
            <a:ext cx="7091948" cy="2400750"/>
          </a:xfrm>
          <a:prstGeom prst="rect">
            <a:avLst/>
          </a:prstGeom>
        </p:spPr>
      </p:pic>
    </p:spTree>
    <p:extLst>
      <p:ext uri="{BB962C8B-B14F-4D97-AF65-F5344CB8AC3E}">
        <p14:creationId xmlns:p14="http://schemas.microsoft.com/office/powerpoint/2010/main" val="1973526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2123658"/>
          </a:xfrm>
          <a:prstGeom prst="rect">
            <a:avLst/>
          </a:prstGeom>
        </p:spPr>
        <p:txBody>
          <a:bodyPr wrap="square">
            <a:spAutoFit/>
          </a:bodyPr>
          <a:lstStyle/>
          <a:p>
            <a:pPr>
              <a:buNone/>
            </a:pPr>
            <a:r>
              <a:rPr lang="fr-FR" sz="2200" b="1" dirty="0" smtClean="0">
                <a:solidFill>
                  <a:schemeClr val="accent1">
                    <a:lumMod val="75000"/>
                  </a:schemeClr>
                </a:solidFill>
              </a:rPr>
              <a:t>Sommet  4 : MULTIMODALITE PARALLELE EXCLUSIVE</a:t>
            </a:r>
          </a:p>
          <a:p>
            <a:pPr>
              <a:buNone/>
            </a:pPr>
            <a:endParaRPr lang="fr-FR" sz="2200" b="1" dirty="0" smtClean="0">
              <a:solidFill>
                <a:schemeClr val="accent1">
                  <a:lumMod val="75000"/>
                </a:schemeClr>
              </a:solidFill>
            </a:endParaRPr>
          </a:p>
          <a:p>
            <a:pPr>
              <a:buNone/>
            </a:pPr>
            <a:r>
              <a:rPr lang="fr-FR" sz="2200" dirty="0" smtClean="0">
                <a:solidFill>
                  <a:schemeClr val="tx1"/>
                </a:solidFill>
              </a:rPr>
              <a:t>Plusieurs énoncés indépendants peuvent être produits en parallèle. Cependant, un énoncé doit être exprimé entièrement à travers un même média, et à un instant donné, un seul média peut être actif</a:t>
            </a:r>
            <a:r>
              <a:rPr lang="fr-FR" sz="2200" dirty="0" smtClean="0"/>
              <a:t>. </a:t>
            </a:r>
            <a:endParaRPr lang="fr-FR" sz="2200" dirty="0" smtClean="0"/>
          </a:p>
          <a:p>
            <a:pPr>
              <a:buNone/>
            </a:pPr>
            <a:r>
              <a:rPr lang="fr-FR" sz="2200" dirty="0" smtClean="0">
                <a:solidFill>
                  <a:schemeClr val="tx1">
                    <a:lumMod val="95000"/>
                    <a:lumOff val="5000"/>
                  </a:schemeClr>
                </a:solidFill>
              </a:rPr>
              <a:t>Exemple : 2 tâches différentes effacer tout et sauvegarder </a:t>
            </a:r>
            <a:endParaRPr lang="fr-FR" sz="2200" dirty="0" smtClean="0">
              <a:solidFill>
                <a:schemeClr val="tx1">
                  <a:lumMod val="95000"/>
                  <a:lumOff val="5000"/>
                </a:schemeClr>
              </a:solidFill>
            </a:endParaRPr>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26</a:t>
            </a:fld>
            <a:endParaRPr lang="en-US"/>
          </a:p>
        </p:txBody>
      </p:sp>
      <p:grpSp>
        <p:nvGrpSpPr>
          <p:cNvPr id="8" name="Groupe 7"/>
          <p:cNvGrpSpPr/>
          <p:nvPr/>
        </p:nvGrpSpPr>
        <p:grpSpPr>
          <a:xfrm>
            <a:off x="0" y="0"/>
            <a:ext cx="12192000" cy="491321"/>
            <a:chOff x="0" y="0"/>
            <a:chExt cx="8256895" cy="491321"/>
          </a:xfrm>
        </p:grpSpPr>
        <p:sp>
          <p:nvSpPr>
            <p:cNvPr id="9" name="Rectangle 8"/>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0" name="Rectangle 9"/>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1" name="Rectangle 10"/>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2" name="Rectangle 11"/>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3" name="Rectangle 12"/>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3" name="Image 2"/>
          <p:cNvPicPr>
            <a:picLocks noChangeAspect="1"/>
          </p:cNvPicPr>
          <p:nvPr/>
        </p:nvPicPr>
        <p:blipFill>
          <a:blip r:embed="rId2"/>
          <a:stretch>
            <a:fillRect/>
          </a:stretch>
        </p:blipFill>
        <p:spPr>
          <a:xfrm>
            <a:off x="1687217" y="3573662"/>
            <a:ext cx="7673851" cy="2782688"/>
          </a:xfrm>
          <a:prstGeom prst="rect">
            <a:avLst/>
          </a:prstGeom>
        </p:spPr>
      </p:pic>
    </p:spTree>
    <p:extLst>
      <p:ext uri="{BB962C8B-B14F-4D97-AF65-F5344CB8AC3E}">
        <p14:creationId xmlns:p14="http://schemas.microsoft.com/office/powerpoint/2010/main" val="2791768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10582276" cy="1477328"/>
          </a:xfrm>
          <a:prstGeom prst="rect">
            <a:avLst/>
          </a:prstGeom>
        </p:spPr>
        <p:txBody>
          <a:bodyPr wrap="square">
            <a:spAutoFit/>
          </a:bodyPr>
          <a:lstStyle/>
          <a:p>
            <a:pPr>
              <a:buNone/>
            </a:pPr>
            <a:r>
              <a:rPr lang="fr-FR" sz="2200" b="1" dirty="0" smtClean="0">
                <a:solidFill>
                  <a:schemeClr val="accent1">
                    <a:lumMod val="75000"/>
                  </a:schemeClr>
                </a:solidFill>
              </a:rPr>
              <a:t>Sommet 5 : MULTIMODALITE PARALLELE SIMULTANEE</a:t>
            </a:r>
          </a:p>
          <a:p>
            <a:pPr>
              <a:buNone/>
            </a:pPr>
            <a:endParaRPr lang="fr-FR" sz="2200" dirty="0" smtClean="0">
              <a:solidFill>
                <a:schemeClr val="accent2"/>
              </a:solidFill>
            </a:endParaRPr>
          </a:p>
          <a:p>
            <a:pPr algn="just">
              <a:buNone/>
            </a:pPr>
            <a:r>
              <a:rPr lang="fr-FR" sz="2200" dirty="0" smtClean="0">
                <a:solidFill>
                  <a:schemeClr val="tx1"/>
                </a:solidFill>
              </a:rPr>
              <a:t>La différence avec le type précédent réside dans l'usage simultané des </a:t>
            </a:r>
            <a:r>
              <a:rPr lang="fr-FR" sz="2200" dirty="0" smtClean="0">
                <a:solidFill>
                  <a:schemeClr val="tx1"/>
                </a:solidFill>
              </a:rPr>
              <a:t>médias</a:t>
            </a:r>
          </a:p>
          <a:p>
            <a:r>
              <a:rPr lang="fr-FR" sz="2400" dirty="0" smtClean="0"/>
              <a:t>Exemple : 2 </a:t>
            </a:r>
            <a:r>
              <a:rPr lang="fr-FR" sz="2400" dirty="0"/>
              <a:t>tâches différentes: effacer un objet et en </a:t>
            </a:r>
            <a:r>
              <a:rPr lang="fr-FR" sz="2400" dirty="0" smtClean="0"/>
              <a:t>créer </a:t>
            </a:r>
            <a:r>
              <a:rPr lang="en-US" sz="2400" dirty="0" smtClean="0"/>
              <a:t>un </a:t>
            </a:r>
            <a:r>
              <a:rPr lang="en-US" sz="2400" dirty="0" err="1"/>
              <a:t>autre</a:t>
            </a:r>
            <a:r>
              <a:rPr lang="en-US" sz="2400" dirty="0"/>
              <a:t>.</a:t>
            </a:r>
            <a:endParaRPr lang="fr-FR" sz="2200" dirty="0" smtClean="0">
              <a:solidFill>
                <a:schemeClr val="tx1"/>
              </a:solidFill>
            </a:endParaRPr>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27</a:t>
            </a:fld>
            <a:endParaRPr lang="en-US"/>
          </a:p>
        </p:txBody>
      </p:sp>
      <p:grpSp>
        <p:nvGrpSpPr>
          <p:cNvPr id="8" name="Groupe 7"/>
          <p:cNvGrpSpPr/>
          <p:nvPr/>
        </p:nvGrpSpPr>
        <p:grpSpPr>
          <a:xfrm>
            <a:off x="0" y="0"/>
            <a:ext cx="12192000" cy="491321"/>
            <a:chOff x="0" y="0"/>
            <a:chExt cx="8256895" cy="491321"/>
          </a:xfrm>
        </p:grpSpPr>
        <p:sp>
          <p:nvSpPr>
            <p:cNvPr id="9" name="Rectangle 8"/>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0" name="Rectangle 9"/>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1" name="Rectangle 10"/>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2" name="Rectangle 11"/>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3" name="Rectangle 12"/>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3" name="Image 2"/>
          <p:cNvPicPr>
            <a:picLocks noChangeAspect="1"/>
          </p:cNvPicPr>
          <p:nvPr/>
        </p:nvPicPr>
        <p:blipFill>
          <a:blip r:embed="rId2"/>
          <a:stretch>
            <a:fillRect/>
          </a:stretch>
        </p:blipFill>
        <p:spPr>
          <a:xfrm>
            <a:off x="1676832" y="2798551"/>
            <a:ext cx="7855696" cy="2973656"/>
          </a:xfrm>
          <a:prstGeom prst="rect">
            <a:avLst/>
          </a:prstGeom>
        </p:spPr>
      </p:pic>
    </p:spTree>
    <p:extLst>
      <p:ext uri="{BB962C8B-B14F-4D97-AF65-F5344CB8AC3E}">
        <p14:creationId xmlns:p14="http://schemas.microsoft.com/office/powerpoint/2010/main" val="70285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2123658"/>
          </a:xfrm>
          <a:prstGeom prst="rect">
            <a:avLst/>
          </a:prstGeom>
        </p:spPr>
        <p:txBody>
          <a:bodyPr wrap="square">
            <a:spAutoFit/>
          </a:bodyPr>
          <a:lstStyle/>
          <a:p>
            <a:pPr>
              <a:buNone/>
            </a:pPr>
            <a:r>
              <a:rPr lang="fr-FR" sz="2200" b="1" dirty="0" smtClean="0">
                <a:solidFill>
                  <a:schemeClr val="accent1">
                    <a:lumMod val="75000"/>
                  </a:schemeClr>
                </a:solidFill>
              </a:rPr>
              <a:t>Sommet 6 : MULTIMODALITE PARALLELE ALTERNEE</a:t>
            </a:r>
          </a:p>
          <a:p>
            <a:pPr>
              <a:buNone/>
            </a:pPr>
            <a:endParaRPr lang="fr-FR" sz="2200" dirty="0" smtClean="0">
              <a:solidFill>
                <a:schemeClr val="accent2"/>
              </a:solidFill>
            </a:endParaRPr>
          </a:p>
          <a:p>
            <a:pPr algn="just">
              <a:buNone/>
            </a:pPr>
            <a:r>
              <a:rPr lang="fr-FR" sz="2200" dirty="0" smtClean="0">
                <a:solidFill>
                  <a:schemeClr val="tx1"/>
                </a:solidFill>
              </a:rPr>
              <a:t>Dans ce type, où plusieurs énoncés peuvent être produits en parallèle, il est possible d'utiliser plusieurs médias dans un même énoncé. Cependant, à un instant donné, un seul média peut être </a:t>
            </a:r>
            <a:r>
              <a:rPr lang="fr-FR" sz="2200" dirty="0" smtClean="0">
                <a:solidFill>
                  <a:schemeClr val="tx1"/>
                </a:solidFill>
              </a:rPr>
              <a:t>utilisé</a:t>
            </a:r>
          </a:p>
          <a:p>
            <a:pPr algn="just">
              <a:buNone/>
            </a:pPr>
            <a:r>
              <a:rPr lang="fr-FR" sz="2200" dirty="0" smtClean="0"/>
              <a:t>Exemple : </a:t>
            </a:r>
            <a:r>
              <a:rPr lang="fr-FR" sz="2200" dirty="0" err="1" smtClean="0"/>
              <a:t>deplacer</a:t>
            </a:r>
            <a:r>
              <a:rPr lang="fr-FR" sz="2200" dirty="0" smtClean="0"/>
              <a:t> un objet et déplacer le curseur</a:t>
            </a:r>
            <a:endParaRPr lang="fr-FR" sz="2200" dirty="0" smtClean="0">
              <a:solidFill>
                <a:schemeClr val="tx1"/>
              </a:solidFill>
            </a:endParaRPr>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28</a:t>
            </a:fld>
            <a:endParaRPr lang="en-US"/>
          </a:p>
        </p:txBody>
      </p:sp>
      <p:grpSp>
        <p:nvGrpSpPr>
          <p:cNvPr id="8" name="Groupe 7"/>
          <p:cNvGrpSpPr/>
          <p:nvPr/>
        </p:nvGrpSpPr>
        <p:grpSpPr>
          <a:xfrm>
            <a:off x="0" y="0"/>
            <a:ext cx="12192000" cy="491321"/>
            <a:chOff x="0" y="0"/>
            <a:chExt cx="8256895" cy="491321"/>
          </a:xfrm>
        </p:grpSpPr>
        <p:sp>
          <p:nvSpPr>
            <p:cNvPr id="9" name="Rectangle 8"/>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0" name="Rectangle 9"/>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1" name="Rectangle 10"/>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2" name="Rectangle 11"/>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3" name="Rectangle 12"/>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3" name="Image 2"/>
          <p:cNvPicPr>
            <a:picLocks noChangeAspect="1"/>
          </p:cNvPicPr>
          <p:nvPr/>
        </p:nvPicPr>
        <p:blipFill>
          <a:blip r:embed="rId2"/>
          <a:stretch>
            <a:fillRect/>
          </a:stretch>
        </p:blipFill>
        <p:spPr>
          <a:xfrm>
            <a:off x="1586248" y="3155350"/>
            <a:ext cx="9019503" cy="3201000"/>
          </a:xfrm>
          <a:prstGeom prst="rect">
            <a:avLst/>
          </a:prstGeom>
        </p:spPr>
      </p:pic>
    </p:spTree>
    <p:extLst>
      <p:ext uri="{BB962C8B-B14F-4D97-AF65-F5344CB8AC3E}">
        <p14:creationId xmlns:p14="http://schemas.microsoft.com/office/powerpoint/2010/main" val="2748541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2154436"/>
          </a:xfrm>
          <a:prstGeom prst="rect">
            <a:avLst/>
          </a:prstGeom>
        </p:spPr>
        <p:txBody>
          <a:bodyPr wrap="square">
            <a:spAutoFit/>
          </a:bodyPr>
          <a:lstStyle/>
          <a:p>
            <a:pPr algn="just">
              <a:buNone/>
            </a:pPr>
            <a:r>
              <a:rPr lang="fr-FR" sz="2200" b="1" dirty="0" smtClean="0">
                <a:solidFill>
                  <a:schemeClr val="accent1">
                    <a:lumMod val="75000"/>
                  </a:schemeClr>
                </a:solidFill>
              </a:rPr>
              <a:t>Sommet 7 : MULTIMODALITE PARALLELE</a:t>
            </a:r>
          </a:p>
          <a:p>
            <a:pPr algn="just">
              <a:buNone/>
            </a:pPr>
            <a:endParaRPr lang="fr-FR" sz="2200" b="1" dirty="0" smtClean="0">
              <a:solidFill>
                <a:schemeClr val="accent1">
                  <a:lumMod val="75000"/>
                </a:schemeClr>
              </a:solidFill>
            </a:endParaRPr>
          </a:p>
          <a:p>
            <a:pPr algn="just">
              <a:buNone/>
            </a:pPr>
            <a:r>
              <a:rPr lang="fr-FR" sz="2200" dirty="0" smtClean="0">
                <a:solidFill>
                  <a:schemeClr val="tx1"/>
                </a:solidFill>
              </a:rPr>
              <a:t>C'est le type de multi-modalité le plus complexe. Plusieurs énoncés peuvent être produits en parallèle et plusieurs médias peuvent être utilisés dans un même énoncé simultanément. </a:t>
            </a:r>
            <a:endParaRPr lang="fr-FR" sz="2200" dirty="0" smtClean="0">
              <a:solidFill>
                <a:schemeClr val="tx1"/>
              </a:solidFill>
            </a:endParaRPr>
          </a:p>
          <a:p>
            <a:pPr algn="just">
              <a:buNone/>
            </a:pPr>
            <a:r>
              <a:rPr lang="fr-FR" sz="2400" dirty="0" smtClean="0"/>
              <a:t>Exemple</a:t>
            </a:r>
            <a:r>
              <a:rPr lang="fr-FR" sz="2400" dirty="0"/>
              <a:t>: Déplacer un objet et en effacer un autre.</a:t>
            </a:r>
            <a:endParaRPr lang="fr-FR" sz="2200" dirty="0" smtClean="0">
              <a:solidFill>
                <a:schemeClr val="tx1"/>
              </a:solidFill>
            </a:endParaRPr>
          </a:p>
        </p:txBody>
      </p:sp>
      <p:sp>
        <p:nvSpPr>
          <p:cNvPr id="8" name="Espace réservé du numéro de diapositive 7"/>
          <p:cNvSpPr>
            <a:spLocks noGrp="1"/>
          </p:cNvSpPr>
          <p:nvPr>
            <p:ph type="sldNum" sz="quarter" idx="12"/>
          </p:nvPr>
        </p:nvSpPr>
        <p:spPr/>
        <p:txBody>
          <a:bodyPr/>
          <a:lstStyle/>
          <a:p>
            <a:fld id="{CE9D32D1-0941-4B54-ADB0-27782A1B9A4D}" type="slidenum">
              <a:rPr lang="en-US" smtClean="0"/>
              <a:t>29</a:t>
            </a:fld>
            <a:endParaRPr lang="en-US"/>
          </a:p>
        </p:txBody>
      </p:sp>
      <p:grpSp>
        <p:nvGrpSpPr>
          <p:cNvPr id="9" name="Groupe 8"/>
          <p:cNvGrpSpPr/>
          <p:nvPr/>
        </p:nvGrpSpPr>
        <p:grpSpPr>
          <a:xfrm>
            <a:off x="0" y="0"/>
            <a:ext cx="12192000" cy="491321"/>
            <a:chOff x="0" y="0"/>
            <a:chExt cx="8256895" cy="491321"/>
          </a:xfrm>
        </p:grpSpPr>
        <p:sp>
          <p:nvSpPr>
            <p:cNvPr id="10" name="Rectangle 9"/>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1" name="Rectangle 10"/>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2" name="Rectangle 11"/>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3" name="Rectangle 12"/>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4" name="Rectangle 13"/>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pic>
        <p:nvPicPr>
          <p:cNvPr id="3" name="Image 2"/>
          <p:cNvPicPr>
            <a:picLocks noChangeAspect="1"/>
          </p:cNvPicPr>
          <p:nvPr/>
        </p:nvPicPr>
        <p:blipFill>
          <a:blip r:embed="rId2"/>
          <a:stretch>
            <a:fillRect/>
          </a:stretch>
        </p:blipFill>
        <p:spPr>
          <a:xfrm>
            <a:off x="1596295" y="3137277"/>
            <a:ext cx="7855696" cy="3546563"/>
          </a:xfrm>
          <a:prstGeom prst="rect">
            <a:avLst/>
          </a:prstGeom>
        </p:spPr>
      </p:pic>
    </p:spTree>
    <p:extLst>
      <p:ext uri="{BB962C8B-B14F-4D97-AF65-F5344CB8AC3E}">
        <p14:creationId xmlns:p14="http://schemas.microsoft.com/office/powerpoint/2010/main" val="1143332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74285" y="1495993"/>
            <a:ext cx="10598767"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Des systèmes capables d'interpréter les moyens d'expression de l'être humain.</a:t>
            </a:r>
          </a:p>
          <a:p>
            <a:pPr marL="285750" indent="-285750">
              <a:buFont typeface="Arial" panose="020B0604020202020204" pitchFamily="34" charset="0"/>
              <a:buChar char="•"/>
            </a:pPr>
            <a:endParaRPr lang="fr-FR" sz="2400" dirty="0" smtClean="0"/>
          </a:p>
          <a:p>
            <a:pPr marL="285750" indent="-285750">
              <a:buFont typeface="Arial" panose="020B0604020202020204" pitchFamily="34" charset="0"/>
              <a:buChar char="•"/>
            </a:pPr>
            <a:r>
              <a:rPr lang="fr-FR" sz="2400" dirty="0" smtClean="0"/>
              <a:t>Assurer la combinaison et la coopération de ces moyens.</a:t>
            </a:r>
          </a:p>
          <a:p>
            <a:endParaRPr lang="fr-FR" sz="2400" dirty="0" smtClean="0"/>
          </a:p>
          <a:p>
            <a:pPr marL="285750" indent="-285750">
              <a:buFont typeface="Arial" panose="020B0604020202020204" pitchFamily="34" charset="0"/>
              <a:buChar char="•"/>
            </a:pPr>
            <a:r>
              <a:rPr lang="fr-FR" sz="2400" dirty="0" smtClean="0"/>
              <a:t>L'</a:t>
            </a:r>
            <a:r>
              <a:rPr lang="fr-FR" sz="2400" b="1" dirty="0" smtClean="0"/>
              <a:t>interaction multimodale</a:t>
            </a:r>
            <a:r>
              <a:rPr lang="fr-FR" sz="2400" dirty="0" smtClean="0"/>
              <a:t> relève de la combinaison plusieurs moyens de communication entre l'utilisateur et la machine. Cette communication est parfois basée sur :</a:t>
            </a:r>
          </a:p>
          <a:p>
            <a:pPr marL="285750" indent="-285750">
              <a:buFont typeface="Arial" panose="020B0604020202020204" pitchFamily="34" charset="0"/>
              <a:buChar char="•"/>
            </a:pPr>
            <a:endParaRPr lang="fr-FR" sz="2400" dirty="0" smtClean="0"/>
          </a:p>
          <a:p>
            <a:pPr marL="1371600" lvl="2" indent="-457200">
              <a:buFont typeface="Wingdings" panose="05000000000000000000" pitchFamily="2" charset="2"/>
              <a:buChar char="§"/>
            </a:pPr>
            <a:r>
              <a:rPr lang="fr-FR" sz="2400" dirty="0" smtClean="0"/>
              <a:t>un langage naturel </a:t>
            </a:r>
          </a:p>
          <a:p>
            <a:pPr marL="1371600" lvl="2" indent="-457200">
              <a:buFont typeface="Wingdings" panose="05000000000000000000" pitchFamily="2" charset="2"/>
              <a:buChar char="§"/>
            </a:pPr>
            <a:r>
              <a:rPr lang="fr-FR" sz="2400" dirty="0" smtClean="0"/>
              <a:t>langages graphiques </a:t>
            </a:r>
          </a:p>
          <a:p>
            <a:pPr marL="1371600" lvl="2" indent="-457200">
              <a:buFont typeface="Wingdings" panose="05000000000000000000" pitchFamily="2" charset="2"/>
              <a:buChar char="§"/>
            </a:pPr>
            <a:r>
              <a:rPr lang="fr-FR" sz="2400" dirty="0" smtClean="0"/>
              <a:t>les langages de commande.</a:t>
            </a:r>
          </a:p>
          <a:p>
            <a:endParaRPr lang="en-US" sz="2400" dirty="0"/>
          </a:p>
        </p:txBody>
      </p:sp>
      <p:grpSp>
        <p:nvGrpSpPr>
          <p:cNvPr id="3" name="Groupe 2"/>
          <p:cNvGrpSpPr/>
          <p:nvPr/>
        </p:nvGrpSpPr>
        <p:grpSpPr>
          <a:xfrm>
            <a:off x="0" y="0"/>
            <a:ext cx="12192000" cy="491321"/>
            <a:chOff x="0" y="0"/>
            <a:chExt cx="8256895" cy="491321"/>
          </a:xfrm>
        </p:grpSpPr>
        <p:sp>
          <p:nvSpPr>
            <p:cNvPr id="2" name="Rectangle 1"/>
            <p:cNvSpPr/>
            <p:nvPr/>
          </p:nvSpPr>
          <p:spPr>
            <a:xfrm>
              <a:off x="0"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Introduction</a:t>
              </a:r>
              <a:endParaRPr lang="en-US" b="1" dirty="0"/>
            </a:p>
          </p:txBody>
        </p:sp>
        <p:sp>
          <p:nvSpPr>
            <p:cNvPr id="5" name="Rectangle 4"/>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Concepts</a:t>
              </a:r>
              <a:endParaRPr lang="en-US" dirty="0"/>
            </a:p>
          </p:txBody>
        </p:sp>
        <p:sp>
          <p:nvSpPr>
            <p:cNvPr id="7" name="Rectangle 6"/>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Systèmes</a:t>
              </a:r>
              <a:r>
                <a:rPr lang="en-US" dirty="0" smtClean="0"/>
                <a:t> </a:t>
              </a:r>
              <a:r>
                <a:rPr lang="en-US" dirty="0" err="1" smtClean="0"/>
                <a:t>multimodaux</a:t>
              </a:r>
              <a:endParaRPr lang="en-US" dirty="0"/>
            </a:p>
          </p:txBody>
        </p:sp>
        <p:sp>
          <p:nvSpPr>
            <p:cNvPr id="8" name="Rectangle 7"/>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9" name="Rectangle 8"/>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12" name="Espace réservé du numéro de diapositive 11"/>
          <p:cNvSpPr>
            <a:spLocks noGrp="1"/>
          </p:cNvSpPr>
          <p:nvPr>
            <p:ph type="sldNum" sz="quarter" idx="12"/>
          </p:nvPr>
        </p:nvSpPr>
        <p:spPr/>
        <p:txBody>
          <a:bodyPr/>
          <a:lstStyle/>
          <a:p>
            <a:fld id="{CE9D32D1-0941-4B54-ADB0-27782A1B9A4D}" type="slidenum">
              <a:rPr lang="en-US" smtClean="0"/>
              <a:t>3</a:t>
            </a:fld>
            <a:endParaRPr lang="en-US"/>
          </a:p>
        </p:txBody>
      </p:sp>
    </p:spTree>
    <p:extLst>
      <p:ext uri="{BB962C8B-B14F-4D97-AF65-F5344CB8AC3E}">
        <p14:creationId xmlns:p14="http://schemas.microsoft.com/office/powerpoint/2010/main" val="74037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4" y="737081"/>
            <a:ext cx="9505239" cy="1785104"/>
          </a:xfrm>
          <a:prstGeom prst="rect">
            <a:avLst/>
          </a:prstGeom>
        </p:spPr>
        <p:txBody>
          <a:bodyPr wrap="square">
            <a:spAutoFit/>
          </a:bodyPr>
          <a:lstStyle/>
          <a:p>
            <a:pPr algn="just">
              <a:buNone/>
            </a:pPr>
            <a:r>
              <a:rPr lang="fr-FR" sz="2200" b="1" dirty="0" smtClean="0">
                <a:solidFill>
                  <a:schemeClr val="accent1">
                    <a:lumMod val="75000"/>
                  </a:schemeClr>
                </a:solidFill>
              </a:rPr>
              <a:t>Sommet 7 : MULTIMODALITE PARALLELE</a:t>
            </a:r>
          </a:p>
          <a:p>
            <a:pPr algn="just">
              <a:buNone/>
            </a:pPr>
            <a:endParaRPr lang="fr-FR" sz="2200" b="1" dirty="0" smtClean="0">
              <a:solidFill>
                <a:schemeClr val="accent1">
                  <a:lumMod val="75000"/>
                </a:schemeClr>
              </a:solidFill>
            </a:endParaRPr>
          </a:p>
          <a:p>
            <a:pPr algn="just">
              <a:buNone/>
            </a:pPr>
            <a:r>
              <a:rPr lang="fr-FR" sz="2200" dirty="0" smtClean="0">
                <a:solidFill>
                  <a:schemeClr val="tx1"/>
                </a:solidFill>
              </a:rPr>
              <a:t>C'est le type de multi-modalité le plus complexe. Plusieurs énoncés peuvent être produits en parallèle et plusieurs médias peuvent être utilisés dans un même énoncé simultanément. </a:t>
            </a:r>
          </a:p>
        </p:txBody>
      </p:sp>
      <p:pic>
        <p:nvPicPr>
          <p:cNvPr id="5" name="Picture 2"/>
          <p:cNvPicPr>
            <a:picLocks noChangeAspect="1" noChangeArrowheads="1"/>
          </p:cNvPicPr>
          <p:nvPr/>
        </p:nvPicPr>
        <p:blipFill>
          <a:blip r:embed="rId2" cstate="print"/>
          <a:srcRect/>
          <a:stretch>
            <a:fillRect/>
          </a:stretch>
        </p:blipFill>
        <p:spPr bwMode="auto">
          <a:xfrm>
            <a:off x="1555622" y="2522185"/>
            <a:ext cx="9080756" cy="383416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CE9D32D1-0941-4B54-ADB0-27782A1B9A4D}" type="slidenum">
              <a:rPr lang="en-US" smtClean="0"/>
              <a:t>30</a:t>
            </a:fld>
            <a:endParaRPr lang="en-US"/>
          </a:p>
        </p:txBody>
      </p:sp>
      <p:grpSp>
        <p:nvGrpSpPr>
          <p:cNvPr id="7" name="Groupe 6"/>
          <p:cNvGrpSpPr/>
          <p:nvPr/>
        </p:nvGrpSpPr>
        <p:grpSpPr>
          <a:xfrm>
            <a:off x="0" y="0"/>
            <a:ext cx="12192000" cy="491321"/>
            <a:chOff x="0" y="0"/>
            <a:chExt cx="8256895" cy="491321"/>
          </a:xfrm>
        </p:grpSpPr>
        <p:sp>
          <p:nvSpPr>
            <p:cNvPr id="8" name="Rectangle 7"/>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9" name="Rectangle 8"/>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10" name="Rectangle 9"/>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1" name="Rectangle 10"/>
            <p:cNvSpPr/>
            <p:nvPr/>
          </p:nvSpPr>
          <p:spPr>
            <a:xfrm>
              <a:off x="4954137"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Types de </a:t>
              </a:r>
              <a:r>
                <a:rPr lang="en-US" sz="1700" b="1" dirty="0" err="1"/>
                <a:t>multimodalités</a:t>
              </a:r>
              <a:endParaRPr lang="en-US" sz="1700" b="1" dirty="0"/>
            </a:p>
          </p:txBody>
        </p:sp>
        <p:sp>
          <p:nvSpPr>
            <p:cNvPr id="12" name="Rectangle 11"/>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219110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081AC"/>
        </a:solidFill>
        <a:effectLst/>
      </p:bgPr>
    </p:bg>
    <p:spTree>
      <p:nvGrpSpPr>
        <p:cNvPr id="1" name=""/>
        <p:cNvGrpSpPr/>
        <p:nvPr/>
      </p:nvGrpSpPr>
      <p:grpSpPr>
        <a:xfrm>
          <a:off x="0" y="0"/>
          <a:ext cx="0" cy="0"/>
          <a:chOff x="0" y="0"/>
          <a:chExt cx="0" cy="0"/>
        </a:xfrm>
      </p:grpSpPr>
      <p:sp>
        <p:nvSpPr>
          <p:cNvPr id="2" name="Rectangle 1"/>
          <p:cNvSpPr/>
          <p:nvPr/>
        </p:nvSpPr>
        <p:spPr>
          <a:xfrm>
            <a:off x="1406035" y="2772763"/>
            <a:ext cx="9505239" cy="1107996"/>
          </a:xfrm>
          <a:prstGeom prst="rect">
            <a:avLst/>
          </a:prstGeom>
        </p:spPr>
        <p:txBody>
          <a:bodyPr wrap="square">
            <a:spAutoFit/>
          </a:bodyPr>
          <a:lstStyle/>
          <a:p>
            <a:pPr algn="ctr">
              <a:buNone/>
            </a:pPr>
            <a:r>
              <a:rPr lang="fr-FR" sz="6600" b="1" dirty="0" smtClean="0">
                <a:solidFill>
                  <a:schemeClr val="bg1"/>
                </a:solidFill>
              </a:rPr>
              <a:t>Conclusion</a:t>
            </a:r>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31</a:t>
            </a:fld>
            <a:endParaRPr lang="en-US"/>
          </a:p>
        </p:txBody>
      </p:sp>
    </p:spTree>
    <p:extLst>
      <p:ext uri="{BB962C8B-B14F-4D97-AF65-F5344CB8AC3E}">
        <p14:creationId xmlns:p14="http://schemas.microsoft.com/office/powerpoint/2010/main" val="1560119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527" y="2390626"/>
            <a:ext cx="10614987" cy="2308324"/>
          </a:xfrm>
          <a:prstGeom prst="rect">
            <a:avLst/>
          </a:prstGeom>
        </p:spPr>
        <p:txBody>
          <a:bodyPr wrap="square">
            <a:spAutoFit/>
          </a:bodyPr>
          <a:lstStyle/>
          <a:p>
            <a:pPr>
              <a:buNone/>
            </a:pPr>
            <a:r>
              <a:rPr lang="fr-FR" sz="2400" dirty="0" smtClean="0">
                <a:solidFill>
                  <a:schemeClr val="tx1"/>
                </a:solidFill>
              </a:rPr>
              <a:t>la multi-modalité permettrait à une plus vaste population d’utilisateurs d’employer les systèmes </a:t>
            </a:r>
            <a:r>
              <a:rPr lang="fr-FR" sz="2400" dirty="0" smtClean="0">
                <a:solidFill>
                  <a:schemeClr val="tx1"/>
                </a:solidFill>
              </a:rPr>
              <a:t>informatiques.</a:t>
            </a:r>
          </a:p>
          <a:p>
            <a:pPr>
              <a:buNone/>
            </a:pPr>
            <a:r>
              <a:rPr lang="fr-FR" sz="2400" dirty="0" smtClean="0">
                <a:solidFill>
                  <a:schemeClr val="tx1"/>
                </a:solidFill>
              </a:rPr>
              <a:t>Les </a:t>
            </a:r>
            <a:r>
              <a:rPr lang="fr-FR" sz="2400" dirty="0" smtClean="0">
                <a:solidFill>
                  <a:schemeClr val="tx1"/>
                </a:solidFill>
              </a:rPr>
              <a:t>capacités intellectuelles, cognitives et motrices lors </a:t>
            </a:r>
            <a:r>
              <a:rPr lang="fr-FR" sz="2400" dirty="0" smtClean="0">
                <a:solidFill>
                  <a:schemeClr val="tx1"/>
                </a:solidFill>
              </a:rPr>
              <a:t>de l’interaction </a:t>
            </a:r>
            <a:r>
              <a:rPr lang="fr-FR" sz="2400" dirty="0" smtClean="0">
                <a:solidFill>
                  <a:schemeClr val="tx1"/>
                </a:solidFill>
              </a:rPr>
              <a:t>avec des systèmes multimodaux ainsi que les préférences et choix d’utilisation des modes de communication varient de manière significative entre les individus.</a:t>
            </a:r>
          </a:p>
          <a:p>
            <a:pPr>
              <a:buNone/>
            </a:pPr>
            <a:endParaRPr lang="fr-FR" sz="2400" dirty="0" smtClean="0">
              <a:solidFill>
                <a:schemeClr val="tx1"/>
              </a:solidFill>
            </a:endParaRPr>
          </a:p>
        </p:txBody>
      </p:sp>
      <p:sp>
        <p:nvSpPr>
          <p:cNvPr id="5" name="Espace réservé du numéro de diapositive 4"/>
          <p:cNvSpPr>
            <a:spLocks noGrp="1"/>
          </p:cNvSpPr>
          <p:nvPr>
            <p:ph type="sldNum" sz="quarter" idx="12"/>
          </p:nvPr>
        </p:nvSpPr>
        <p:spPr/>
        <p:txBody>
          <a:bodyPr/>
          <a:lstStyle/>
          <a:p>
            <a:fld id="{CE9D32D1-0941-4B54-ADB0-27782A1B9A4D}" type="slidenum">
              <a:rPr lang="en-US" smtClean="0"/>
              <a:t>32</a:t>
            </a:fld>
            <a:endParaRPr lang="en-US"/>
          </a:p>
        </p:txBody>
      </p:sp>
      <p:grpSp>
        <p:nvGrpSpPr>
          <p:cNvPr id="6" name="Groupe 5"/>
          <p:cNvGrpSpPr/>
          <p:nvPr/>
        </p:nvGrpSpPr>
        <p:grpSpPr>
          <a:xfrm>
            <a:off x="0" y="0"/>
            <a:ext cx="12192000" cy="491321"/>
            <a:chOff x="0" y="0"/>
            <a:chExt cx="8256895" cy="491321"/>
          </a:xfrm>
        </p:grpSpPr>
        <p:sp>
          <p:nvSpPr>
            <p:cNvPr id="7" name="Rectangle 6"/>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8" name="Rectangle 7"/>
            <p:cNvSpPr/>
            <p:nvPr/>
          </p:nvSpPr>
          <p:spPr>
            <a:xfrm>
              <a:off x="1651379"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Concepts</a:t>
              </a:r>
            </a:p>
          </p:txBody>
        </p:sp>
        <p:sp>
          <p:nvSpPr>
            <p:cNvPr id="9" name="Rectangle 8"/>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Systèmes</a:t>
              </a:r>
              <a:r>
                <a:rPr lang="en-US" dirty="0"/>
                <a:t> </a:t>
              </a:r>
              <a:r>
                <a:rPr lang="en-US" dirty="0" err="1"/>
                <a:t>multimodaux</a:t>
              </a:r>
              <a:endParaRPr lang="en-US" dirty="0"/>
            </a:p>
          </p:txBody>
        </p:sp>
        <p:sp>
          <p:nvSpPr>
            <p:cNvPr id="10" name="Rectangle 9"/>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Types de </a:t>
              </a:r>
              <a:r>
                <a:rPr lang="en-US" sz="1700" dirty="0" err="1"/>
                <a:t>multimodalités</a:t>
              </a:r>
              <a:endParaRPr lang="en-US" sz="1700" dirty="0"/>
            </a:p>
          </p:txBody>
        </p:sp>
        <p:sp>
          <p:nvSpPr>
            <p:cNvPr id="11" name="Rectangle 10"/>
            <p:cNvSpPr/>
            <p:nvPr/>
          </p:nvSpPr>
          <p:spPr>
            <a:xfrm>
              <a:off x="6605516"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Conclusion</a:t>
              </a:r>
            </a:p>
          </p:txBody>
        </p:sp>
      </p:grpSp>
    </p:spTree>
    <p:extLst>
      <p:ext uri="{BB962C8B-B14F-4D97-AF65-F5344CB8AC3E}">
        <p14:creationId xmlns:p14="http://schemas.microsoft.com/office/powerpoint/2010/main" val="2375361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81AC"/>
        </a:solidFill>
        <a:effectLst/>
      </p:bgPr>
    </p:bg>
    <p:spTree>
      <p:nvGrpSpPr>
        <p:cNvPr id="1" name=""/>
        <p:cNvGrpSpPr/>
        <p:nvPr/>
      </p:nvGrpSpPr>
      <p:grpSpPr>
        <a:xfrm>
          <a:off x="0" y="0"/>
          <a:ext cx="0" cy="0"/>
          <a:chOff x="0" y="0"/>
          <a:chExt cx="0" cy="0"/>
        </a:xfrm>
      </p:grpSpPr>
      <p:sp>
        <p:nvSpPr>
          <p:cNvPr id="2" name="Rectangle 1"/>
          <p:cNvSpPr/>
          <p:nvPr/>
        </p:nvSpPr>
        <p:spPr>
          <a:xfrm>
            <a:off x="1187671" y="2540751"/>
            <a:ext cx="9505239" cy="1107996"/>
          </a:xfrm>
          <a:prstGeom prst="rect">
            <a:avLst/>
          </a:prstGeom>
        </p:spPr>
        <p:txBody>
          <a:bodyPr wrap="square">
            <a:spAutoFit/>
          </a:bodyPr>
          <a:lstStyle/>
          <a:p>
            <a:pPr algn="ctr">
              <a:buNone/>
            </a:pPr>
            <a:r>
              <a:rPr lang="fr-FR" sz="6600" b="1" dirty="0" smtClean="0">
                <a:solidFill>
                  <a:schemeClr val="bg1"/>
                </a:solidFill>
              </a:rPr>
              <a:t>Merci de votre attention</a:t>
            </a:r>
            <a:endParaRPr lang="fr-FR" sz="6600" b="1" dirty="0" smtClean="0">
              <a:solidFill>
                <a:schemeClr val="bg1"/>
              </a:solidFill>
            </a:endParaRPr>
          </a:p>
        </p:txBody>
      </p:sp>
      <p:sp>
        <p:nvSpPr>
          <p:cNvPr id="7" name="Espace réservé du numéro de diapositive 6"/>
          <p:cNvSpPr>
            <a:spLocks noGrp="1"/>
          </p:cNvSpPr>
          <p:nvPr>
            <p:ph type="sldNum" sz="quarter" idx="12"/>
          </p:nvPr>
        </p:nvSpPr>
        <p:spPr/>
        <p:txBody>
          <a:bodyPr/>
          <a:lstStyle/>
          <a:p>
            <a:fld id="{CE9D32D1-0941-4B54-ADB0-27782A1B9A4D}" type="slidenum">
              <a:rPr lang="en-US" smtClean="0"/>
              <a:t>33</a:t>
            </a:fld>
            <a:endParaRPr lang="en-US"/>
          </a:p>
        </p:txBody>
      </p:sp>
    </p:spTree>
    <p:extLst>
      <p:ext uri="{BB962C8B-B14F-4D97-AF65-F5344CB8AC3E}">
        <p14:creationId xmlns:p14="http://schemas.microsoft.com/office/powerpoint/2010/main" val="997608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081AC"/>
        </a:solid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E9D32D1-0941-4B54-ADB0-27782A1B9A4D}" type="slidenum">
              <a:rPr lang="en-US" smtClean="0"/>
              <a:t>34</a:t>
            </a:fld>
            <a:endParaRPr lang="en-US"/>
          </a:p>
        </p:txBody>
      </p:sp>
      <p:sp>
        <p:nvSpPr>
          <p:cNvPr id="3" name="ZoneTexte 2"/>
          <p:cNvSpPr txBox="1"/>
          <p:nvPr/>
        </p:nvSpPr>
        <p:spPr>
          <a:xfrm>
            <a:off x="682388" y="2109033"/>
            <a:ext cx="10918209"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a:t>
            </a:r>
            <a:r>
              <a:rPr lang="en-US" b="1" dirty="0" err="1" smtClean="0">
                <a:solidFill>
                  <a:schemeClr val="bg1"/>
                </a:solidFill>
              </a:rPr>
              <a:t>Systèmes</a:t>
            </a:r>
            <a:r>
              <a:rPr lang="en-US" b="1" dirty="0" smtClean="0">
                <a:solidFill>
                  <a:schemeClr val="bg1"/>
                </a:solidFill>
              </a:rPr>
              <a:t> </a:t>
            </a:r>
            <a:r>
              <a:rPr lang="en-US" b="1" dirty="0" err="1">
                <a:solidFill>
                  <a:schemeClr val="bg1"/>
                </a:solidFill>
              </a:rPr>
              <a:t>interactifs</a:t>
            </a:r>
            <a:r>
              <a:rPr lang="en-US" b="1" dirty="0">
                <a:solidFill>
                  <a:schemeClr val="bg1"/>
                </a:solidFill>
              </a:rPr>
              <a:t> </a:t>
            </a:r>
            <a:r>
              <a:rPr lang="en-US" b="1" dirty="0" err="1" smtClean="0">
                <a:solidFill>
                  <a:schemeClr val="bg1"/>
                </a:solidFill>
              </a:rPr>
              <a:t>multimodaux</a:t>
            </a:r>
            <a:r>
              <a:rPr lang="en-US" b="1" dirty="0" smtClean="0">
                <a:solidFill>
                  <a:schemeClr val="bg1"/>
                </a:solidFill>
              </a:rPr>
              <a:t>” Jean </a:t>
            </a:r>
            <a:r>
              <a:rPr lang="en-US" b="1" dirty="0" err="1">
                <a:solidFill>
                  <a:schemeClr val="bg1"/>
                </a:solidFill>
              </a:rPr>
              <a:t>Caelen</a:t>
            </a:r>
            <a:endParaRPr lang="en-US" b="1" dirty="0">
              <a:solidFill>
                <a:schemeClr val="bg1"/>
              </a:solidFill>
            </a:endParaRPr>
          </a:p>
          <a:p>
            <a:r>
              <a:rPr lang="en-US" dirty="0" smtClean="0">
                <a:solidFill>
                  <a:schemeClr val="bg1"/>
                </a:solidFill>
              </a:rPr>
              <a:t>	</a:t>
            </a:r>
            <a:r>
              <a:rPr lang="en-US" dirty="0" err="1" smtClean="0">
                <a:solidFill>
                  <a:schemeClr val="bg1"/>
                </a:solidFill>
              </a:rPr>
              <a:t>Laboratoire</a:t>
            </a:r>
            <a:r>
              <a:rPr lang="en-US" dirty="0" smtClean="0">
                <a:solidFill>
                  <a:schemeClr val="bg1"/>
                </a:solidFill>
              </a:rPr>
              <a:t> CLIPS/IMAG ,</a:t>
            </a:r>
            <a:r>
              <a:rPr lang="it-IT" dirty="0" smtClean="0">
                <a:solidFill>
                  <a:schemeClr val="bg1"/>
                </a:solidFill>
              </a:rPr>
              <a:t>BP53</a:t>
            </a:r>
            <a:r>
              <a:rPr lang="it-IT" dirty="0">
                <a:solidFill>
                  <a:schemeClr val="bg1"/>
                </a:solidFill>
              </a:rPr>
              <a:t>, 38041 Grenoble Cedex </a:t>
            </a:r>
            <a:r>
              <a:rPr lang="it-IT" dirty="0" smtClean="0">
                <a:solidFill>
                  <a:schemeClr val="bg1"/>
                </a:solidFill>
              </a:rPr>
              <a:t>9</a:t>
            </a:r>
          </a:p>
          <a:p>
            <a:endParaRPr lang="it-IT" b="1" dirty="0">
              <a:solidFill>
                <a:schemeClr val="bg1"/>
              </a:solidFill>
            </a:endParaRPr>
          </a:p>
          <a:p>
            <a:pPr marL="285750" indent="-285750">
              <a:buFont typeface="Arial" panose="020B0604020202020204" pitchFamily="34" charset="0"/>
              <a:buChar char="•"/>
            </a:pPr>
            <a:r>
              <a:rPr lang="fr-FR" b="1" dirty="0">
                <a:solidFill>
                  <a:schemeClr val="bg1"/>
                </a:solidFill>
              </a:rPr>
              <a:t>Interaction multimodale en entrée : Conception </a:t>
            </a:r>
            <a:r>
              <a:rPr lang="fr-FR" b="1" dirty="0" smtClean="0">
                <a:solidFill>
                  <a:schemeClr val="bg1"/>
                </a:solidFill>
              </a:rPr>
              <a:t>et Prototypage</a:t>
            </a:r>
          </a:p>
          <a:p>
            <a:r>
              <a:rPr lang="en-US" dirty="0"/>
              <a:t>	</a:t>
            </a:r>
            <a:r>
              <a:rPr lang="en-US" dirty="0">
                <a:solidFill>
                  <a:schemeClr val="bg1"/>
                </a:solidFill>
              </a:rPr>
              <a:t>Marcos Serrano , UNIVERSITÉ DE </a:t>
            </a:r>
            <a:r>
              <a:rPr lang="en-US" dirty="0" smtClean="0">
                <a:solidFill>
                  <a:schemeClr val="bg1"/>
                </a:solidFill>
              </a:rPr>
              <a:t>GRENOBLE</a:t>
            </a:r>
          </a:p>
          <a:p>
            <a:endParaRPr lang="en-US" dirty="0">
              <a:solidFill>
                <a:schemeClr val="bg1"/>
              </a:solidFill>
            </a:endParaRPr>
          </a:p>
          <a:p>
            <a:pPr marL="285750" indent="-285750">
              <a:buFont typeface="Arial" panose="020B0604020202020204" pitchFamily="34" charset="0"/>
              <a:buChar char="•"/>
            </a:pPr>
            <a:r>
              <a:rPr lang="en-US" b="1" dirty="0" smtClean="0">
                <a:solidFill>
                  <a:schemeClr val="bg1"/>
                </a:solidFill>
              </a:rPr>
              <a:t>https</a:t>
            </a:r>
            <a:r>
              <a:rPr lang="en-US" b="1" dirty="0">
                <a:solidFill>
                  <a:schemeClr val="bg1"/>
                </a:solidFill>
              </a:rPr>
              <a:t>://</a:t>
            </a:r>
            <a:r>
              <a:rPr lang="en-US" b="1" dirty="0" smtClean="0">
                <a:solidFill>
                  <a:schemeClr val="bg1"/>
                </a:solidFill>
              </a:rPr>
              <a:t>fr.wikipedia.org/wiki/Interactions_homme-machine</a:t>
            </a:r>
          </a:p>
          <a:p>
            <a:pPr marL="285750" indent="-285750">
              <a:buFont typeface="Arial" panose="020B0604020202020204" pitchFamily="34" charset="0"/>
              <a:buChar char="•"/>
            </a:pPr>
            <a:endParaRPr lang="en-US" b="1" dirty="0">
              <a:solidFill>
                <a:schemeClr val="bg1"/>
              </a:solidFill>
            </a:endParaRPr>
          </a:p>
          <a:p>
            <a:endParaRPr lang="en-US" dirty="0"/>
          </a:p>
          <a:p>
            <a:pPr marL="285750" indent="-285750">
              <a:buFont typeface="Arial" panose="020B0604020202020204" pitchFamily="34" charset="0"/>
              <a:buChar char="•"/>
            </a:pPr>
            <a:r>
              <a:rPr lang="en-US" b="1" dirty="0" smtClean="0">
                <a:solidFill>
                  <a:schemeClr val="bg1"/>
                </a:solidFill>
              </a:rPr>
              <a:t>LES </a:t>
            </a:r>
            <a:r>
              <a:rPr lang="en-US" b="1" dirty="0">
                <a:solidFill>
                  <a:schemeClr val="bg1"/>
                </a:solidFill>
              </a:rPr>
              <a:t>TYPES DE MULTIMODALITES </a:t>
            </a:r>
            <a:endParaRPr lang="en-US" dirty="0">
              <a:solidFill>
                <a:schemeClr val="bg1"/>
              </a:solidFill>
            </a:endParaRPr>
          </a:p>
          <a:p>
            <a:r>
              <a:rPr lang="en-US" dirty="0" smtClean="0">
                <a:solidFill>
                  <a:schemeClr val="bg1"/>
                </a:solidFill>
              </a:rPr>
              <a:t>	Y</a:t>
            </a:r>
            <a:r>
              <a:rPr lang="en-US" dirty="0">
                <a:solidFill>
                  <a:schemeClr val="bg1"/>
                </a:solidFill>
              </a:rPr>
              <a:t>. BELLIK, D. TEIL </a:t>
            </a:r>
            <a:r>
              <a:rPr lang="en-US" dirty="0" smtClean="0">
                <a:solidFill>
                  <a:schemeClr val="bg1"/>
                </a:solidFill>
              </a:rPr>
              <a:t> ,LIMSI-CNRS </a:t>
            </a:r>
            <a:endParaRPr lang="en-US" dirty="0">
              <a:solidFill>
                <a:schemeClr val="bg1"/>
              </a:solidFill>
            </a:endParaRPr>
          </a:p>
          <a:p>
            <a:pPr marL="285750" indent="-285750">
              <a:buFont typeface="Arial" panose="020B0604020202020204" pitchFamily="34" charset="0"/>
              <a:buChar char="•"/>
            </a:pPr>
            <a:endParaRPr lang="en-US" b="1" dirty="0">
              <a:solidFill>
                <a:schemeClr val="bg1"/>
              </a:solidFill>
            </a:endParaRPr>
          </a:p>
          <a:p>
            <a:endParaRPr lang="it-IT" dirty="0" smtClean="0">
              <a:solidFill>
                <a:schemeClr val="bg1"/>
              </a:solidFill>
            </a:endParaRPr>
          </a:p>
          <a:p>
            <a:endParaRPr lang="it-IT" dirty="0">
              <a:solidFill>
                <a:schemeClr val="bg1"/>
              </a:solidFill>
            </a:endParaRPr>
          </a:p>
          <a:p>
            <a:endParaRPr lang="it-IT" dirty="0">
              <a:solidFill>
                <a:schemeClr val="bg1"/>
              </a:solidFill>
            </a:endParaRPr>
          </a:p>
        </p:txBody>
      </p:sp>
      <p:sp>
        <p:nvSpPr>
          <p:cNvPr id="5" name="Rectangle 4"/>
          <p:cNvSpPr/>
          <p:nvPr/>
        </p:nvSpPr>
        <p:spPr>
          <a:xfrm>
            <a:off x="1388872" y="343462"/>
            <a:ext cx="9505239" cy="1107996"/>
          </a:xfrm>
          <a:prstGeom prst="rect">
            <a:avLst/>
          </a:prstGeom>
        </p:spPr>
        <p:txBody>
          <a:bodyPr wrap="square">
            <a:spAutoFit/>
          </a:bodyPr>
          <a:lstStyle/>
          <a:p>
            <a:pPr algn="ctr">
              <a:buNone/>
            </a:pPr>
            <a:r>
              <a:rPr lang="fr-FR" sz="6600" b="1" dirty="0" smtClean="0">
                <a:solidFill>
                  <a:schemeClr val="bg1"/>
                </a:solidFill>
              </a:rPr>
              <a:t>Référe</a:t>
            </a:r>
            <a:r>
              <a:rPr lang="fr-FR" sz="6600" b="1" dirty="0" smtClean="0">
                <a:solidFill>
                  <a:schemeClr val="bg1"/>
                </a:solidFill>
              </a:rPr>
              <a:t>nces</a:t>
            </a:r>
            <a:endParaRPr lang="fr-FR" sz="6600" b="1" dirty="0" smtClean="0">
              <a:solidFill>
                <a:schemeClr val="bg1"/>
              </a:solidFill>
            </a:endParaRPr>
          </a:p>
        </p:txBody>
      </p:sp>
    </p:spTree>
    <p:extLst>
      <p:ext uri="{BB962C8B-B14F-4D97-AF65-F5344CB8AC3E}">
        <p14:creationId xmlns:p14="http://schemas.microsoft.com/office/powerpoint/2010/main" val="466292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81AC"/>
        </a:solidFill>
        <a:effectLst/>
      </p:bgPr>
    </p:bg>
    <p:spTree>
      <p:nvGrpSpPr>
        <p:cNvPr id="1" name=""/>
        <p:cNvGrpSpPr/>
        <p:nvPr/>
      </p:nvGrpSpPr>
      <p:grpSpPr>
        <a:xfrm>
          <a:off x="0" y="0"/>
          <a:ext cx="0" cy="0"/>
          <a:chOff x="0" y="0"/>
          <a:chExt cx="0" cy="0"/>
        </a:xfrm>
      </p:grpSpPr>
      <p:sp>
        <p:nvSpPr>
          <p:cNvPr id="4" name="ZoneTexte 3"/>
          <p:cNvSpPr txBox="1"/>
          <p:nvPr/>
        </p:nvSpPr>
        <p:spPr>
          <a:xfrm>
            <a:off x="1269241" y="2715904"/>
            <a:ext cx="9376012" cy="1200329"/>
          </a:xfrm>
          <a:prstGeom prst="rect">
            <a:avLst/>
          </a:prstGeom>
          <a:noFill/>
        </p:spPr>
        <p:txBody>
          <a:bodyPr wrap="square" rtlCol="0">
            <a:spAutoFit/>
          </a:bodyPr>
          <a:lstStyle/>
          <a:p>
            <a:pPr algn="ctr"/>
            <a:r>
              <a:rPr lang="fr-FR" sz="7200" dirty="0" smtClean="0">
                <a:solidFill>
                  <a:schemeClr val="bg1"/>
                </a:solidFill>
              </a:rPr>
              <a:t>CONCEPTS</a:t>
            </a:r>
            <a:endParaRPr lang="en-US" sz="7200" dirty="0">
              <a:solidFill>
                <a:schemeClr val="bg1"/>
              </a:solidFill>
            </a:endParaRPr>
          </a:p>
        </p:txBody>
      </p:sp>
      <p:sp>
        <p:nvSpPr>
          <p:cNvPr id="5" name="Espace réservé du numéro de diapositive 4"/>
          <p:cNvSpPr>
            <a:spLocks noGrp="1"/>
          </p:cNvSpPr>
          <p:nvPr>
            <p:ph type="sldNum" sz="quarter" idx="12"/>
          </p:nvPr>
        </p:nvSpPr>
        <p:spPr/>
        <p:txBody>
          <a:bodyPr/>
          <a:lstStyle/>
          <a:p>
            <a:fld id="{CE9D32D1-0941-4B54-ADB0-27782A1B9A4D}" type="slidenum">
              <a:rPr lang="en-US" smtClean="0"/>
              <a:t>4</a:t>
            </a:fld>
            <a:endParaRPr lang="en-US"/>
          </a:p>
        </p:txBody>
      </p:sp>
    </p:spTree>
    <p:extLst>
      <p:ext uri="{BB962C8B-B14F-4D97-AF65-F5344CB8AC3E}">
        <p14:creationId xmlns:p14="http://schemas.microsoft.com/office/powerpoint/2010/main" val="368103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40048" y="858815"/>
            <a:ext cx="10050865" cy="2062103"/>
          </a:xfrm>
          <a:prstGeom prst="rect">
            <a:avLst/>
          </a:prstGeom>
          <a:noFill/>
        </p:spPr>
        <p:txBody>
          <a:bodyPr wrap="square" rtlCol="0">
            <a:spAutoFit/>
          </a:bodyPr>
          <a:lstStyle/>
          <a:p>
            <a:r>
              <a:rPr lang="fr-FR" sz="2800" b="1" u="sng" dirty="0" smtClean="0">
                <a:solidFill>
                  <a:srgbClr val="0070C0"/>
                </a:solidFill>
              </a:rPr>
              <a:t>Modes :</a:t>
            </a:r>
          </a:p>
          <a:p>
            <a:endParaRPr lang="fr-FR" sz="2800" b="1" dirty="0" smtClean="0"/>
          </a:p>
          <a:p>
            <a:r>
              <a:rPr lang="fr-FR" sz="2400" dirty="0"/>
              <a:t>Dans une communication entre deux </a:t>
            </a:r>
            <a:r>
              <a:rPr lang="fr-FR" sz="2400" dirty="0" smtClean="0"/>
              <a:t>entités communicantes, </a:t>
            </a:r>
            <a:r>
              <a:rPr lang="fr-FR" sz="2400" dirty="0"/>
              <a:t>le mode de communication mis en jeu se </a:t>
            </a:r>
            <a:r>
              <a:rPr lang="fr-FR" sz="2400" dirty="0" smtClean="0"/>
              <a:t>rapporte, à l'organe</a:t>
            </a:r>
            <a:r>
              <a:rPr lang="fr-FR" sz="2400" dirty="0"/>
              <a:t> </a:t>
            </a:r>
            <a:r>
              <a:rPr lang="fr-FR" sz="2400" dirty="0" smtClean="0"/>
              <a:t>utilisé </a:t>
            </a:r>
            <a:r>
              <a:rPr lang="fr-FR" sz="2400" dirty="0"/>
              <a:t>pour percevoir ou produire des </a:t>
            </a:r>
            <a:r>
              <a:rPr lang="fr-FR" sz="2400" dirty="0" smtClean="0"/>
              <a:t>informations :</a:t>
            </a:r>
            <a:endParaRPr lang="en-US" sz="2400" b="1" dirty="0"/>
          </a:p>
        </p:txBody>
      </p:sp>
      <p:graphicFrame>
        <p:nvGraphicFramePr>
          <p:cNvPr id="6" name="Tableau 5"/>
          <p:cNvGraphicFramePr>
            <a:graphicFrameLocks noGrp="1"/>
          </p:cNvGraphicFramePr>
          <p:nvPr>
            <p:extLst>
              <p:ext uri="{D42A27DB-BD31-4B8C-83A1-F6EECF244321}">
                <p14:modId xmlns:p14="http://schemas.microsoft.com/office/powerpoint/2010/main" val="1086886160"/>
              </p:ext>
            </p:extLst>
          </p:nvPr>
        </p:nvGraphicFramePr>
        <p:xfrm>
          <a:off x="2032000" y="3288412"/>
          <a:ext cx="8128000" cy="2768600"/>
        </p:xfrm>
        <a:graphic>
          <a:graphicData uri="http://schemas.openxmlformats.org/drawingml/2006/table">
            <a:tbl>
              <a:tblPr firstRow="1" bandRow="1">
                <a:tableStyleId>{073A0DAA-6AF3-43AB-8588-CEC1D06C72B9}</a:tableStyleId>
              </a:tblPr>
              <a:tblGrid>
                <a:gridCol w="4064000"/>
                <a:gridCol w="4064000"/>
              </a:tblGrid>
              <a:tr h="370840">
                <a:tc>
                  <a:txBody>
                    <a:bodyPr/>
                    <a:lstStyle/>
                    <a:p>
                      <a:r>
                        <a:rPr lang="en-US" dirty="0" err="1" smtClean="0"/>
                        <a:t>Organes</a:t>
                      </a:r>
                      <a:endParaRPr lang="en-US" dirty="0"/>
                    </a:p>
                  </a:txBody>
                  <a:tcPr/>
                </a:tc>
                <a:tc>
                  <a:txBody>
                    <a:bodyPr/>
                    <a:lstStyle/>
                    <a:p>
                      <a:r>
                        <a:rPr lang="en-US" dirty="0" smtClean="0"/>
                        <a:t>Modes </a:t>
                      </a:r>
                      <a:r>
                        <a:rPr lang="en-US" dirty="0" err="1" smtClean="0"/>
                        <a:t>correspondants</a:t>
                      </a:r>
                      <a:endParaRPr lang="en-US" dirty="0"/>
                    </a:p>
                  </a:txBody>
                  <a:tcPr/>
                </a:tc>
              </a:tr>
              <a:tr h="370840">
                <a:tc>
                  <a:txBody>
                    <a:bodyPr/>
                    <a:lstStyle/>
                    <a:p>
                      <a:r>
                        <a:rPr lang="en-US" dirty="0" err="1" smtClean="0"/>
                        <a:t>Yeux</a:t>
                      </a:r>
                      <a:endParaRPr lang="en-US" dirty="0"/>
                    </a:p>
                  </a:txBody>
                  <a:tcPr/>
                </a:tc>
                <a:tc>
                  <a:txBody>
                    <a:bodyPr/>
                    <a:lstStyle/>
                    <a:p>
                      <a:r>
                        <a:rPr lang="en-US" dirty="0" err="1" smtClean="0"/>
                        <a:t>Visuel</a:t>
                      </a:r>
                      <a:endParaRPr lang="en-US" dirty="0"/>
                    </a:p>
                  </a:txBody>
                  <a:tcPr/>
                </a:tc>
              </a:tr>
              <a:tr h="370840">
                <a:tc>
                  <a:txBody>
                    <a:bodyPr/>
                    <a:lstStyle/>
                    <a:p>
                      <a:r>
                        <a:rPr lang="en-US" dirty="0" smtClean="0"/>
                        <a:t>Oreille</a:t>
                      </a:r>
                      <a:endParaRPr lang="en-US" dirty="0"/>
                    </a:p>
                  </a:txBody>
                  <a:tcPr/>
                </a:tc>
                <a:tc>
                  <a:txBody>
                    <a:bodyPr/>
                    <a:lstStyle/>
                    <a:p>
                      <a:r>
                        <a:rPr lang="en-US" dirty="0" err="1" smtClean="0"/>
                        <a:t>Auditif</a:t>
                      </a:r>
                      <a:endParaRPr lang="en-US" dirty="0"/>
                    </a:p>
                  </a:txBody>
                  <a:tcPr/>
                </a:tc>
              </a:tr>
              <a:tr h="370840">
                <a:tc>
                  <a:txBody>
                    <a:bodyPr/>
                    <a:lstStyle/>
                    <a:p>
                      <a:r>
                        <a:rPr lang="en-US" dirty="0" smtClean="0"/>
                        <a:t>Nez</a:t>
                      </a:r>
                      <a:endParaRPr lang="en-US" dirty="0"/>
                    </a:p>
                  </a:txBody>
                  <a:tcPr/>
                </a:tc>
                <a:tc>
                  <a:txBody>
                    <a:bodyPr/>
                    <a:lstStyle/>
                    <a:p>
                      <a:r>
                        <a:rPr lang="en-US" dirty="0" err="1" smtClean="0"/>
                        <a:t>Olfactif</a:t>
                      </a:r>
                      <a:endParaRPr lang="en-US" dirty="0"/>
                    </a:p>
                  </a:txBody>
                  <a:tcPr/>
                </a:tc>
              </a:tr>
              <a:tr h="370840">
                <a:tc>
                  <a:txBody>
                    <a:bodyPr/>
                    <a:lstStyle/>
                    <a:p>
                      <a:r>
                        <a:rPr lang="en-US" dirty="0" smtClean="0"/>
                        <a:t>Langue</a:t>
                      </a:r>
                      <a:endParaRPr lang="en-US" dirty="0"/>
                    </a:p>
                  </a:txBody>
                  <a:tcPr/>
                </a:tc>
                <a:tc>
                  <a:txBody>
                    <a:bodyPr/>
                    <a:lstStyle/>
                    <a:p>
                      <a:r>
                        <a:rPr lang="en-US" dirty="0" err="1" smtClean="0"/>
                        <a:t>Gustatif</a:t>
                      </a:r>
                      <a:endParaRPr lang="en-US" dirty="0"/>
                    </a:p>
                  </a:txBody>
                  <a:tcPr/>
                </a:tc>
              </a:tr>
              <a:tr h="370840">
                <a:tc>
                  <a:txBody>
                    <a:bodyPr/>
                    <a:lstStyle/>
                    <a:p>
                      <a:r>
                        <a:rPr lang="fr-FR" sz="1800" kern="1200" dirty="0" smtClean="0">
                          <a:effectLst/>
                        </a:rPr>
                        <a:t>enveloppe corporelle, couches musculaires, récepteurs articulatoires et vestibulaires.</a:t>
                      </a:r>
                      <a:endParaRPr lang="en-US" dirty="0"/>
                    </a:p>
                  </a:txBody>
                  <a:tcPr/>
                </a:tc>
                <a:tc>
                  <a:txBody>
                    <a:bodyPr/>
                    <a:lstStyle/>
                    <a:p>
                      <a:r>
                        <a:rPr lang="en-US" sz="1800" kern="1200" dirty="0" err="1" smtClean="0">
                          <a:effectLst/>
                        </a:rPr>
                        <a:t>tactilo-proprio-kinesthésique</a:t>
                      </a:r>
                      <a:r>
                        <a:rPr lang="en-US" sz="1800" kern="1200" dirty="0" smtClean="0">
                          <a:effectLst/>
                        </a:rPr>
                        <a:t> (TPK)</a:t>
                      </a:r>
                      <a:endParaRPr lang="en-US" dirty="0"/>
                    </a:p>
                  </a:txBody>
                  <a:tcPr/>
                </a:tc>
              </a:tr>
            </a:tbl>
          </a:graphicData>
        </a:graphic>
      </p:graphicFrame>
      <p:sp>
        <p:nvSpPr>
          <p:cNvPr id="9" name="Espace réservé du numéro de diapositive 8"/>
          <p:cNvSpPr>
            <a:spLocks noGrp="1"/>
          </p:cNvSpPr>
          <p:nvPr>
            <p:ph type="sldNum" sz="quarter" idx="12"/>
          </p:nvPr>
        </p:nvSpPr>
        <p:spPr/>
        <p:txBody>
          <a:bodyPr/>
          <a:lstStyle/>
          <a:p>
            <a:fld id="{CE9D32D1-0941-4B54-ADB0-27782A1B9A4D}" type="slidenum">
              <a:rPr lang="en-US" smtClean="0"/>
              <a:t>5</a:t>
            </a:fld>
            <a:endParaRPr lang="en-US"/>
          </a:p>
        </p:txBody>
      </p:sp>
      <p:grpSp>
        <p:nvGrpSpPr>
          <p:cNvPr id="10" name="Groupe 9"/>
          <p:cNvGrpSpPr/>
          <p:nvPr/>
        </p:nvGrpSpPr>
        <p:grpSpPr>
          <a:xfrm>
            <a:off x="0" y="0"/>
            <a:ext cx="12192000" cy="491321"/>
            <a:chOff x="0" y="0"/>
            <a:chExt cx="8256895" cy="491321"/>
          </a:xfrm>
        </p:grpSpPr>
        <p:sp>
          <p:nvSpPr>
            <p:cNvPr id="11" name="Rectangle 10"/>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2" name="Rectangle 11"/>
            <p:cNvSpPr/>
            <p:nvPr/>
          </p:nvSpPr>
          <p:spPr>
            <a:xfrm>
              <a:off x="1651379"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Concepts</a:t>
              </a:r>
            </a:p>
          </p:txBody>
        </p:sp>
        <p:sp>
          <p:nvSpPr>
            <p:cNvPr id="13" name="Rectangle 12"/>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Systèmes</a:t>
              </a:r>
              <a:r>
                <a:rPr lang="en-US" dirty="0" smtClean="0"/>
                <a:t> </a:t>
              </a:r>
              <a:r>
                <a:rPr lang="en-US" dirty="0" err="1" smtClean="0"/>
                <a:t>multimodaux</a:t>
              </a:r>
              <a:endParaRPr lang="en-US" dirty="0"/>
            </a:p>
          </p:txBody>
        </p:sp>
        <p:sp>
          <p:nvSpPr>
            <p:cNvPr id="14" name="Rectangle 13"/>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5" name="Rectangle 14"/>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41886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40048" y="1749529"/>
            <a:ext cx="9376012"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smtClean="0"/>
              <a:t>Le mode oral : poumons, cordes vocales, langue, lèvres...</a:t>
            </a:r>
          </a:p>
          <a:p>
            <a:pPr marL="285750" indent="-285750">
              <a:buFont typeface="Arial" panose="020B0604020202020204" pitchFamily="34" charset="0"/>
              <a:buChar char="•"/>
            </a:pPr>
            <a:r>
              <a:rPr lang="fr-FR" sz="2400" dirty="0" smtClean="0"/>
              <a:t>Le mode </a:t>
            </a:r>
            <a:r>
              <a:rPr lang="fr-FR" sz="2400" dirty="0"/>
              <a:t>actionnel : mains, bras, tête, visage...</a:t>
            </a:r>
            <a:endParaRPr lang="en-US" sz="2400" dirty="0"/>
          </a:p>
        </p:txBody>
      </p:sp>
      <p:graphicFrame>
        <p:nvGraphicFramePr>
          <p:cNvPr id="10" name="Tableau 9"/>
          <p:cNvGraphicFramePr>
            <a:graphicFrameLocks noGrp="1"/>
          </p:cNvGraphicFramePr>
          <p:nvPr>
            <p:extLst>
              <p:ext uri="{D42A27DB-BD31-4B8C-83A1-F6EECF244321}">
                <p14:modId xmlns:p14="http://schemas.microsoft.com/office/powerpoint/2010/main" val="1680317443"/>
              </p:ext>
            </p:extLst>
          </p:nvPr>
        </p:nvGraphicFramePr>
        <p:xfrm>
          <a:off x="1854200" y="3111783"/>
          <a:ext cx="8128000" cy="1112520"/>
        </p:xfrm>
        <a:graphic>
          <a:graphicData uri="http://schemas.openxmlformats.org/drawingml/2006/table">
            <a:tbl>
              <a:tblPr firstRow="1" bandRow="1">
                <a:tableStyleId>{073A0DAA-6AF3-43AB-8588-CEC1D06C72B9}</a:tableStyleId>
              </a:tblPr>
              <a:tblGrid>
                <a:gridCol w="4064000"/>
                <a:gridCol w="4064000"/>
              </a:tblGrid>
              <a:tr h="370840">
                <a:tc>
                  <a:txBody>
                    <a:bodyPr/>
                    <a:lstStyle/>
                    <a:p>
                      <a:r>
                        <a:rPr lang="en-US" dirty="0" err="1" smtClean="0"/>
                        <a:t>Organes</a:t>
                      </a:r>
                      <a:endParaRPr lang="en-US" dirty="0"/>
                    </a:p>
                  </a:txBody>
                  <a:tcPr/>
                </a:tc>
                <a:tc>
                  <a:txBody>
                    <a:bodyPr/>
                    <a:lstStyle/>
                    <a:p>
                      <a:r>
                        <a:rPr lang="en-US" dirty="0" smtClean="0"/>
                        <a:t>Modes </a:t>
                      </a:r>
                      <a:r>
                        <a:rPr lang="en-US" dirty="0" err="1" smtClean="0"/>
                        <a:t>correspondants</a:t>
                      </a:r>
                      <a:endParaRPr lang="en-US" dirty="0"/>
                    </a:p>
                  </a:txBody>
                  <a:tcPr/>
                </a:tc>
              </a:tr>
              <a:tr h="370840">
                <a:tc>
                  <a:txBody>
                    <a:bodyPr/>
                    <a:lstStyle/>
                    <a:p>
                      <a:r>
                        <a:rPr lang="en-US" dirty="0" err="1" smtClean="0"/>
                        <a:t>Système</a:t>
                      </a:r>
                      <a:r>
                        <a:rPr lang="en-US" baseline="0" dirty="0" smtClean="0"/>
                        <a:t> </a:t>
                      </a:r>
                      <a:r>
                        <a:rPr lang="en-US" baseline="0" dirty="0" err="1" smtClean="0"/>
                        <a:t>vocale</a:t>
                      </a:r>
                      <a:endParaRPr lang="en-US" dirty="0"/>
                    </a:p>
                  </a:txBody>
                  <a:tcPr/>
                </a:tc>
                <a:tc>
                  <a:txBody>
                    <a:bodyPr/>
                    <a:lstStyle/>
                    <a:p>
                      <a:r>
                        <a:rPr lang="en-US" dirty="0" err="1" smtClean="0"/>
                        <a:t>Orale</a:t>
                      </a:r>
                      <a:endParaRPr lang="en-US" dirty="0"/>
                    </a:p>
                  </a:txBody>
                  <a:tcPr/>
                </a:tc>
              </a:tr>
              <a:tr h="370840">
                <a:tc>
                  <a:txBody>
                    <a:bodyPr/>
                    <a:lstStyle/>
                    <a:p>
                      <a:r>
                        <a:rPr lang="en-US" dirty="0" err="1" smtClean="0"/>
                        <a:t>Système</a:t>
                      </a:r>
                      <a:r>
                        <a:rPr lang="en-US" dirty="0" smtClean="0"/>
                        <a:t> </a:t>
                      </a:r>
                      <a:r>
                        <a:rPr lang="en-US" dirty="0" err="1" smtClean="0"/>
                        <a:t>musculaire</a:t>
                      </a:r>
                      <a:endParaRPr lang="en-US" dirty="0"/>
                    </a:p>
                  </a:txBody>
                  <a:tcPr/>
                </a:tc>
                <a:tc>
                  <a:txBody>
                    <a:bodyPr/>
                    <a:lstStyle/>
                    <a:p>
                      <a:r>
                        <a:rPr lang="en-US" dirty="0" err="1" smtClean="0"/>
                        <a:t>Actionnel</a:t>
                      </a:r>
                      <a:r>
                        <a:rPr lang="en-US" dirty="0" smtClean="0"/>
                        <a:t> </a:t>
                      </a:r>
                      <a:r>
                        <a:rPr lang="en-US" dirty="0" err="1" smtClean="0"/>
                        <a:t>ou</a:t>
                      </a:r>
                      <a:r>
                        <a:rPr lang="en-US" dirty="0" smtClean="0"/>
                        <a:t> </a:t>
                      </a:r>
                      <a:r>
                        <a:rPr lang="en-US" dirty="0" err="1" smtClean="0"/>
                        <a:t>gestuel</a:t>
                      </a:r>
                      <a:endParaRPr lang="en-US" dirty="0"/>
                    </a:p>
                  </a:txBody>
                  <a:tcPr/>
                </a:tc>
              </a:tr>
            </a:tbl>
          </a:graphicData>
        </a:graphic>
      </p:graphicFrame>
      <p:sp>
        <p:nvSpPr>
          <p:cNvPr id="13" name="Espace réservé du numéro de diapositive 12"/>
          <p:cNvSpPr>
            <a:spLocks noGrp="1"/>
          </p:cNvSpPr>
          <p:nvPr>
            <p:ph type="sldNum" sz="quarter" idx="12"/>
          </p:nvPr>
        </p:nvSpPr>
        <p:spPr/>
        <p:txBody>
          <a:bodyPr/>
          <a:lstStyle/>
          <a:p>
            <a:fld id="{CE9D32D1-0941-4B54-ADB0-27782A1B9A4D}" type="slidenum">
              <a:rPr lang="en-US" smtClean="0"/>
              <a:t>6</a:t>
            </a:fld>
            <a:endParaRPr lang="en-US"/>
          </a:p>
        </p:txBody>
      </p:sp>
      <p:grpSp>
        <p:nvGrpSpPr>
          <p:cNvPr id="14" name="Groupe 13"/>
          <p:cNvGrpSpPr/>
          <p:nvPr/>
        </p:nvGrpSpPr>
        <p:grpSpPr>
          <a:xfrm>
            <a:off x="0" y="0"/>
            <a:ext cx="12192000" cy="491321"/>
            <a:chOff x="0" y="0"/>
            <a:chExt cx="8256895" cy="491321"/>
          </a:xfrm>
        </p:grpSpPr>
        <p:sp>
          <p:nvSpPr>
            <p:cNvPr id="15" name="Rectangle 14"/>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6" name="Rectangle 15"/>
            <p:cNvSpPr/>
            <p:nvPr/>
          </p:nvSpPr>
          <p:spPr>
            <a:xfrm>
              <a:off x="1651379"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Concepts</a:t>
              </a:r>
            </a:p>
          </p:txBody>
        </p:sp>
        <p:sp>
          <p:nvSpPr>
            <p:cNvPr id="17" name="Rectangle 16"/>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Systèmes</a:t>
              </a:r>
              <a:r>
                <a:rPr lang="en-US" dirty="0" smtClean="0"/>
                <a:t> </a:t>
              </a:r>
              <a:r>
                <a:rPr lang="en-US" dirty="0" err="1" smtClean="0"/>
                <a:t>multimodaux</a:t>
              </a:r>
              <a:endParaRPr lang="en-US" dirty="0"/>
            </a:p>
          </p:txBody>
        </p:sp>
        <p:sp>
          <p:nvSpPr>
            <p:cNvPr id="18" name="Rectangle 17"/>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9" name="Rectangle 18"/>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
        <p:nvSpPr>
          <p:cNvPr id="20" name="ZoneTexte 19"/>
          <p:cNvSpPr txBox="1"/>
          <p:nvPr/>
        </p:nvSpPr>
        <p:spPr>
          <a:xfrm>
            <a:off x="840048" y="858815"/>
            <a:ext cx="9376012" cy="523220"/>
          </a:xfrm>
          <a:prstGeom prst="rect">
            <a:avLst/>
          </a:prstGeom>
          <a:noFill/>
        </p:spPr>
        <p:txBody>
          <a:bodyPr wrap="square" rtlCol="0">
            <a:spAutoFit/>
          </a:bodyPr>
          <a:lstStyle/>
          <a:p>
            <a:r>
              <a:rPr lang="fr-FR" sz="2800" b="1" u="sng" dirty="0" smtClean="0">
                <a:solidFill>
                  <a:srgbClr val="0070C0"/>
                </a:solidFill>
              </a:rPr>
              <a:t>Modes :</a:t>
            </a:r>
          </a:p>
        </p:txBody>
      </p:sp>
    </p:spTree>
    <p:extLst>
      <p:ext uri="{BB962C8B-B14F-4D97-AF65-F5344CB8AC3E}">
        <p14:creationId xmlns:p14="http://schemas.microsoft.com/office/powerpoint/2010/main" val="383261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10904" y="864359"/>
            <a:ext cx="10542896" cy="6001643"/>
          </a:xfrm>
          <a:prstGeom prst="rect">
            <a:avLst/>
          </a:prstGeom>
          <a:noFill/>
        </p:spPr>
        <p:txBody>
          <a:bodyPr wrap="square" rtlCol="0">
            <a:spAutoFit/>
          </a:bodyPr>
          <a:lstStyle/>
          <a:p>
            <a:r>
              <a:rPr lang="fr-FR" sz="2800" b="1" u="sng" dirty="0" smtClean="0">
                <a:solidFill>
                  <a:srgbClr val="0070C0"/>
                </a:solidFill>
              </a:rPr>
              <a:t>Modalités :</a:t>
            </a:r>
          </a:p>
          <a:p>
            <a:endParaRPr lang="fr-FR" sz="2800" b="1" dirty="0" smtClean="0"/>
          </a:p>
          <a:p>
            <a:pPr marL="285750" indent="-285750">
              <a:buFont typeface="Arial" panose="020B0604020202020204" pitchFamily="34" charset="0"/>
              <a:buChar char="•"/>
            </a:pPr>
            <a:r>
              <a:rPr lang="fr-FR" sz="2400" dirty="0" smtClean="0"/>
              <a:t>En </a:t>
            </a:r>
            <a:r>
              <a:rPr lang="fr-FR" sz="2400" dirty="0"/>
              <a:t>nous positionnant toujours du côté de l'être </a:t>
            </a:r>
            <a:r>
              <a:rPr lang="fr-FR" sz="2400" dirty="0" smtClean="0"/>
              <a:t>humain ,la modalité est définie par la structure  des informations échangées, telle qu'elle est perçue par l’être humain .</a:t>
            </a:r>
          </a:p>
          <a:p>
            <a:endParaRPr lang="fr-FR" sz="2400" dirty="0" smtClean="0"/>
          </a:p>
          <a:p>
            <a:pPr marL="285750" indent="-285750">
              <a:buFont typeface="Arial" panose="020B0604020202020204" pitchFamily="34" charset="0"/>
              <a:buChar char="•"/>
            </a:pPr>
            <a:r>
              <a:rPr lang="fr-FR" sz="2400" dirty="0"/>
              <a:t>Dans l’autre sens la machine est perçue comme un être humain </a:t>
            </a:r>
            <a:r>
              <a:rPr lang="fr-FR" sz="2400" dirty="0" smtClean="0"/>
              <a:t>imaginaire.</a:t>
            </a:r>
          </a:p>
          <a:p>
            <a:pPr marL="285750" indent="-285750">
              <a:buFont typeface="Arial" panose="020B0604020202020204" pitchFamily="34" charset="0"/>
              <a:buChar char="•"/>
            </a:pPr>
            <a:endParaRPr lang="fr-FR" dirty="0" smtClean="0"/>
          </a:p>
          <a:p>
            <a:endParaRPr lang="fr-FR" dirty="0"/>
          </a:p>
          <a:p>
            <a:r>
              <a:rPr lang="fr-FR" sz="2400" b="1" dirty="0" smtClean="0"/>
              <a:t>Exemples :</a:t>
            </a:r>
          </a:p>
          <a:p>
            <a:endParaRPr lang="fr-FR" sz="2400" b="1" dirty="0"/>
          </a:p>
          <a:p>
            <a:pPr marL="285750" indent="-285750">
              <a:buFont typeface="Arial" panose="020B0604020202020204" pitchFamily="34" charset="0"/>
              <a:buChar char="•"/>
            </a:pPr>
            <a:r>
              <a:rPr lang="fr-FR" sz="2400" dirty="0"/>
              <a:t>Pour désigner un appel entrant sur un cellulaire, on utilise plusieurs modalités: auditive (sonnerie), visuelle (texte, image, luminosité), tactile (vibration), etc</a:t>
            </a:r>
            <a:r>
              <a:rPr lang="fr-FR" sz="2400" dirty="0" smtClean="0"/>
              <a:t>. </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smtClean="0"/>
              <a:t>le </a:t>
            </a:r>
            <a:r>
              <a:rPr lang="fr-FR" sz="2400" dirty="0"/>
              <a:t>bruit, la musique, la parole sont des modalités du mode </a:t>
            </a:r>
            <a:r>
              <a:rPr lang="fr-FR" sz="2400" dirty="0" smtClean="0"/>
              <a:t>sonore.</a:t>
            </a:r>
            <a:endParaRPr lang="fr-FR" sz="2400" dirty="0"/>
          </a:p>
          <a:p>
            <a:endParaRPr lang="en-US" sz="2800" b="1" dirty="0"/>
          </a:p>
        </p:txBody>
      </p:sp>
      <p:sp>
        <p:nvSpPr>
          <p:cNvPr id="4" name="Espace réservé du numéro de diapositive 3"/>
          <p:cNvSpPr>
            <a:spLocks noGrp="1"/>
          </p:cNvSpPr>
          <p:nvPr>
            <p:ph type="sldNum" sz="quarter" idx="12"/>
          </p:nvPr>
        </p:nvSpPr>
        <p:spPr/>
        <p:txBody>
          <a:bodyPr/>
          <a:lstStyle/>
          <a:p>
            <a:fld id="{CE9D32D1-0941-4B54-ADB0-27782A1B9A4D}" type="slidenum">
              <a:rPr lang="en-US" smtClean="0"/>
              <a:t>7</a:t>
            </a:fld>
            <a:endParaRPr lang="en-US"/>
          </a:p>
        </p:txBody>
      </p:sp>
      <p:grpSp>
        <p:nvGrpSpPr>
          <p:cNvPr id="6" name="Groupe 5"/>
          <p:cNvGrpSpPr/>
          <p:nvPr/>
        </p:nvGrpSpPr>
        <p:grpSpPr>
          <a:xfrm>
            <a:off x="0" y="0"/>
            <a:ext cx="12192000" cy="491321"/>
            <a:chOff x="0" y="0"/>
            <a:chExt cx="8256895" cy="491321"/>
          </a:xfrm>
        </p:grpSpPr>
        <p:sp>
          <p:nvSpPr>
            <p:cNvPr id="7" name="Rectangle 6"/>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9" name="Rectangle 8"/>
            <p:cNvSpPr/>
            <p:nvPr/>
          </p:nvSpPr>
          <p:spPr>
            <a:xfrm>
              <a:off x="1651379"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Concepts</a:t>
              </a:r>
            </a:p>
          </p:txBody>
        </p:sp>
        <p:sp>
          <p:nvSpPr>
            <p:cNvPr id="10" name="Rectangle 9"/>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Systèmes</a:t>
              </a:r>
              <a:r>
                <a:rPr lang="en-US" dirty="0" smtClean="0"/>
                <a:t> </a:t>
              </a:r>
              <a:r>
                <a:rPr lang="en-US" dirty="0" err="1" smtClean="0"/>
                <a:t>multimodaux</a:t>
              </a:r>
              <a:endParaRPr lang="en-US" dirty="0"/>
            </a:p>
          </p:txBody>
        </p:sp>
        <p:sp>
          <p:nvSpPr>
            <p:cNvPr id="11" name="Rectangle 10"/>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2" name="Rectangle 11"/>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25277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65495" y="864359"/>
            <a:ext cx="10721453" cy="5016758"/>
          </a:xfrm>
          <a:prstGeom prst="rect">
            <a:avLst/>
          </a:prstGeom>
          <a:noFill/>
        </p:spPr>
        <p:txBody>
          <a:bodyPr wrap="square" rtlCol="0">
            <a:spAutoFit/>
          </a:bodyPr>
          <a:lstStyle/>
          <a:p>
            <a:r>
              <a:rPr lang="fr-FR" sz="2800" b="1" u="sng" dirty="0" err="1">
                <a:solidFill>
                  <a:srgbClr val="0070C0"/>
                </a:solidFill>
              </a:rPr>
              <a:t>Multimodalité</a:t>
            </a:r>
            <a:r>
              <a:rPr lang="fr-FR" sz="2800" b="1" u="sng" dirty="0" smtClean="0">
                <a:solidFill>
                  <a:srgbClr val="0070C0"/>
                </a:solidFill>
              </a:rPr>
              <a:t>:</a:t>
            </a:r>
            <a:endParaRPr lang="fr-FR" sz="2800" b="1" dirty="0" smtClean="0"/>
          </a:p>
          <a:p>
            <a:endParaRPr lang="fr-FR" sz="2800" b="1" dirty="0" smtClean="0"/>
          </a:p>
          <a:p>
            <a:pPr marL="285750" indent="-285750">
              <a:buFont typeface="Arial" panose="020B0604020202020204" pitchFamily="34" charset="0"/>
              <a:buChar char="•"/>
            </a:pPr>
            <a:r>
              <a:rPr lang="fr-FR" sz="2400" dirty="0"/>
              <a:t>la </a:t>
            </a:r>
            <a:r>
              <a:rPr lang="fr-FR" sz="2400" dirty="0" err="1"/>
              <a:t>multimodalité</a:t>
            </a:r>
            <a:r>
              <a:rPr lang="fr-FR" sz="2400" dirty="0"/>
              <a:t> reflète le caractère de multiplicité </a:t>
            </a:r>
            <a:r>
              <a:rPr lang="fr-FR" sz="2400" dirty="0" smtClean="0"/>
              <a:t>des </a:t>
            </a:r>
            <a:r>
              <a:rPr lang="fr-FR" sz="2400" dirty="0"/>
              <a:t>modalités pour un même système </a:t>
            </a:r>
            <a:r>
              <a:rPr lang="fr-FR" sz="2400" dirty="0" smtClean="0"/>
              <a:t>interactif</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smtClean="0"/>
              <a:t>Un </a:t>
            </a:r>
            <a:r>
              <a:rPr lang="fr-FR" sz="2400" dirty="0"/>
              <a:t>système </a:t>
            </a:r>
            <a:r>
              <a:rPr lang="fr-FR" sz="2400" dirty="0" smtClean="0"/>
              <a:t>est dit </a:t>
            </a:r>
            <a:r>
              <a:rPr lang="fr-FR" sz="2400" dirty="0"/>
              <a:t>multimodal s’il dispose d’au moins deux modalités pour un sens donné (entrée ou sortie</a:t>
            </a:r>
            <a:r>
              <a:rPr lang="fr-FR" sz="2400" dirty="0" smtClean="0"/>
              <a:t>).</a:t>
            </a:r>
          </a:p>
          <a:p>
            <a:endParaRPr lang="fr-FR" sz="2400" dirty="0" smtClean="0"/>
          </a:p>
          <a:p>
            <a:r>
              <a:rPr lang="fr-FR" sz="2400" b="1" dirty="0" smtClean="0"/>
              <a:t>Exemples :</a:t>
            </a:r>
            <a:endParaRPr lang="fr-FR" sz="2400" b="1" dirty="0"/>
          </a:p>
          <a:p>
            <a:pPr marL="1200150" lvl="2" indent="-285750" algn="just">
              <a:buFont typeface="Arial" panose="020B0604020202020204" pitchFamily="34" charset="0"/>
              <a:buChar char="•"/>
            </a:pPr>
            <a:r>
              <a:rPr lang="fr-FR" sz="2400" dirty="0" smtClean="0">
                <a:solidFill>
                  <a:schemeClr val="tx1"/>
                </a:solidFill>
              </a:rPr>
              <a:t>« Mets ça ici » est la combinaison de la modalité gestuelle et vocale. </a:t>
            </a:r>
          </a:p>
          <a:p>
            <a:pPr marL="1200150" lvl="2" indent="-285750" algn="just">
              <a:buFont typeface="Arial" panose="020B0604020202020204" pitchFamily="34" charset="0"/>
              <a:buChar char="•"/>
            </a:pPr>
            <a:r>
              <a:rPr lang="fr-FR" sz="2400" dirty="0" smtClean="0">
                <a:solidFill>
                  <a:schemeClr val="tx1"/>
                </a:solidFill>
              </a:rPr>
              <a:t> La sonnerie et la luminosité, pour signaler un appel.</a:t>
            </a:r>
          </a:p>
          <a:p>
            <a:pPr marL="1200150" lvl="2" indent="-285750" algn="just">
              <a:buFont typeface="Arial" panose="020B0604020202020204" pitchFamily="34" charset="0"/>
              <a:buChar char="•"/>
            </a:pPr>
            <a:r>
              <a:rPr lang="fr-FR" sz="2400" dirty="0" smtClean="0">
                <a:solidFill>
                  <a:schemeClr val="tx1"/>
                </a:solidFill>
              </a:rPr>
              <a:t> Un GPS donne des indications visuelles et sonores.</a:t>
            </a:r>
          </a:p>
          <a:p>
            <a:r>
              <a:rPr lang="fr-FR" sz="2400" dirty="0" smtClean="0"/>
              <a:t> </a:t>
            </a:r>
            <a:endParaRPr lang="en-US" sz="2400" b="1" dirty="0"/>
          </a:p>
        </p:txBody>
      </p:sp>
      <p:sp>
        <p:nvSpPr>
          <p:cNvPr id="4" name="Espace réservé du numéro de diapositive 3"/>
          <p:cNvSpPr>
            <a:spLocks noGrp="1"/>
          </p:cNvSpPr>
          <p:nvPr>
            <p:ph type="sldNum" sz="quarter" idx="12"/>
          </p:nvPr>
        </p:nvSpPr>
        <p:spPr/>
        <p:txBody>
          <a:bodyPr/>
          <a:lstStyle/>
          <a:p>
            <a:fld id="{CE9D32D1-0941-4B54-ADB0-27782A1B9A4D}" type="slidenum">
              <a:rPr lang="en-US" smtClean="0"/>
              <a:t>8</a:t>
            </a:fld>
            <a:endParaRPr lang="en-US"/>
          </a:p>
        </p:txBody>
      </p:sp>
      <p:grpSp>
        <p:nvGrpSpPr>
          <p:cNvPr id="6" name="Groupe 5"/>
          <p:cNvGrpSpPr/>
          <p:nvPr/>
        </p:nvGrpSpPr>
        <p:grpSpPr>
          <a:xfrm>
            <a:off x="0" y="0"/>
            <a:ext cx="12192000" cy="491321"/>
            <a:chOff x="0" y="0"/>
            <a:chExt cx="8256895" cy="491321"/>
          </a:xfrm>
        </p:grpSpPr>
        <p:sp>
          <p:nvSpPr>
            <p:cNvPr id="7" name="Rectangle 6"/>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9" name="Rectangle 8"/>
            <p:cNvSpPr/>
            <p:nvPr/>
          </p:nvSpPr>
          <p:spPr>
            <a:xfrm>
              <a:off x="1651379"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Concepts</a:t>
              </a:r>
            </a:p>
          </p:txBody>
        </p:sp>
        <p:sp>
          <p:nvSpPr>
            <p:cNvPr id="10" name="Rectangle 9"/>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Systèmes</a:t>
              </a:r>
              <a:r>
                <a:rPr lang="en-US" dirty="0" smtClean="0"/>
                <a:t> </a:t>
              </a:r>
              <a:r>
                <a:rPr lang="en-US" dirty="0" err="1" smtClean="0"/>
                <a:t>multimodaux</a:t>
              </a:r>
              <a:endParaRPr lang="en-US" dirty="0"/>
            </a:p>
          </p:txBody>
        </p:sp>
        <p:sp>
          <p:nvSpPr>
            <p:cNvPr id="11" name="Rectangle 10"/>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12" name="Rectangle 11"/>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125438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82558" y="929533"/>
            <a:ext cx="9376012" cy="523220"/>
          </a:xfrm>
          <a:prstGeom prst="rect">
            <a:avLst/>
          </a:prstGeom>
          <a:noFill/>
        </p:spPr>
        <p:txBody>
          <a:bodyPr wrap="square" rtlCol="0">
            <a:spAutoFit/>
          </a:bodyPr>
          <a:lstStyle/>
          <a:p>
            <a:r>
              <a:rPr lang="fr-FR" sz="2800" b="1" u="sng" dirty="0" err="1" smtClean="0">
                <a:solidFill>
                  <a:srgbClr val="0070C0"/>
                </a:solidFill>
              </a:rPr>
              <a:t>Multimodalité</a:t>
            </a:r>
            <a:r>
              <a:rPr lang="fr-FR" sz="2800" b="1" u="sng" dirty="0" smtClean="0">
                <a:solidFill>
                  <a:srgbClr val="0070C0"/>
                </a:solidFill>
              </a:rPr>
              <a:t> </a:t>
            </a:r>
            <a:r>
              <a:rPr lang="fr-FR" sz="2800" b="1" u="sng" dirty="0" smtClean="0">
                <a:solidFill>
                  <a:srgbClr val="002060"/>
                </a:solidFill>
              </a:rPr>
              <a:t>VS</a:t>
            </a:r>
            <a:r>
              <a:rPr lang="fr-FR" sz="2800" b="1" u="sng" dirty="0" smtClean="0">
                <a:solidFill>
                  <a:srgbClr val="0070C0"/>
                </a:solidFill>
              </a:rPr>
              <a:t> Multimédia</a:t>
            </a:r>
            <a:endParaRPr lang="fr-FR" sz="2800" b="1" dirty="0" smtClean="0"/>
          </a:p>
        </p:txBody>
      </p:sp>
      <p:sp>
        <p:nvSpPr>
          <p:cNvPr id="2" name="Ellipse 1"/>
          <p:cNvSpPr/>
          <p:nvPr/>
        </p:nvSpPr>
        <p:spPr>
          <a:xfrm>
            <a:off x="6507709" y="2533653"/>
            <a:ext cx="2402006" cy="24020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Multimédia</a:t>
            </a:r>
            <a:endParaRPr lang="en-US" sz="2400" b="1" dirty="0"/>
          </a:p>
        </p:txBody>
      </p:sp>
      <p:sp>
        <p:nvSpPr>
          <p:cNvPr id="4" name="Ellipse 3"/>
          <p:cNvSpPr/>
          <p:nvPr/>
        </p:nvSpPr>
        <p:spPr>
          <a:xfrm>
            <a:off x="2731830" y="2528486"/>
            <a:ext cx="2402006" cy="24020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Multimodalité</a:t>
            </a:r>
            <a:endParaRPr lang="en-US" sz="2000" b="1" dirty="0"/>
          </a:p>
        </p:txBody>
      </p:sp>
      <p:sp>
        <p:nvSpPr>
          <p:cNvPr id="3" name="ZoneTexte 2"/>
          <p:cNvSpPr txBox="1"/>
          <p:nvPr/>
        </p:nvSpPr>
        <p:spPr>
          <a:xfrm>
            <a:off x="8980227" y="3139098"/>
            <a:ext cx="1878843" cy="1477328"/>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t>Microphone</a:t>
            </a:r>
          </a:p>
          <a:p>
            <a:pPr marL="285750" indent="-285750">
              <a:buFont typeface="Arial" panose="020B0604020202020204" pitchFamily="34" charset="0"/>
              <a:buChar char="•"/>
            </a:pPr>
            <a:r>
              <a:rPr lang="fr-FR" b="1" dirty="0" smtClean="0"/>
              <a:t>écran</a:t>
            </a:r>
          </a:p>
          <a:p>
            <a:pPr marL="285750" indent="-285750">
              <a:buFont typeface="Arial" panose="020B0604020202020204" pitchFamily="34" charset="0"/>
              <a:buChar char="•"/>
            </a:pPr>
            <a:r>
              <a:rPr lang="fr-FR" b="1" dirty="0" smtClean="0"/>
              <a:t>Clavier</a:t>
            </a:r>
          </a:p>
          <a:p>
            <a:pPr marL="285750" indent="-285750">
              <a:buFont typeface="Arial" panose="020B0604020202020204" pitchFamily="34" charset="0"/>
              <a:buChar char="•"/>
            </a:pPr>
            <a:r>
              <a:rPr lang="fr-FR" b="1" dirty="0" smtClean="0"/>
              <a:t>souris, caméra</a:t>
            </a:r>
          </a:p>
          <a:p>
            <a:pPr marL="285750" indent="-285750">
              <a:buFont typeface="Arial" panose="020B0604020202020204" pitchFamily="34" charset="0"/>
              <a:buChar char="•"/>
            </a:pPr>
            <a:endParaRPr lang="en-US" b="1" dirty="0"/>
          </a:p>
        </p:txBody>
      </p:sp>
      <p:sp>
        <p:nvSpPr>
          <p:cNvPr id="10" name="ZoneTexte 9"/>
          <p:cNvSpPr txBox="1"/>
          <p:nvPr/>
        </p:nvSpPr>
        <p:spPr>
          <a:xfrm>
            <a:off x="489048" y="3064064"/>
            <a:ext cx="1878843" cy="1200329"/>
          </a:xfrm>
          <a:prstGeom prst="rect">
            <a:avLst/>
          </a:prstGeom>
          <a:noFill/>
        </p:spPr>
        <p:txBody>
          <a:bodyPr wrap="square" rtlCol="0">
            <a:spAutoFit/>
          </a:bodyPr>
          <a:lstStyle/>
          <a:p>
            <a:pPr marL="285750" indent="-285750" algn="r" rtl="1">
              <a:buFont typeface="Arial" panose="020B0604020202020204" pitchFamily="34" charset="0"/>
              <a:buChar char="•"/>
            </a:pPr>
            <a:r>
              <a:rPr lang="fr-FR" b="1" dirty="0" smtClean="0"/>
              <a:t>Parole</a:t>
            </a:r>
          </a:p>
          <a:p>
            <a:pPr marL="285750" indent="-285750" algn="r" rtl="1">
              <a:buFont typeface="Arial" panose="020B0604020202020204" pitchFamily="34" charset="0"/>
              <a:buChar char="•"/>
            </a:pPr>
            <a:r>
              <a:rPr lang="fr-FR" b="1" dirty="0" smtClean="0"/>
              <a:t>Vision</a:t>
            </a:r>
          </a:p>
          <a:p>
            <a:pPr marL="285750" indent="-285750" algn="r" rtl="1">
              <a:buFont typeface="Arial" panose="020B0604020202020204" pitchFamily="34" charset="0"/>
              <a:buChar char="•"/>
            </a:pPr>
            <a:r>
              <a:rPr lang="fr-FR" b="1" dirty="0" smtClean="0"/>
              <a:t>Écriture</a:t>
            </a:r>
          </a:p>
          <a:p>
            <a:pPr marL="285750" indent="-285750" algn="r" rtl="1">
              <a:buFont typeface="Arial" panose="020B0604020202020204" pitchFamily="34" charset="0"/>
              <a:buChar char="•"/>
            </a:pPr>
            <a:r>
              <a:rPr lang="fr-FR" b="1" dirty="0" smtClean="0"/>
              <a:t>geste</a:t>
            </a:r>
          </a:p>
        </p:txBody>
      </p:sp>
      <p:grpSp>
        <p:nvGrpSpPr>
          <p:cNvPr id="22" name="Groupe 21"/>
          <p:cNvGrpSpPr/>
          <p:nvPr/>
        </p:nvGrpSpPr>
        <p:grpSpPr>
          <a:xfrm>
            <a:off x="5387456" y="2891753"/>
            <a:ext cx="1049740" cy="1862048"/>
            <a:chOff x="5387456" y="2891753"/>
            <a:chExt cx="1049740" cy="1862048"/>
          </a:xfrm>
        </p:grpSpPr>
        <p:sp>
          <p:nvSpPr>
            <p:cNvPr id="12" name="ZoneTexte 11"/>
            <p:cNvSpPr txBox="1"/>
            <p:nvPr/>
          </p:nvSpPr>
          <p:spPr>
            <a:xfrm>
              <a:off x="5387456" y="2891753"/>
              <a:ext cx="866632" cy="1862048"/>
            </a:xfrm>
            <a:prstGeom prst="rect">
              <a:avLst/>
            </a:prstGeom>
            <a:noFill/>
          </p:spPr>
          <p:txBody>
            <a:bodyPr wrap="square" rtlCol="0">
              <a:spAutoFit/>
            </a:bodyPr>
            <a:lstStyle/>
            <a:p>
              <a:r>
                <a:rPr lang="fr-FR" sz="11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11500" dirty="0">
                <a:ln w="0"/>
                <a:solidFill>
                  <a:schemeClr val="accent1"/>
                </a:solidFill>
                <a:effectLst>
                  <a:outerShdw blurRad="38100" dist="25400" dir="5400000" algn="ctr" rotWithShape="0">
                    <a:srgbClr val="6E747A">
                      <a:alpha val="43000"/>
                    </a:srgbClr>
                  </a:outerShdw>
                </a:effectLst>
              </a:endParaRPr>
            </a:p>
          </p:txBody>
        </p:sp>
        <p:sp>
          <p:nvSpPr>
            <p:cNvPr id="13" name="ZoneTexte 12"/>
            <p:cNvSpPr txBox="1"/>
            <p:nvPr/>
          </p:nvSpPr>
          <p:spPr>
            <a:xfrm>
              <a:off x="5570564" y="3323764"/>
              <a:ext cx="866632" cy="1107996"/>
            </a:xfrm>
            <a:prstGeom prst="rect">
              <a:avLst/>
            </a:prstGeom>
            <a:noFill/>
          </p:spPr>
          <p:txBody>
            <a:bodyPr wrap="square" rtlCol="0">
              <a:spAutoFit/>
            </a:bodyPr>
            <a:lstStyle/>
            <a:p>
              <a:r>
                <a:rPr lang="fr-FR"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sp>
        <p:nvSpPr>
          <p:cNvPr id="15" name="Espace réservé du numéro de diapositive 14"/>
          <p:cNvSpPr>
            <a:spLocks noGrp="1"/>
          </p:cNvSpPr>
          <p:nvPr>
            <p:ph type="sldNum" sz="quarter" idx="12"/>
          </p:nvPr>
        </p:nvSpPr>
        <p:spPr/>
        <p:txBody>
          <a:bodyPr/>
          <a:lstStyle/>
          <a:p>
            <a:fld id="{CE9D32D1-0941-4B54-ADB0-27782A1B9A4D}" type="slidenum">
              <a:rPr lang="en-US" smtClean="0"/>
              <a:t>9</a:t>
            </a:fld>
            <a:endParaRPr lang="en-US"/>
          </a:p>
        </p:txBody>
      </p:sp>
      <p:grpSp>
        <p:nvGrpSpPr>
          <p:cNvPr id="16" name="Groupe 15"/>
          <p:cNvGrpSpPr/>
          <p:nvPr/>
        </p:nvGrpSpPr>
        <p:grpSpPr>
          <a:xfrm>
            <a:off x="0" y="0"/>
            <a:ext cx="12192000" cy="491321"/>
            <a:chOff x="0" y="0"/>
            <a:chExt cx="8256895" cy="491321"/>
          </a:xfrm>
        </p:grpSpPr>
        <p:sp>
          <p:nvSpPr>
            <p:cNvPr id="17" name="Rectangle 16"/>
            <p:cNvSpPr/>
            <p:nvPr/>
          </p:nvSpPr>
          <p:spPr>
            <a:xfrm>
              <a:off x="0"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a:t>
              </a:r>
            </a:p>
          </p:txBody>
        </p:sp>
        <p:sp>
          <p:nvSpPr>
            <p:cNvPr id="18" name="Rectangle 17"/>
            <p:cNvSpPr/>
            <p:nvPr/>
          </p:nvSpPr>
          <p:spPr>
            <a:xfrm>
              <a:off x="1651379" y="0"/>
              <a:ext cx="1651379" cy="491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Concepts</a:t>
              </a:r>
            </a:p>
          </p:txBody>
        </p:sp>
        <p:sp>
          <p:nvSpPr>
            <p:cNvPr id="19" name="Rectangle 18"/>
            <p:cNvSpPr/>
            <p:nvPr/>
          </p:nvSpPr>
          <p:spPr>
            <a:xfrm>
              <a:off x="3302758" y="1"/>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Systèmes</a:t>
              </a:r>
              <a:r>
                <a:rPr lang="en-US" dirty="0" smtClean="0"/>
                <a:t> </a:t>
              </a:r>
              <a:r>
                <a:rPr lang="en-US" dirty="0" err="1" smtClean="0"/>
                <a:t>multimodaux</a:t>
              </a:r>
              <a:endParaRPr lang="en-US" dirty="0"/>
            </a:p>
          </p:txBody>
        </p:sp>
        <p:sp>
          <p:nvSpPr>
            <p:cNvPr id="20" name="Rectangle 19"/>
            <p:cNvSpPr/>
            <p:nvPr/>
          </p:nvSpPr>
          <p:spPr>
            <a:xfrm>
              <a:off x="4954137"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t>Types de </a:t>
              </a:r>
              <a:r>
                <a:rPr lang="en-US" sz="1700" dirty="0" err="1" smtClean="0"/>
                <a:t>multimodalités</a:t>
              </a:r>
              <a:endParaRPr lang="en-US" sz="1700" dirty="0"/>
            </a:p>
          </p:txBody>
        </p:sp>
        <p:sp>
          <p:nvSpPr>
            <p:cNvPr id="21" name="Rectangle 20"/>
            <p:cNvSpPr/>
            <p:nvPr/>
          </p:nvSpPr>
          <p:spPr>
            <a:xfrm>
              <a:off x="6605516" y="0"/>
              <a:ext cx="1651379" cy="491320"/>
            </a:xfrm>
            <a:prstGeom prst="rect">
              <a:avLst/>
            </a:prstGeom>
            <a:solidFill>
              <a:srgbClr val="208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Conclusion</a:t>
              </a:r>
              <a:endParaRPr lang="en-US" dirty="0"/>
            </a:p>
          </p:txBody>
        </p:sp>
      </p:grpSp>
    </p:spTree>
    <p:extLst>
      <p:ext uri="{BB962C8B-B14F-4D97-AF65-F5344CB8AC3E}">
        <p14:creationId xmlns:p14="http://schemas.microsoft.com/office/powerpoint/2010/main" val="31688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500"/>
                                        <p:tgtEl>
                                          <p:spTgt spid="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right)">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4" grpId="0" animBg="1"/>
      <p:bldP spid="3" grpId="0" build="p"/>
      <p:bldP spid="10"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1581</Words>
  <Application>Microsoft Office PowerPoint</Application>
  <PresentationFormat>Grand écran</PresentationFormat>
  <Paragraphs>392</Paragraphs>
  <Slides>34</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Arial</vt:lpstr>
      <vt:lpstr>Calibri</vt:lpstr>
      <vt:lpstr>Calibri Light</vt:lpstr>
      <vt:lpstr>ff1</vt:lpstr>
      <vt:lpstr>ff2</vt:lpstr>
      <vt:lpstr>ff6</vt:lpstr>
      <vt:lpstr>Roboto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ilyas Mounir</dc:creator>
  <cp:lastModifiedBy>ilyas Mounir</cp:lastModifiedBy>
  <cp:revision>39</cp:revision>
  <dcterms:created xsi:type="dcterms:W3CDTF">2019-02-21T20:11:15Z</dcterms:created>
  <dcterms:modified xsi:type="dcterms:W3CDTF">2019-02-22T08:46:34Z</dcterms:modified>
</cp:coreProperties>
</file>