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66" r:id="rId6"/>
    <p:sldId id="270" r:id="rId7"/>
    <p:sldId id="267" r:id="rId8"/>
    <p:sldId id="271" r:id="rId9"/>
    <p:sldId id="273" r:id="rId10"/>
    <p:sldId id="272" r:id="rId11"/>
    <p:sldId id="262" r:id="rId12"/>
    <p:sldId id="274" r:id="rId13"/>
    <p:sldId id="263" r:id="rId14"/>
  </p:sldIdLst>
  <p:sldSz cx="12192000" cy="6858000"/>
  <p:notesSz cx="12192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20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3/12/2019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1F5F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C0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3/12/2019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1F5F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3/12/2019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1F5F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3/12/2019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3/12/2019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2852928" cy="685799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0"/>
            <a:ext cx="182880" cy="6858000"/>
          </a:xfrm>
          <a:custGeom>
            <a:avLst/>
            <a:gdLst/>
            <a:ahLst/>
            <a:cxnLst/>
            <a:rect l="l" t="t" r="r" b="b"/>
            <a:pathLst>
              <a:path w="182880" h="6858000">
                <a:moveTo>
                  <a:pt x="0" y="6858000"/>
                </a:moveTo>
                <a:lnTo>
                  <a:pt x="182880" y="6858000"/>
                </a:lnTo>
                <a:lnTo>
                  <a:pt x="18288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766E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69439" y="2372995"/>
            <a:ext cx="9147175" cy="757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1F5F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69439" y="3104768"/>
            <a:ext cx="9515475" cy="36417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rgbClr val="C0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3/12/2019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69439" y="2372995"/>
            <a:ext cx="9147175" cy="222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fr-FR" dirty="0" smtClean="0"/>
              <a:t>Devoir°2: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POSIX file store in Z/</a:t>
            </a:r>
            <a:r>
              <a:rPr lang="fr-FR" dirty="0" err="1" smtClean="0"/>
              <a:t>Eves</a:t>
            </a:r>
            <a:r>
              <a:rPr lang="fr-FR" dirty="0" smtClean="0"/>
              <a:t> : an </a:t>
            </a:r>
            <a:r>
              <a:rPr lang="fr-FR" dirty="0" err="1" smtClean="0"/>
              <a:t>experiment</a:t>
            </a:r>
            <a:r>
              <a:rPr lang="fr-FR" dirty="0" smtClean="0"/>
              <a:t> in the </a:t>
            </a:r>
            <a:r>
              <a:rPr lang="fr-FR" dirty="0" err="1" smtClean="0"/>
              <a:t>verified</a:t>
            </a:r>
            <a:r>
              <a:rPr lang="fr-FR" dirty="0" smtClean="0"/>
              <a:t> software </a:t>
            </a:r>
            <a:r>
              <a:rPr lang="fr-FR" dirty="0" err="1" smtClean="0"/>
              <a:t>repository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LEO FREITAS, ZHENG </a:t>
            </a:r>
            <a:r>
              <a:rPr lang="fr-FR" dirty="0" smtClean="0"/>
              <a:t>FU, </a:t>
            </a:r>
            <a:r>
              <a:rPr lang="fr-FR" dirty="0" smtClean="0"/>
              <a:t>AND JIM WOOCOCK</a:t>
            </a:r>
            <a:endParaRPr lang="fr-FR" dirty="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1371600" y="4267200"/>
            <a:ext cx="9515475" cy="23730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372745" algn="ctr">
              <a:lnSpc>
                <a:spcPct val="100000"/>
              </a:lnSpc>
              <a:spcBef>
                <a:spcPts val="1010"/>
              </a:spcBef>
            </a:pPr>
            <a:endParaRPr lang="fr-FR" spc="-125" dirty="0" smtClean="0"/>
          </a:p>
          <a:p>
            <a:pPr marR="372745" algn="ctr">
              <a:lnSpc>
                <a:spcPct val="100000"/>
              </a:lnSpc>
              <a:spcBef>
                <a:spcPts val="1010"/>
              </a:spcBef>
            </a:pPr>
            <a:r>
              <a:rPr sz="3200" spc="-16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Cours </a:t>
            </a:r>
            <a:r>
              <a:rPr sz="3200" spc="-225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r>
              <a:rPr sz="3200" spc="-105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3200" spc="-19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Abstraction et Raffinement</a:t>
            </a:r>
            <a:endParaRPr sz="3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lang="fr-FR" sz="2400" u="sng" spc="-114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Présenté par:</a:t>
            </a:r>
            <a:endParaRPr sz="2400" u="sng"/>
          </a:p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sz="2400" spc="-265" dirty="0">
                <a:solidFill>
                  <a:srgbClr val="000000"/>
                </a:solidFill>
              </a:rPr>
              <a:t>BARRY </a:t>
            </a:r>
            <a:r>
              <a:rPr sz="2400" spc="-220">
                <a:solidFill>
                  <a:srgbClr val="000000"/>
                </a:solidFill>
              </a:rPr>
              <a:t>Thierno</a:t>
            </a:r>
            <a:r>
              <a:rPr sz="2400" spc="-345">
                <a:solidFill>
                  <a:srgbClr val="000000"/>
                </a:solidFill>
              </a:rPr>
              <a:t> </a:t>
            </a:r>
            <a:r>
              <a:rPr sz="2400" spc="-120" smtClean="0">
                <a:solidFill>
                  <a:srgbClr val="000000"/>
                </a:solidFill>
              </a:rPr>
              <a:t>Boubacar</a:t>
            </a:r>
            <a:endParaRPr sz="2400"/>
          </a:p>
          <a:p>
            <a:pPr marL="12700">
              <a:lnSpc>
                <a:spcPct val="100000"/>
              </a:lnSpc>
              <a:spcBef>
                <a:spcPts val="990"/>
              </a:spcBef>
              <a:tabLst>
                <a:tab pos="8371840" algn="l"/>
              </a:tabLst>
            </a:pPr>
            <a:r>
              <a:rPr lang="fr-FR" sz="1800" spc="-285" dirty="0" smtClean="0">
                <a:solidFill>
                  <a:srgbClr val="000000"/>
                </a:solidFill>
              </a:rPr>
              <a:t>	</a:t>
            </a:r>
            <a:r>
              <a:rPr sz="1800" spc="-295" smtClean="0">
                <a:solidFill>
                  <a:srgbClr val="000000"/>
                </a:solidFill>
              </a:rPr>
              <a:t>2018/2019</a:t>
            </a:r>
            <a:endParaRPr sz="1800"/>
          </a:p>
        </p:txBody>
      </p:sp>
      <p:sp>
        <p:nvSpPr>
          <p:cNvPr id="5" name="object 5"/>
          <p:cNvSpPr/>
          <p:nvPr/>
        </p:nvSpPr>
        <p:spPr>
          <a:xfrm>
            <a:off x="1789176" y="243840"/>
            <a:ext cx="9713976" cy="210007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828800" y="381000"/>
            <a:ext cx="9515475" cy="4062651"/>
          </a:xfrm>
        </p:spPr>
        <p:txBody>
          <a:bodyPr/>
          <a:lstStyle/>
          <a:p>
            <a:r>
              <a:rPr lang="fr-FR" b="0" dirty="0" smtClean="0">
                <a:solidFill>
                  <a:schemeClr val="tx1"/>
                </a:solidFill>
              </a:rPr>
              <a:t>Tout cela, et plus encore, parce que les pannes logicielles ne sont pas à la hauteur de nos attentes, ce qui s'explique de nombreuses façons : les exigences imposées à un logiciel sont difficiles à définir, les façons dont un système peut être utilisé sont difficiles à prévoir et il y a toujours une demande de fonctionnalités supplémentaires. </a:t>
            </a:r>
          </a:p>
          <a:p>
            <a:endParaRPr lang="fr-FR" b="0" dirty="0" smtClean="0">
              <a:solidFill>
                <a:schemeClr val="tx1"/>
              </a:solidFill>
            </a:endParaRPr>
          </a:p>
          <a:p>
            <a:r>
              <a:rPr lang="fr-FR" b="0" dirty="0" smtClean="0">
                <a:solidFill>
                  <a:schemeClr val="tx1"/>
                </a:solidFill>
              </a:rPr>
              <a:t>En effet, le fait que de nombreux logiciels fonctionnent réellement, et fonctionnent bien, est une indication de la compétence de ceux dont le travail consiste à les développer.</a:t>
            </a:r>
          </a:p>
          <a:p>
            <a:endParaRPr lang="fr-FR" b="0" dirty="0" smtClean="0">
              <a:solidFill>
                <a:schemeClr val="tx1"/>
              </a:solidFill>
            </a:endParaRPr>
          </a:p>
          <a:p>
            <a:endParaRPr lang="fr-FR" dirty="0"/>
          </a:p>
        </p:txBody>
      </p:sp>
      <p:sp>
        <p:nvSpPr>
          <p:cNvPr id="5" name="object 2"/>
          <p:cNvSpPr/>
          <p:nvPr/>
        </p:nvSpPr>
        <p:spPr>
          <a:xfrm>
            <a:off x="228600" y="457200"/>
            <a:ext cx="1592580" cy="509270"/>
          </a:xfrm>
          <a:custGeom>
            <a:avLst/>
            <a:gdLst/>
            <a:ahLst/>
            <a:cxnLst/>
            <a:rect l="l" t="t" r="r" b="b"/>
            <a:pathLst>
              <a:path w="1592580" h="509269">
                <a:moveTo>
                  <a:pt x="1244" y="0"/>
                </a:moveTo>
                <a:lnTo>
                  <a:pt x="0" y="148299"/>
                </a:lnTo>
                <a:lnTo>
                  <a:pt x="0" y="505468"/>
                </a:lnTo>
                <a:lnTo>
                  <a:pt x="1246174" y="509015"/>
                </a:lnTo>
                <a:lnTo>
                  <a:pt x="1346454" y="509015"/>
                </a:lnTo>
                <a:lnTo>
                  <a:pt x="1351026" y="504189"/>
                </a:lnTo>
                <a:lnTo>
                  <a:pt x="1352677" y="502538"/>
                </a:lnTo>
                <a:lnTo>
                  <a:pt x="1354582" y="501014"/>
                </a:lnTo>
                <a:lnTo>
                  <a:pt x="1584960" y="269747"/>
                </a:lnTo>
                <a:lnTo>
                  <a:pt x="1590246" y="262530"/>
                </a:lnTo>
                <a:lnTo>
                  <a:pt x="1592008" y="255349"/>
                </a:lnTo>
                <a:lnTo>
                  <a:pt x="1590246" y="248191"/>
                </a:lnTo>
                <a:lnTo>
                  <a:pt x="1584960" y="241045"/>
                </a:lnTo>
                <a:lnTo>
                  <a:pt x="1356106" y="11302"/>
                </a:lnTo>
                <a:lnTo>
                  <a:pt x="1351026" y="11302"/>
                </a:lnTo>
                <a:lnTo>
                  <a:pt x="1351026" y="6476"/>
                </a:lnTo>
                <a:lnTo>
                  <a:pt x="1346454" y="6476"/>
                </a:lnTo>
                <a:lnTo>
                  <a:pt x="1341628" y="1777"/>
                </a:lnTo>
                <a:lnTo>
                  <a:pt x="1246174" y="1777"/>
                </a:lnTo>
                <a:lnTo>
                  <a:pt x="1244" y="0"/>
                </a:lnTo>
                <a:close/>
              </a:path>
            </a:pathLst>
          </a:custGeom>
          <a:solidFill>
            <a:srgbClr val="A42F0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3231"/>
            <a:ext cx="1592580" cy="509270"/>
          </a:xfrm>
          <a:custGeom>
            <a:avLst/>
            <a:gdLst/>
            <a:ahLst/>
            <a:cxnLst/>
            <a:rect l="l" t="t" r="r" b="b"/>
            <a:pathLst>
              <a:path w="1592580" h="509269">
                <a:moveTo>
                  <a:pt x="1244" y="0"/>
                </a:moveTo>
                <a:lnTo>
                  <a:pt x="0" y="148299"/>
                </a:lnTo>
                <a:lnTo>
                  <a:pt x="0" y="505468"/>
                </a:lnTo>
                <a:lnTo>
                  <a:pt x="1246174" y="509015"/>
                </a:lnTo>
                <a:lnTo>
                  <a:pt x="1346454" y="509015"/>
                </a:lnTo>
                <a:lnTo>
                  <a:pt x="1351026" y="504189"/>
                </a:lnTo>
                <a:lnTo>
                  <a:pt x="1352677" y="502538"/>
                </a:lnTo>
                <a:lnTo>
                  <a:pt x="1354582" y="501014"/>
                </a:lnTo>
                <a:lnTo>
                  <a:pt x="1584960" y="269747"/>
                </a:lnTo>
                <a:lnTo>
                  <a:pt x="1590246" y="262530"/>
                </a:lnTo>
                <a:lnTo>
                  <a:pt x="1592008" y="255349"/>
                </a:lnTo>
                <a:lnTo>
                  <a:pt x="1590246" y="248191"/>
                </a:lnTo>
                <a:lnTo>
                  <a:pt x="1584960" y="241045"/>
                </a:lnTo>
                <a:lnTo>
                  <a:pt x="1356106" y="11302"/>
                </a:lnTo>
                <a:lnTo>
                  <a:pt x="1351026" y="11302"/>
                </a:lnTo>
                <a:lnTo>
                  <a:pt x="1351026" y="6476"/>
                </a:lnTo>
                <a:lnTo>
                  <a:pt x="1346454" y="6476"/>
                </a:lnTo>
                <a:lnTo>
                  <a:pt x="1341628" y="1777"/>
                </a:lnTo>
                <a:lnTo>
                  <a:pt x="1246174" y="1777"/>
                </a:lnTo>
                <a:lnTo>
                  <a:pt x="1244" y="0"/>
                </a:lnTo>
                <a:close/>
              </a:path>
            </a:pathLst>
          </a:custGeom>
          <a:solidFill>
            <a:srgbClr val="A42F0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72333" y="648157"/>
            <a:ext cx="304292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pc="-345" dirty="0">
                <a:solidFill>
                  <a:schemeClr val="tx2"/>
                </a:solidFill>
              </a:rPr>
              <a:t>CONCLUSION</a:t>
            </a:r>
            <a:endParaRPr>
              <a:solidFill>
                <a:schemeClr val="tx2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66800" y="1524000"/>
            <a:ext cx="9829799" cy="3527889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r>
              <a:rPr lang="fr-FR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Les projets pilotes du Grand Défi nous aident à apprendre les meilleures façons de modéliser divers domaines d'application et comment vérifier ces modèles. </a:t>
            </a:r>
            <a:endParaRPr lang="fr-FR" sz="2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FR" sz="2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fr-FR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 dépôt de logiciels vérifiés (VSR) est une collection évolutive d'outils et de défis liés à la vérification des logiciels. </a:t>
            </a:r>
          </a:p>
          <a:p>
            <a:endParaRPr lang="fr-FR" sz="2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FR" sz="2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FR" sz="2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FR" sz="2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828800" y="457200"/>
            <a:ext cx="9515475" cy="2708434"/>
          </a:xfrm>
        </p:spPr>
        <p:txBody>
          <a:bodyPr/>
          <a:lstStyle/>
          <a:p>
            <a:r>
              <a:rPr lang="fr-FR" b="0" dirty="0" smtClean="0">
                <a:solidFill>
                  <a:schemeClr val="tx1"/>
                </a:solidFill>
              </a:rPr>
              <a:t>Le </a:t>
            </a:r>
            <a:r>
              <a:rPr lang="fr-FR" b="0" dirty="0" err="1" smtClean="0">
                <a:solidFill>
                  <a:schemeClr val="tx1"/>
                </a:solidFill>
              </a:rPr>
              <a:t>Verified</a:t>
            </a:r>
            <a:r>
              <a:rPr lang="fr-FR" b="0" dirty="0" smtClean="0">
                <a:solidFill>
                  <a:schemeClr val="tx1"/>
                </a:solidFill>
              </a:rPr>
              <a:t> Software </a:t>
            </a:r>
            <a:r>
              <a:rPr lang="fr-FR" b="0" dirty="0" err="1" smtClean="0">
                <a:solidFill>
                  <a:schemeClr val="tx1"/>
                </a:solidFill>
              </a:rPr>
              <a:t>Repository</a:t>
            </a:r>
            <a:r>
              <a:rPr lang="fr-FR" b="0" dirty="0" smtClean="0">
                <a:solidFill>
                  <a:schemeClr val="tx1"/>
                </a:solidFill>
              </a:rPr>
              <a:t> est dédié à une vision à long terme d'un avenir dans lequel tous les systèmes informatiques justifient la confiance que la société leur accorde de plus en plus. </a:t>
            </a:r>
          </a:p>
          <a:p>
            <a:endParaRPr lang="fr-FR" b="0" dirty="0" smtClean="0">
              <a:solidFill>
                <a:schemeClr val="tx1"/>
              </a:solidFill>
            </a:endParaRPr>
          </a:p>
          <a:p>
            <a:r>
              <a:rPr lang="fr-FR" b="0" dirty="0" smtClean="0">
                <a:solidFill>
                  <a:schemeClr val="tx1"/>
                </a:solidFill>
              </a:rPr>
              <a:t>Dans ce but, le dépôt de logiciels vérifiés vise à accélérer le développement des connaissances dans ce domaine en facilitant l'intégration des résultats de la recherche et du génie logiciel. </a:t>
            </a:r>
          </a:p>
          <a:p>
            <a:endParaRPr lang="fr-FR" dirty="0"/>
          </a:p>
        </p:txBody>
      </p:sp>
      <p:sp>
        <p:nvSpPr>
          <p:cNvPr id="4" name="object 2"/>
          <p:cNvSpPr/>
          <p:nvPr/>
        </p:nvSpPr>
        <p:spPr>
          <a:xfrm>
            <a:off x="228600" y="457200"/>
            <a:ext cx="1592580" cy="509270"/>
          </a:xfrm>
          <a:custGeom>
            <a:avLst/>
            <a:gdLst/>
            <a:ahLst/>
            <a:cxnLst/>
            <a:rect l="l" t="t" r="r" b="b"/>
            <a:pathLst>
              <a:path w="1592580" h="509269">
                <a:moveTo>
                  <a:pt x="1244" y="0"/>
                </a:moveTo>
                <a:lnTo>
                  <a:pt x="0" y="148299"/>
                </a:lnTo>
                <a:lnTo>
                  <a:pt x="0" y="505468"/>
                </a:lnTo>
                <a:lnTo>
                  <a:pt x="1246174" y="509015"/>
                </a:lnTo>
                <a:lnTo>
                  <a:pt x="1346454" y="509015"/>
                </a:lnTo>
                <a:lnTo>
                  <a:pt x="1351026" y="504189"/>
                </a:lnTo>
                <a:lnTo>
                  <a:pt x="1352677" y="502538"/>
                </a:lnTo>
                <a:lnTo>
                  <a:pt x="1354582" y="501014"/>
                </a:lnTo>
                <a:lnTo>
                  <a:pt x="1584960" y="269747"/>
                </a:lnTo>
                <a:lnTo>
                  <a:pt x="1590246" y="262530"/>
                </a:lnTo>
                <a:lnTo>
                  <a:pt x="1592008" y="255349"/>
                </a:lnTo>
                <a:lnTo>
                  <a:pt x="1590246" y="248191"/>
                </a:lnTo>
                <a:lnTo>
                  <a:pt x="1584960" y="241045"/>
                </a:lnTo>
                <a:lnTo>
                  <a:pt x="1356106" y="11302"/>
                </a:lnTo>
                <a:lnTo>
                  <a:pt x="1351026" y="11302"/>
                </a:lnTo>
                <a:lnTo>
                  <a:pt x="1351026" y="6476"/>
                </a:lnTo>
                <a:lnTo>
                  <a:pt x="1346454" y="6476"/>
                </a:lnTo>
                <a:lnTo>
                  <a:pt x="1341628" y="1777"/>
                </a:lnTo>
                <a:lnTo>
                  <a:pt x="1246174" y="1777"/>
                </a:lnTo>
                <a:lnTo>
                  <a:pt x="1244" y="0"/>
                </a:lnTo>
                <a:close/>
              </a:path>
            </a:pathLst>
          </a:custGeom>
          <a:solidFill>
            <a:srgbClr val="A42F0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000" y="2819400"/>
            <a:ext cx="1592580" cy="509270"/>
          </a:xfrm>
          <a:custGeom>
            <a:avLst/>
            <a:gdLst/>
            <a:ahLst/>
            <a:cxnLst/>
            <a:rect l="l" t="t" r="r" b="b"/>
            <a:pathLst>
              <a:path w="1592580" h="509270">
                <a:moveTo>
                  <a:pt x="1244" y="0"/>
                </a:moveTo>
                <a:lnTo>
                  <a:pt x="0" y="148299"/>
                </a:lnTo>
                <a:lnTo>
                  <a:pt x="0" y="505468"/>
                </a:lnTo>
                <a:lnTo>
                  <a:pt x="1246174" y="509016"/>
                </a:lnTo>
                <a:lnTo>
                  <a:pt x="1346454" y="509016"/>
                </a:lnTo>
                <a:lnTo>
                  <a:pt x="1351026" y="504190"/>
                </a:lnTo>
                <a:lnTo>
                  <a:pt x="1352677" y="502539"/>
                </a:lnTo>
                <a:lnTo>
                  <a:pt x="1354582" y="501015"/>
                </a:lnTo>
                <a:lnTo>
                  <a:pt x="1584960" y="269748"/>
                </a:lnTo>
                <a:lnTo>
                  <a:pt x="1590246" y="262530"/>
                </a:lnTo>
                <a:lnTo>
                  <a:pt x="1592008" y="255349"/>
                </a:lnTo>
                <a:lnTo>
                  <a:pt x="1590246" y="248191"/>
                </a:lnTo>
                <a:lnTo>
                  <a:pt x="1584960" y="241046"/>
                </a:lnTo>
                <a:lnTo>
                  <a:pt x="1356106" y="11303"/>
                </a:lnTo>
                <a:lnTo>
                  <a:pt x="1351026" y="11303"/>
                </a:lnTo>
                <a:lnTo>
                  <a:pt x="1351026" y="6477"/>
                </a:lnTo>
                <a:lnTo>
                  <a:pt x="1346454" y="6477"/>
                </a:lnTo>
                <a:lnTo>
                  <a:pt x="1341628" y="1778"/>
                </a:lnTo>
                <a:lnTo>
                  <a:pt x="1246174" y="1778"/>
                </a:lnTo>
                <a:lnTo>
                  <a:pt x="1244" y="0"/>
                </a:lnTo>
                <a:close/>
              </a:path>
            </a:pathLst>
          </a:custGeom>
          <a:solidFill>
            <a:srgbClr val="A42F0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05959" y="2534818"/>
            <a:ext cx="4037965" cy="1489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600" b="0" spc="110" smtClean="0">
                <a:solidFill>
                  <a:srgbClr val="25252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Merci</a:t>
            </a:r>
            <a:r>
              <a:rPr sz="9600" b="0" spc="-805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9600" b="0" spc="-950" dirty="0">
                <a:solidFill>
                  <a:srgbClr val="252525"/>
                </a:solidFill>
                <a:latin typeface="Verdana"/>
                <a:cs typeface="Verdana"/>
              </a:rPr>
              <a:t>!</a:t>
            </a:r>
            <a:endParaRPr sz="9600">
              <a:latin typeface="Verdana"/>
              <a:cs typeface="Verdan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3231"/>
            <a:ext cx="1592580" cy="509270"/>
          </a:xfrm>
          <a:custGeom>
            <a:avLst/>
            <a:gdLst/>
            <a:ahLst/>
            <a:cxnLst/>
            <a:rect l="l" t="t" r="r" b="b"/>
            <a:pathLst>
              <a:path w="1592580" h="509269">
                <a:moveTo>
                  <a:pt x="1244" y="0"/>
                </a:moveTo>
                <a:lnTo>
                  <a:pt x="0" y="148299"/>
                </a:lnTo>
                <a:lnTo>
                  <a:pt x="0" y="505468"/>
                </a:lnTo>
                <a:lnTo>
                  <a:pt x="1246174" y="509015"/>
                </a:lnTo>
                <a:lnTo>
                  <a:pt x="1346454" y="509015"/>
                </a:lnTo>
                <a:lnTo>
                  <a:pt x="1351026" y="504189"/>
                </a:lnTo>
                <a:lnTo>
                  <a:pt x="1352677" y="502538"/>
                </a:lnTo>
                <a:lnTo>
                  <a:pt x="1354582" y="501014"/>
                </a:lnTo>
                <a:lnTo>
                  <a:pt x="1584960" y="269747"/>
                </a:lnTo>
                <a:lnTo>
                  <a:pt x="1590246" y="262530"/>
                </a:lnTo>
                <a:lnTo>
                  <a:pt x="1592008" y="255349"/>
                </a:lnTo>
                <a:lnTo>
                  <a:pt x="1590246" y="248191"/>
                </a:lnTo>
                <a:lnTo>
                  <a:pt x="1584960" y="241045"/>
                </a:lnTo>
                <a:lnTo>
                  <a:pt x="1356106" y="11302"/>
                </a:lnTo>
                <a:lnTo>
                  <a:pt x="1351026" y="11302"/>
                </a:lnTo>
                <a:lnTo>
                  <a:pt x="1351026" y="6476"/>
                </a:lnTo>
                <a:lnTo>
                  <a:pt x="1346454" y="6476"/>
                </a:lnTo>
                <a:lnTo>
                  <a:pt x="1341628" y="1777"/>
                </a:lnTo>
                <a:lnTo>
                  <a:pt x="1246174" y="1777"/>
                </a:lnTo>
                <a:lnTo>
                  <a:pt x="1244" y="0"/>
                </a:lnTo>
                <a:close/>
              </a:path>
            </a:pathLst>
          </a:custGeom>
          <a:solidFill>
            <a:srgbClr val="A42F0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72333" y="648157"/>
            <a:ext cx="115951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600" spc="-470" dirty="0">
                <a:solidFill>
                  <a:srgbClr val="252525"/>
                </a:solidFill>
              </a:rPr>
              <a:t>PLAN</a:t>
            </a:r>
            <a:endParaRPr sz="3600"/>
          </a:p>
        </p:txBody>
      </p:sp>
      <p:sp>
        <p:nvSpPr>
          <p:cNvPr id="4" name="object 4"/>
          <p:cNvSpPr txBox="1"/>
          <p:nvPr/>
        </p:nvSpPr>
        <p:spPr>
          <a:xfrm>
            <a:off x="2668651" y="2034210"/>
            <a:ext cx="5927090" cy="3011722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sz="2400" spc="450" smtClean="0">
                <a:solidFill>
                  <a:srgbClr val="A42F0F"/>
                </a:solidFill>
                <a:latin typeface="Arial"/>
                <a:cs typeface="Arial"/>
              </a:rPr>
              <a:t></a:t>
            </a:r>
            <a:r>
              <a:rPr sz="2400" spc="-100" smtClean="0">
                <a:solidFill>
                  <a:srgbClr val="A42F0F"/>
                </a:solidFill>
                <a:latin typeface="Arial"/>
                <a:cs typeface="Arial"/>
              </a:rPr>
              <a:t> </a:t>
            </a:r>
            <a:r>
              <a:rPr lang="fr-FR" sz="2400" b="1" spc="-350" dirty="0" smtClean="0">
                <a:solidFill>
                  <a:srgbClr val="404040"/>
                </a:solidFill>
                <a:latin typeface="Verdana"/>
                <a:cs typeface="Verdana"/>
              </a:rPr>
              <a:t>Contexte</a:t>
            </a:r>
          </a:p>
          <a:p>
            <a:pPr marL="12700">
              <a:spcBef>
                <a:spcPts val="1105"/>
              </a:spcBef>
            </a:pPr>
            <a:r>
              <a:rPr lang="fr-FR" sz="2400" spc="450" dirty="0" smtClean="0">
                <a:solidFill>
                  <a:srgbClr val="A42F0F"/>
                </a:solidFill>
                <a:latin typeface="Arial"/>
                <a:cs typeface="Arial"/>
              </a:rPr>
              <a:t></a:t>
            </a:r>
            <a:r>
              <a:rPr lang="fr-FR" sz="2400" spc="40" dirty="0" smtClean="0">
                <a:solidFill>
                  <a:srgbClr val="A42F0F"/>
                </a:solidFill>
                <a:latin typeface="Arial"/>
                <a:cs typeface="Arial"/>
              </a:rPr>
              <a:t> </a:t>
            </a:r>
            <a:r>
              <a:rPr lang="fr-FR" sz="2400" b="1" spc="-300" dirty="0" smtClean="0">
                <a:solidFill>
                  <a:srgbClr val="404040"/>
                </a:solidFill>
                <a:latin typeface="Verdana"/>
                <a:cs typeface="Verdana"/>
              </a:rPr>
              <a:t>Résumé</a:t>
            </a:r>
            <a:endParaRPr lang="fr-FR" sz="2400" dirty="0" smtClean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sz="2400" spc="450" smtClean="0">
                <a:solidFill>
                  <a:srgbClr val="A42F0F"/>
                </a:solidFill>
                <a:latin typeface="Arial"/>
                <a:cs typeface="Arial"/>
              </a:rPr>
              <a:t></a:t>
            </a:r>
            <a:r>
              <a:rPr sz="2400" spc="40" smtClean="0">
                <a:solidFill>
                  <a:srgbClr val="A42F0F"/>
                </a:solidFill>
                <a:latin typeface="Arial"/>
                <a:cs typeface="Arial"/>
              </a:rPr>
              <a:t> </a:t>
            </a:r>
            <a:r>
              <a:rPr lang="fr-FR" sz="2400" b="1" spc="-300" dirty="0" smtClean="0">
                <a:solidFill>
                  <a:srgbClr val="404040"/>
                </a:solidFill>
                <a:latin typeface="Verdana"/>
                <a:cs typeface="Verdana"/>
              </a:rPr>
              <a:t>Introduction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z="2400" spc="450" smtClean="0">
                <a:solidFill>
                  <a:srgbClr val="A42F0F"/>
                </a:solidFill>
                <a:latin typeface="Arial"/>
                <a:cs typeface="Arial"/>
              </a:rPr>
              <a:t></a:t>
            </a:r>
            <a:r>
              <a:rPr sz="2400" spc="-105" smtClean="0">
                <a:solidFill>
                  <a:srgbClr val="A42F0F"/>
                </a:solidFill>
                <a:latin typeface="Arial"/>
                <a:cs typeface="Arial"/>
              </a:rPr>
              <a:t> </a:t>
            </a:r>
            <a:r>
              <a:rPr lang="fr-FR" sz="2400" b="1" spc="-235" dirty="0" smtClean="0">
                <a:solidFill>
                  <a:srgbClr val="404040"/>
                </a:solidFill>
                <a:latin typeface="Verdana"/>
                <a:cs typeface="Verdana"/>
              </a:rPr>
              <a:t>Conclusion</a:t>
            </a:r>
          </a:p>
          <a:p>
            <a:pPr marL="12700">
              <a:spcBef>
                <a:spcPts val="1010"/>
              </a:spcBef>
            </a:pPr>
            <a:endParaRPr lang="fr-FR" sz="2400" b="1" spc="-235" dirty="0" smtClean="0">
              <a:solidFill>
                <a:srgbClr val="404040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endParaRPr lang="fr-FR" sz="2400" dirty="0" smtClean="0">
              <a:latin typeface="Verdana"/>
              <a:cs typeface="Verdan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1200" y="304800"/>
            <a:ext cx="9147175" cy="369332"/>
          </a:xfrm>
        </p:spPr>
        <p:txBody>
          <a:bodyPr/>
          <a:lstStyle/>
          <a:p>
            <a:pPr algn="ctr"/>
            <a:r>
              <a:rPr lang="fr-FR" dirty="0" smtClean="0"/>
              <a:t>Contexte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76400" y="1066800"/>
            <a:ext cx="9515475" cy="4062651"/>
          </a:xfrm>
        </p:spPr>
        <p:txBody>
          <a:bodyPr/>
          <a:lstStyle/>
          <a:p>
            <a:r>
              <a:rPr lang="fr-FR" b="0" dirty="0" smtClean="0">
                <a:solidFill>
                  <a:schemeClr val="tx1"/>
                </a:solidFill>
              </a:rPr>
              <a:t>De nos jours, les logiciels industriels disposent </a:t>
            </a:r>
            <a:r>
              <a:rPr lang="fr-FR" b="0" dirty="0" smtClean="0">
                <a:solidFill>
                  <a:schemeClr val="tx1"/>
                </a:solidFill>
              </a:rPr>
              <a:t>d'une </a:t>
            </a:r>
            <a:r>
              <a:rPr lang="fr-FR" b="0" dirty="0" smtClean="0">
                <a:solidFill>
                  <a:schemeClr val="tx1"/>
                </a:solidFill>
              </a:rPr>
              <a:t>documentation complète, mais le comportement des logiciels est souvent une surprise totale.</a:t>
            </a:r>
          </a:p>
          <a:p>
            <a:endParaRPr lang="fr-FR" b="0" dirty="0" smtClean="0">
              <a:solidFill>
                <a:schemeClr val="tx1"/>
              </a:solidFill>
            </a:endParaRPr>
          </a:p>
          <a:p>
            <a:r>
              <a:rPr lang="fr-FR" b="0" dirty="0" smtClean="0">
                <a:solidFill>
                  <a:schemeClr val="tx1"/>
                </a:solidFill>
              </a:rPr>
              <a:t>La programmation est particulièrement difficile parce que nous devons réduire un problème à un ensemble de règles qui peuvent être suivies aveuglément par un ordinateur. </a:t>
            </a:r>
          </a:p>
          <a:p>
            <a:endParaRPr lang="fr-FR" b="0" dirty="0" smtClean="0">
              <a:solidFill>
                <a:schemeClr val="tx1"/>
              </a:solidFill>
            </a:endParaRPr>
          </a:p>
          <a:p>
            <a:r>
              <a:rPr lang="fr-FR" b="0" dirty="0" smtClean="0">
                <a:solidFill>
                  <a:schemeClr val="tx1"/>
                </a:solidFill>
              </a:rPr>
              <a:t>Mais les composants interagissent et interfèrent, puis  des propriétés indésirables apparaissent. Il en résulte que les systèmes ne parviennent pas à satisfaire les besoins de leurs utilisateurs.</a:t>
            </a:r>
          </a:p>
          <a:p>
            <a:endParaRPr lang="fr-FR" dirty="0"/>
          </a:p>
        </p:txBody>
      </p:sp>
      <p:sp>
        <p:nvSpPr>
          <p:cNvPr id="4" name="object 2"/>
          <p:cNvSpPr/>
          <p:nvPr/>
        </p:nvSpPr>
        <p:spPr>
          <a:xfrm>
            <a:off x="228600" y="228600"/>
            <a:ext cx="1592580" cy="509270"/>
          </a:xfrm>
          <a:custGeom>
            <a:avLst/>
            <a:gdLst/>
            <a:ahLst/>
            <a:cxnLst/>
            <a:rect l="l" t="t" r="r" b="b"/>
            <a:pathLst>
              <a:path w="1592580" h="509269">
                <a:moveTo>
                  <a:pt x="1244" y="0"/>
                </a:moveTo>
                <a:lnTo>
                  <a:pt x="0" y="148299"/>
                </a:lnTo>
                <a:lnTo>
                  <a:pt x="0" y="505468"/>
                </a:lnTo>
                <a:lnTo>
                  <a:pt x="1246174" y="509015"/>
                </a:lnTo>
                <a:lnTo>
                  <a:pt x="1346454" y="509015"/>
                </a:lnTo>
                <a:lnTo>
                  <a:pt x="1351026" y="504189"/>
                </a:lnTo>
                <a:lnTo>
                  <a:pt x="1352677" y="502538"/>
                </a:lnTo>
                <a:lnTo>
                  <a:pt x="1354582" y="501014"/>
                </a:lnTo>
                <a:lnTo>
                  <a:pt x="1584960" y="269747"/>
                </a:lnTo>
                <a:lnTo>
                  <a:pt x="1590246" y="262530"/>
                </a:lnTo>
                <a:lnTo>
                  <a:pt x="1592008" y="255349"/>
                </a:lnTo>
                <a:lnTo>
                  <a:pt x="1590246" y="248191"/>
                </a:lnTo>
                <a:lnTo>
                  <a:pt x="1584960" y="241045"/>
                </a:lnTo>
                <a:lnTo>
                  <a:pt x="1356106" y="11302"/>
                </a:lnTo>
                <a:lnTo>
                  <a:pt x="1351026" y="11302"/>
                </a:lnTo>
                <a:lnTo>
                  <a:pt x="1351026" y="6476"/>
                </a:lnTo>
                <a:lnTo>
                  <a:pt x="1346454" y="6476"/>
                </a:lnTo>
                <a:lnTo>
                  <a:pt x="1341628" y="1777"/>
                </a:lnTo>
                <a:lnTo>
                  <a:pt x="1246174" y="1777"/>
                </a:lnTo>
                <a:lnTo>
                  <a:pt x="1244" y="0"/>
                </a:lnTo>
                <a:close/>
              </a:path>
            </a:pathLst>
          </a:custGeom>
          <a:solidFill>
            <a:srgbClr val="A42F0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981200" y="457200"/>
            <a:ext cx="9515475" cy="5416868"/>
          </a:xfrm>
        </p:spPr>
        <p:txBody>
          <a:bodyPr/>
          <a:lstStyle/>
          <a:p>
            <a:r>
              <a:rPr lang="fr-FR" b="0" dirty="0" smtClean="0">
                <a:solidFill>
                  <a:schemeClr val="tx1"/>
                </a:solidFill>
              </a:rPr>
              <a:t>Les logiciels sont intrinsèquement difficiles à développer car il est difficile de définir les besoins, d'anticiper les interactions et de s'adapter aux nouvelles fonctionnalités. </a:t>
            </a:r>
          </a:p>
          <a:p>
            <a:endParaRPr lang="fr-FR" b="0" dirty="0" smtClean="0">
              <a:solidFill>
                <a:schemeClr val="tx1"/>
              </a:solidFill>
            </a:endParaRPr>
          </a:p>
          <a:p>
            <a:r>
              <a:rPr lang="fr-FR" b="0" dirty="0" smtClean="0">
                <a:solidFill>
                  <a:schemeClr val="tx1"/>
                </a:solidFill>
              </a:rPr>
              <a:t>La documentation comprend de grandes quantités de texte, d'images et de diagrammes, mais ceux-ci sont souvent imprécis et ambigus.  </a:t>
            </a:r>
          </a:p>
          <a:p>
            <a:endParaRPr lang="fr-FR" b="0" dirty="0" smtClean="0">
              <a:solidFill>
                <a:schemeClr val="tx1"/>
              </a:solidFill>
            </a:endParaRPr>
          </a:p>
          <a:p>
            <a:r>
              <a:rPr lang="fr-FR" b="0" dirty="0" smtClean="0">
                <a:solidFill>
                  <a:schemeClr val="tx1"/>
                </a:solidFill>
              </a:rPr>
              <a:t>Les informations importantes sont souvent cachées par des détails non pertinents.  Les erreurs de conception sont souvent découvertes trop tard, ce qui les rend coûteuses, voire impossibles à corriger. </a:t>
            </a:r>
          </a:p>
          <a:p>
            <a:endParaRPr lang="fr-FR" b="0" dirty="0" smtClean="0">
              <a:solidFill>
                <a:schemeClr val="tx1"/>
              </a:solidFill>
            </a:endParaRPr>
          </a:p>
          <a:p>
            <a:r>
              <a:rPr lang="fr-FR" b="0" dirty="0" smtClean="0">
                <a:solidFill>
                  <a:schemeClr val="tx1"/>
                </a:solidFill>
              </a:rPr>
              <a:t>C'est grâce à la compétence des ingénieurs en logiciel que les systèmes fonctionnent.</a:t>
            </a:r>
          </a:p>
          <a:p>
            <a:endParaRPr lang="fr-FR" dirty="0"/>
          </a:p>
        </p:txBody>
      </p:sp>
      <p:sp>
        <p:nvSpPr>
          <p:cNvPr id="4" name="object 2"/>
          <p:cNvSpPr/>
          <p:nvPr/>
        </p:nvSpPr>
        <p:spPr>
          <a:xfrm>
            <a:off x="0" y="457200"/>
            <a:ext cx="1592580" cy="509270"/>
          </a:xfrm>
          <a:custGeom>
            <a:avLst/>
            <a:gdLst/>
            <a:ahLst/>
            <a:cxnLst/>
            <a:rect l="l" t="t" r="r" b="b"/>
            <a:pathLst>
              <a:path w="1592580" h="509269">
                <a:moveTo>
                  <a:pt x="1244" y="0"/>
                </a:moveTo>
                <a:lnTo>
                  <a:pt x="0" y="148299"/>
                </a:lnTo>
                <a:lnTo>
                  <a:pt x="0" y="505468"/>
                </a:lnTo>
                <a:lnTo>
                  <a:pt x="1246174" y="509015"/>
                </a:lnTo>
                <a:lnTo>
                  <a:pt x="1346454" y="509015"/>
                </a:lnTo>
                <a:lnTo>
                  <a:pt x="1351026" y="504189"/>
                </a:lnTo>
                <a:lnTo>
                  <a:pt x="1352677" y="502538"/>
                </a:lnTo>
                <a:lnTo>
                  <a:pt x="1354582" y="501014"/>
                </a:lnTo>
                <a:lnTo>
                  <a:pt x="1584960" y="269747"/>
                </a:lnTo>
                <a:lnTo>
                  <a:pt x="1590246" y="262530"/>
                </a:lnTo>
                <a:lnTo>
                  <a:pt x="1592008" y="255349"/>
                </a:lnTo>
                <a:lnTo>
                  <a:pt x="1590246" y="248191"/>
                </a:lnTo>
                <a:lnTo>
                  <a:pt x="1584960" y="241045"/>
                </a:lnTo>
                <a:lnTo>
                  <a:pt x="1356106" y="11302"/>
                </a:lnTo>
                <a:lnTo>
                  <a:pt x="1351026" y="11302"/>
                </a:lnTo>
                <a:lnTo>
                  <a:pt x="1351026" y="6476"/>
                </a:lnTo>
                <a:lnTo>
                  <a:pt x="1346454" y="6476"/>
                </a:lnTo>
                <a:lnTo>
                  <a:pt x="1341628" y="1777"/>
                </a:lnTo>
                <a:lnTo>
                  <a:pt x="1246174" y="1777"/>
                </a:lnTo>
                <a:lnTo>
                  <a:pt x="1244" y="0"/>
                </a:lnTo>
                <a:close/>
              </a:path>
            </a:pathLst>
          </a:custGeom>
          <a:solidFill>
            <a:srgbClr val="A42F0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52600" y="685800"/>
            <a:ext cx="9147175" cy="553998"/>
          </a:xfrm>
        </p:spPr>
        <p:txBody>
          <a:bodyPr/>
          <a:lstStyle/>
          <a:p>
            <a:r>
              <a:rPr lang="fr-FR" sz="3600" dirty="0" smtClean="0"/>
              <a:t>              RESUME</a:t>
            </a:r>
            <a:endParaRPr lang="fr-FR" sz="36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47800" y="1524000"/>
            <a:ext cx="9515475" cy="5416868"/>
          </a:xfrm>
        </p:spPr>
        <p:txBody>
          <a:bodyPr/>
          <a:lstStyle/>
          <a:p>
            <a:r>
              <a:rPr lang="fr-FR" b="0" dirty="0" smtClean="0">
                <a:solidFill>
                  <a:schemeClr val="tx1"/>
                </a:solidFill>
              </a:rPr>
              <a:t>POSIX (Portable Operating System Interface Unix)</a:t>
            </a:r>
          </a:p>
          <a:p>
            <a:endParaRPr lang="fr-FR" b="0" dirty="0" smtClean="0">
              <a:solidFill>
                <a:schemeClr val="tx1"/>
              </a:solidFill>
            </a:endParaRPr>
          </a:p>
          <a:p>
            <a:r>
              <a:rPr lang="fr-FR" b="0" dirty="0" smtClean="0">
                <a:solidFill>
                  <a:schemeClr val="tx1"/>
                </a:solidFill>
              </a:rPr>
              <a:t>Nous présentons dans ce rapport les résultats du deuxième projet pilote du Grand défi international de vérification : une spécification formellement vérifiée d'un entrepôt de fichiers conforme à la norme POSIX utilisant le </a:t>
            </a:r>
            <a:r>
              <a:rPr lang="fr-FR" b="0" dirty="0" err="1" smtClean="0">
                <a:solidFill>
                  <a:schemeClr val="tx1"/>
                </a:solidFill>
              </a:rPr>
              <a:t>prouveur</a:t>
            </a:r>
            <a:r>
              <a:rPr lang="fr-FR" b="0" dirty="0" smtClean="0">
                <a:solidFill>
                  <a:schemeClr val="tx1"/>
                </a:solidFill>
              </a:rPr>
              <a:t> du théorème Z/</a:t>
            </a:r>
            <a:r>
              <a:rPr lang="fr-FR" b="0" dirty="0" err="1" smtClean="0">
                <a:solidFill>
                  <a:schemeClr val="tx1"/>
                </a:solidFill>
              </a:rPr>
              <a:t>Eves</a:t>
            </a:r>
            <a:r>
              <a:rPr lang="fr-FR" b="0" dirty="0" smtClean="0">
                <a:solidFill>
                  <a:schemeClr val="tx1"/>
                </a:solidFill>
              </a:rPr>
              <a:t>. L'objectif global du projet est de construire un dépôt de fichiers vérifiés pour les missions de vols spatiaux. </a:t>
            </a:r>
          </a:p>
          <a:p>
            <a:endParaRPr lang="fr-FR" b="0" dirty="0" smtClean="0">
              <a:solidFill>
                <a:schemeClr val="tx1"/>
              </a:solidFill>
            </a:endParaRPr>
          </a:p>
          <a:p>
            <a:r>
              <a:rPr lang="fr-FR" b="0" dirty="0" smtClean="0">
                <a:solidFill>
                  <a:schemeClr val="tx1"/>
                </a:solidFill>
              </a:rPr>
              <a:t>La spécification de stockage de fichiers est basée sur la spécification du système de classement UNIX de Morgan &amp; </a:t>
            </a:r>
            <a:r>
              <a:rPr lang="fr-FR" b="0" dirty="0" err="1" smtClean="0">
                <a:solidFill>
                  <a:schemeClr val="tx1"/>
                </a:solidFill>
              </a:rPr>
              <a:t>Sufrin</a:t>
            </a:r>
            <a:r>
              <a:rPr lang="fr-FR" b="0" dirty="0" smtClean="0">
                <a:solidFill>
                  <a:schemeClr val="tx1"/>
                </a:solidFill>
              </a:rPr>
              <a:t> ; la preuve et sa mécanisation en Z/</a:t>
            </a:r>
            <a:r>
              <a:rPr lang="fr-FR" b="0" dirty="0" err="1" smtClean="0">
                <a:solidFill>
                  <a:schemeClr val="tx1"/>
                </a:solidFill>
              </a:rPr>
              <a:t>Eves</a:t>
            </a:r>
            <a:r>
              <a:rPr lang="fr-FR" b="0" dirty="0" smtClean="0">
                <a:solidFill>
                  <a:schemeClr val="tx1"/>
                </a:solidFill>
              </a:rPr>
              <a:t> sont nouvelles. Nous montrons comment leur travail contribue à la construction d'un référentiel logiciel vérifié : un ensemble de théories et d'expériences générales réutilisables dans différents domaines.</a:t>
            </a:r>
          </a:p>
          <a:p>
            <a:endParaRPr lang="fr-FR" b="0" dirty="0">
              <a:solidFill>
                <a:schemeClr val="tx1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0" y="713231"/>
            <a:ext cx="1592580" cy="509270"/>
          </a:xfrm>
          <a:custGeom>
            <a:avLst/>
            <a:gdLst/>
            <a:ahLst/>
            <a:cxnLst/>
            <a:rect l="l" t="t" r="r" b="b"/>
            <a:pathLst>
              <a:path w="1592580" h="509269">
                <a:moveTo>
                  <a:pt x="1244" y="0"/>
                </a:moveTo>
                <a:lnTo>
                  <a:pt x="0" y="148299"/>
                </a:lnTo>
                <a:lnTo>
                  <a:pt x="0" y="505468"/>
                </a:lnTo>
                <a:lnTo>
                  <a:pt x="1246174" y="509015"/>
                </a:lnTo>
                <a:lnTo>
                  <a:pt x="1346454" y="509015"/>
                </a:lnTo>
                <a:lnTo>
                  <a:pt x="1351026" y="504189"/>
                </a:lnTo>
                <a:lnTo>
                  <a:pt x="1352677" y="502538"/>
                </a:lnTo>
                <a:lnTo>
                  <a:pt x="1354582" y="501014"/>
                </a:lnTo>
                <a:lnTo>
                  <a:pt x="1584960" y="269747"/>
                </a:lnTo>
                <a:lnTo>
                  <a:pt x="1590246" y="262530"/>
                </a:lnTo>
                <a:lnTo>
                  <a:pt x="1592008" y="255349"/>
                </a:lnTo>
                <a:lnTo>
                  <a:pt x="1590246" y="248191"/>
                </a:lnTo>
                <a:lnTo>
                  <a:pt x="1584960" y="241045"/>
                </a:lnTo>
                <a:lnTo>
                  <a:pt x="1356106" y="11302"/>
                </a:lnTo>
                <a:lnTo>
                  <a:pt x="1351026" y="11302"/>
                </a:lnTo>
                <a:lnTo>
                  <a:pt x="1351026" y="6476"/>
                </a:lnTo>
                <a:lnTo>
                  <a:pt x="1346454" y="6476"/>
                </a:lnTo>
                <a:lnTo>
                  <a:pt x="1341628" y="1777"/>
                </a:lnTo>
                <a:lnTo>
                  <a:pt x="1246174" y="1777"/>
                </a:lnTo>
                <a:lnTo>
                  <a:pt x="1244" y="0"/>
                </a:lnTo>
                <a:close/>
              </a:path>
            </a:pathLst>
          </a:custGeom>
          <a:solidFill>
            <a:srgbClr val="A42F0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52600" y="609600"/>
            <a:ext cx="9147175" cy="757555"/>
          </a:xfrm>
        </p:spPr>
        <p:txBody>
          <a:bodyPr/>
          <a:lstStyle/>
          <a:p>
            <a:r>
              <a:rPr lang="fr-FR" dirty="0" smtClean="0"/>
              <a:t>Objectifs du Référentiel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76400" y="1143000"/>
            <a:ext cx="9515475" cy="4401205"/>
          </a:xfrm>
        </p:spPr>
        <p:txBody>
          <a:bodyPr/>
          <a:lstStyle/>
          <a:p>
            <a:pPr lvl="0">
              <a:buFontTx/>
              <a:buChar char="-"/>
            </a:pPr>
            <a:r>
              <a:rPr lang="fr-FR" b="0" dirty="0" smtClean="0">
                <a:solidFill>
                  <a:schemeClr val="tx1"/>
                </a:solidFill>
              </a:rPr>
              <a:t>Accélérer le développement de la technologie de vérification par la mise au point de meilleurs outils, d'une interopérabilité accrue et de repères réalistes.</a:t>
            </a:r>
          </a:p>
          <a:p>
            <a:pPr lvl="0">
              <a:buFontTx/>
              <a:buChar char="-"/>
            </a:pPr>
            <a:endParaRPr lang="fr-FR" b="0" dirty="0" smtClean="0">
              <a:solidFill>
                <a:schemeClr val="tx1"/>
              </a:solidFill>
            </a:endParaRPr>
          </a:p>
          <a:p>
            <a:pPr lvl="0">
              <a:buFontTx/>
              <a:buChar char="-"/>
            </a:pPr>
            <a:r>
              <a:rPr lang="fr-FR" b="0" dirty="0" smtClean="0">
                <a:solidFill>
                  <a:schemeClr val="tx1"/>
                </a:solidFill>
              </a:rPr>
              <a:t>Fournir un point de mire à la communauté de la vérification pour s'assurer que les résultats de la recherche sont pertinents, reproductibles, complémentaires et cumulatifs, et promouvoir une collaboration significative entre les techniques complémentaires.</a:t>
            </a:r>
          </a:p>
          <a:p>
            <a:pPr lvl="0">
              <a:buFontTx/>
              <a:buChar char="-"/>
            </a:pPr>
            <a:endParaRPr lang="fr-FR" b="0" dirty="0" smtClean="0">
              <a:solidFill>
                <a:schemeClr val="tx1"/>
              </a:solidFill>
            </a:endParaRPr>
          </a:p>
          <a:p>
            <a:pPr lvl="0"/>
            <a:r>
              <a:rPr lang="fr-FR" b="0" dirty="0" smtClean="0">
                <a:solidFill>
                  <a:schemeClr val="tx1"/>
                </a:solidFill>
              </a:rPr>
              <a:t>- Donner libre accès aux résultats les plus récents et au matériel pédagogique dans les domaines pertinents pour la recherche en vérification.</a:t>
            </a:r>
          </a:p>
          <a:p>
            <a:endParaRPr lang="fr-FR" dirty="0"/>
          </a:p>
        </p:txBody>
      </p:sp>
      <p:sp>
        <p:nvSpPr>
          <p:cNvPr id="4" name="object 2"/>
          <p:cNvSpPr/>
          <p:nvPr/>
        </p:nvSpPr>
        <p:spPr>
          <a:xfrm>
            <a:off x="0" y="713231"/>
            <a:ext cx="1592580" cy="509270"/>
          </a:xfrm>
          <a:custGeom>
            <a:avLst/>
            <a:gdLst/>
            <a:ahLst/>
            <a:cxnLst/>
            <a:rect l="l" t="t" r="r" b="b"/>
            <a:pathLst>
              <a:path w="1592580" h="509269">
                <a:moveTo>
                  <a:pt x="1244" y="0"/>
                </a:moveTo>
                <a:lnTo>
                  <a:pt x="0" y="148299"/>
                </a:lnTo>
                <a:lnTo>
                  <a:pt x="0" y="505468"/>
                </a:lnTo>
                <a:lnTo>
                  <a:pt x="1246174" y="509015"/>
                </a:lnTo>
                <a:lnTo>
                  <a:pt x="1346454" y="509015"/>
                </a:lnTo>
                <a:lnTo>
                  <a:pt x="1351026" y="504189"/>
                </a:lnTo>
                <a:lnTo>
                  <a:pt x="1352677" y="502538"/>
                </a:lnTo>
                <a:lnTo>
                  <a:pt x="1354582" y="501014"/>
                </a:lnTo>
                <a:lnTo>
                  <a:pt x="1584960" y="269747"/>
                </a:lnTo>
                <a:lnTo>
                  <a:pt x="1590246" y="262530"/>
                </a:lnTo>
                <a:lnTo>
                  <a:pt x="1592008" y="255349"/>
                </a:lnTo>
                <a:lnTo>
                  <a:pt x="1590246" y="248191"/>
                </a:lnTo>
                <a:lnTo>
                  <a:pt x="1584960" y="241045"/>
                </a:lnTo>
                <a:lnTo>
                  <a:pt x="1356106" y="11302"/>
                </a:lnTo>
                <a:lnTo>
                  <a:pt x="1351026" y="11302"/>
                </a:lnTo>
                <a:lnTo>
                  <a:pt x="1351026" y="6476"/>
                </a:lnTo>
                <a:lnTo>
                  <a:pt x="1346454" y="6476"/>
                </a:lnTo>
                <a:lnTo>
                  <a:pt x="1341628" y="1777"/>
                </a:lnTo>
                <a:lnTo>
                  <a:pt x="1246174" y="1777"/>
                </a:lnTo>
                <a:lnTo>
                  <a:pt x="1244" y="0"/>
                </a:lnTo>
                <a:close/>
              </a:path>
            </a:pathLst>
          </a:custGeom>
          <a:solidFill>
            <a:srgbClr val="A42F0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52600" y="685800"/>
            <a:ext cx="9147175" cy="553998"/>
          </a:xfrm>
        </p:spPr>
        <p:txBody>
          <a:bodyPr/>
          <a:lstStyle/>
          <a:p>
            <a:pPr algn="ctr"/>
            <a:r>
              <a:rPr lang="fr-FR" sz="3600" dirty="0" smtClean="0"/>
              <a:t>INTRODUCTION</a:t>
            </a:r>
            <a:endParaRPr lang="fr-FR" sz="36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76400" y="1524000"/>
            <a:ext cx="9515475" cy="5416868"/>
          </a:xfrm>
        </p:spPr>
        <p:txBody>
          <a:bodyPr/>
          <a:lstStyle/>
          <a:p>
            <a:r>
              <a:rPr lang="fr-FR" b="0" dirty="0" smtClean="0">
                <a:solidFill>
                  <a:schemeClr val="tx1"/>
                </a:solidFill>
              </a:rPr>
              <a:t>Les méthodes formelles sont des techniques permettant de raisonner rigoureusement, à l'aide de logique mathématique, sur des programmes informatiques ou du matériel électronique, afin de démontrer leur validité par rapport à une certaine spécification.</a:t>
            </a:r>
          </a:p>
          <a:p>
            <a:endParaRPr lang="fr-FR" b="0" dirty="0" smtClean="0">
              <a:solidFill>
                <a:schemeClr val="tx1"/>
              </a:solidFill>
            </a:endParaRPr>
          </a:p>
          <a:p>
            <a:r>
              <a:rPr lang="fr-FR" b="0" dirty="0" smtClean="0">
                <a:solidFill>
                  <a:schemeClr val="tx1"/>
                </a:solidFill>
              </a:rPr>
              <a:t>Les logiciels d'aujourd'hui sont accompagnés d'une documentation complète : guides d'utilisation, manuels de référence et documents de conception.  </a:t>
            </a:r>
            <a:endParaRPr lang="fr-FR" b="0" dirty="0" smtClean="0">
              <a:solidFill>
                <a:schemeClr val="tx1"/>
              </a:solidFill>
            </a:endParaRPr>
          </a:p>
          <a:p>
            <a:endParaRPr lang="fr-FR" b="0" dirty="0" smtClean="0">
              <a:solidFill>
                <a:schemeClr val="tx1"/>
              </a:solidFill>
            </a:endParaRPr>
          </a:p>
          <a:p>
            <a:r>
              <a:rPr lang="fr-FR" b="0" dirty="0" smtClean="0">
                <a:solidFill>
                  <a:schemeClr val="tx1"/>
                </a:solidFill>
              </a:rPr>
              <a:t>Il existe des systèmes d'aide en ligne, des didacticiels interactifs et des présentations conviviales.  </a:t>
            </a:r>
          </a:p>
          <a:p>
            <a:endParaRPr lang="fr-FR" b="0" dirty="0" smtClean="0">
              <a:solidFill>
                <a:schemeClr val="tx1"/>
              </a:solidFill>
            </a:endParaRPr>
          </a:p>
          <a:p>
            <a:endParaRPr lang="fr-FR" b="0" dirty="0" smtClean="0">
              <a:solidFill>
                <a:schemeClr val="tx1"/>
              </a:solidFill>
            </a:endParaRPr>
          </a:p>
          <a:p>
            <a:endParaRPr lang="fr-FR" b="0" dirty="0" smtClean="0">
              <a:solidFill>
                <a:schemeClr val="tx1"/>
              </a:solidFill>
            </a:endParaRPr>
          </a:p>
          <a:p>
            <a:endParaRPr lang="fr-FR" b="0" dirty="0" smtClean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0" y="713231"/>
            <a:ext cx="1592580" cy="509270"/>
          </a:xfrm>
          <a:custGeom>
            <a:avLst/>
            <a:gdLst/>
            <a:ahLst/>
            <a:cxnLst/>
            <a:rect l="l" t="t" r="r" b="b"/>
            <a:pathLst>
              <a:path w="1592580" h="509269">
                <a:moveTo>
                  <a:pt x="1244" y="0"/>
                </a:moveTo>
                <a:lnTo>
                  <a:pt x="0" y="148299"/>
                </a:lnTo>
                <a:lnTo>
                  <a:pt x="0" y="505468"/>
                </a:lnTo>
                <a:lnTo>
                  <a:pt x="1246174" y="509015"/>
                </a:lnTo>
                <a:lnTo>
                  <a:pt x="1346454" y="509015"/>
                </a:lnTo>
                <a:lnTo>
                  <a:pt x="1351026" y="504189"/>
                </a:lnTo>
                <a:lnTo>
                  <a:pt x="1352677" y="502538"/>
                </a:lnTo>
                <a:lnTo>
                  <a:pt x="1354582" y="501014"/>
                </a:lnTo>
                <a:lnTo>
                  <a:pt x="1584960" y="269747"/>
                </a:lnTo>
                <a:lnTo>
                  <a:pt x="1590246" y="262530"/>
                </a:lnTo>
                <a:lnTo>
                  <a:pt x="1592008" y="255349"/>
                </a:lnTo>
                <a:lnTo>
                  <a:pt x="1590246" y="248191"/>
                </a:lnTo>
                <a:lnTo>
                  <a:pt x="1584960" y="241045"/>
                </a:lnTo>
                <a:lnTo>
                  <a:pt x="1356106" y="11302"/>
                </a:lnTo>
                <a:lnTo>
                  <a:pt x="1351026" y="11302"/>
                </a:lnTo>
                <a:lnTo>
                  <a:pt x="1351026" y="6476"/>
                </a:lnTo>
                <a:lnTo>
                  <a:pt x="1346454" y="6476"/>
                </a:lnTo>
                <a:lnTo>
                  <a:pt x="1341628" y="1777"/>
                </a:lnTo>
                <a:lnTo>
                  <a:pt x="1246174" y="1777"/>
                </a:lnTo>
                <a:lnTo>
                  <a:pt x="1244" y="0"/>
                </a:lnTo>
                <a:close/>
              </a:path>
            </a:pathLst>
          </a:custGeom>
          <a:solidFill>
            <a:srgbClr val="A42F0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457200"/>
            <a:ext cx="9147175" cy="369332"/>
          </a:xfrm>
        </p:spPr>
        <p:txBody>
          <a:bodyPr/>
          <a:lstStyle/>
          <a:p>
            <a:pPr algn="ctr"/>
            <a:r>
              <a:rPr lang="fr-FR" dirty="0" smtClean="0"/>
              <a:t> 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905000" y="381000"/>
            <a:ext cx="9515475" cy="5416868"/>
          </a:xfrm>
        </p:spPr>
        <p:txBody>
          <a:bodyPr/>
          <a:lstStyle/>
          <a:p>
            <a:pPr lvl="0"/>
            <a:r>
              <a:rPr lang="fr-FR" b="0" dirty="0" smtClean="0">
                <a:solidFill>
                  <a:schemeClr val="tx1"/>
                </a:solidFill>
              </a:rPr>
              <a:t>- Recueillir un corpus important de code vérifié (spécification, dérivation, preuves, implémentation) qui traite des applications difficiles.</a:t>
            </a:r>
          </a:p>
          <a:p>
            <a:pPr lvl="0"/>
            <a:endParaRPr lang="fr-FR" b="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fr-FR" b="0" dirty="0" smtClean="0">
                <a:solidFill>
                  <a:schemeClr val="tx1"/>
                </a:solidFill>
              </a:rPr>
              <a:t>Identifier les mesures clés pour évaluer l'échelle, l'efficacité, la profondeur, l'amortissement et la réutilisabilité de la technologie.</a:t>
            </a:r>
          </a:p>
          <a:p>
            <a:endParaRPr lang="fr-FR" b="0" dirty="0" smtClean="0">
              <a:solidFill>
                <a:schemeClr val="tx1"/>
              </a:solidFill>
            </a:endParaRPr>
          </a:p>
          <a:p>
            <a:pPr lvl="0"/>
            <a:endParaRPr lang="fr-FR" b="0" dirty="0" smtClean="0">
              <a:solidFill>
                <a:schemeClr val="tx1"/>
              </a:solidFill>
            </a:endParaRPr>
          </a:p>
          <a:p>
            <a:pPr lvl="0">
              <a:buFontTx/>
              <a:buChar char="-"/>
            </a:pPr>
            <a:r>
              <a:rPr lang="fr-FR" b="0" dirty="0" smtClean="0">
                <a:solidFill>
                  <a:schemeClr val="tx1"/>
                </a:solidFill>
              </a:rPr>
              <a:t>Énumérez les problèmes de contestation et les domaines à vérifier, de préférence ceux qui nécessitent des techniques multiples.</a:t>
            </a:r>
          </a:p>
          <a:p>
            <a:pPr lvl="0"/>
            <a:endParaRPr lang="fr-FR" b="0" dirty="0" smtClean="0">
              <a:solidFill>
                <a:schemeClr val="tx1"/>
              </a:solidFill>
            </a:endParaRPr>
          </a:p>
          <a:p>
            <a:pPr lvl="0">
              <a:buFontTx/>
              <a:buChar char="-"/>
            </a:pPr>
            <a:endParaRPr lang="fr-FR" b="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fr-FR" b="0" dirty="0" smtClean="0">
                <a:solidFill>
                  <a:schemeClr val="tx1"/>
                </a:solidFill>
              </a:rPr>
              <a:t>Définir des normes de qualité pour le contenu du référentiel.</a:t>
            </a:r>
          </a:p>
          <a:p>
            <a:pPr lvl="0">
              <a:buFontTx/>
              <a:buChar char="-"/>
            </a:pPr>
            <a:endParaRPr lang="fr-FR" b="0" dirty="0" smtClean="0">
              <a:solidFill>
                <a:schemeClr val="tx1"/>
              </a:solidFill>
            </a:endParaRPr>
          </a:p>
          <a:p>
            <a:endParaRPr lang="fr-FR" dirty="0"/>
          </a:p>
        </p:txBody>
      </p:sp>
      <p:sp>
        <p:nvSpPr>
          <p:cNvPr id="4" name="object 2"/>
          <p:cNvSpPr/>
          <p:nvPr/>
        </p:nvSpPr>
        <p:spPr>
          <a:xfrm>
            <a:off x="228600" y="481330"/>
            <a:ext cx="1592580" cy="509270"/>
          </a:xfrm>
          <a:custGeom>
            <a:avLst/>
            <a:gdLst/>
            <a:ahLst/>
            <a:cxnLst/>
            <a:rect l="l" t="t" r="r" b="b"/>
            <a:pathLst>
              <a:path w="1592580" h="509269">
                <a:moveTo>
                  <a:pt x="1244" y="0"/>
                </a:moveTo>
                <a:lnTo>
                  <a:pt x="0" y="148299"/>
                </a:lnTo>
                <a:lnTo>
                  <a:pt x="0" y="505468"/>
                </a:lnTo>
                <a:lnTo>
                  <a:pt x="1246174" y="509015"/>
                </a:lnTo>
                <a:lnTo>
                  <a:pt x="1346454" y="509015"/>
                </a:lnTo>
                <a:lnTo>
                  <a:pt x="1351026" y="504189"/>
                </a:lnTo>
                <a:lnTo>
                  <a:pt x="1352677" y="502538"/>
                </a:lnTo>
                <a:lnTo>
                  <a:pt x="1354582" y="501014"/>
                </a:lnTo>
                <a:lnTo>
                  <a:pt x="1584960" y="269747"/>
                </a:lnTo>
                <a:lnTo>
                  <a:pt x="1590246" y="262530"/>
                </a:lnTo>
                <a:lnTo>
                  <a:pt x="1592008" y="255349"/>
                </a:lnTo>
                <a:lnTo>
                  <a:pt x="1590246" y="248191"/>
                </a:lnTo>
                <a:lnTo>
                  <a:pt x="1584960" y="241045"/>
                </a:lnTo>
                <a:lnTo>
                  <a:pt x="1356106" y="11302"/>
                </a:lnTo>
                <a:lnTo>
                  <a:pt x="1351026" y="11302"/>
                </a:lnTo>
                <a:lnTo>
                  <a:pt x="1351026" y="6476"/>
                </a:lnTo>
                <a:lnTo>
                  <a:pt x="1346454" y="6476"/>
                </a:lnTo>
                <a:lnTo>
                  <a:pt x="1341628" y="1777"/>
                </a:lnTo>
                <a:lnTo>
                  <a:pt x="1246174" y="1777"/>
                </a:lnTo>
                <a:lnTo>
                  <a:pt x="1244" y="0"/>
                </a:lnTo>
                <a:close/>
              </a:path>
            </a:pathLst>
          </a:custGeom>
          <a:solidFill>
            <a:srgbClr val="A42F0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381000"/>
            <a:ext cx="9515475" cy="4401205"/>
          </a:xfrm>
        </p:spPr>
        <p:txBody>
          <a:bodyPr/>
          <a:lstStyle/>
          <a:p>
            <a:r>
              <a:rPr lang="fr-FR" sz="2400" b="0" dirty="0" smtClean="0">
                <a:solidFill>
                  <a:schemeClr val="tx1"/>
                </a:solidFill>
              </a:rPr>
              <a:t>Pourtant, le comportement des logiciels est souvent une surprise tant pour les utilisateurs que pour les concepteurs.</a:t>
            </a:r>
          </a:p>
          <a:p>
            <a:endParaRPr lang="fr-FR" sz="2400" b="0" dirty="0" smtClean="0">
              <a:solidFill>
                <a:schemeClr val="tx1"/>
              </a:solidFill>
            </a:endParaRPr>
          </a:p>
          <a:p>
            <a:r>
              <a:rPr lang="fr-FR" sz="2400" b="0" dirty="0" smtClean="0">
                <a:solidFill>
                  <a:schemeClr val="tx1"/>
                </a:solidFill>
              </a:rPr>
              <a:t>Les conséquences les plus spectaculaires font la une des journaux : crash d'avion, collision de trains, doses </a:t>
            </a:r>
            <a:r>
              <a:rPr lang="fr-FR" sz="2400" b="0" dirty="0" smtClean="0">
                <a:solidFill>
                  <a:schemeClr val="tx1"/>
                </a:solidFill>
              </a:rPr>
              <a:t>mortelles, </a:t>
            </a:r>
            <a:r>
              <a:rPr lang="fr-FR" sz="2400" b="0" dirty="0" smtClean="0">
                <a:solidFill>
                  <a:schemeClr val="tx1"/>
                </a:solidFill>
              </a:rPr>
              <a:t>retrait des services téléphoniques d'urgence, etc. </a:t>
            </a:r>
            <a:endParaRPr lang="fr-FR" sz="2400" b="0" dirty="0" smtClean="0">
              <a:solidFill>
                <a:schemeClr val="tx1"/>
              </a:solidFill>
            </a:endParaRPr>
          </a:p>
          <a:p>
            <a:endParaRPr lang="fr-FR" sz="2400" b="0" dirty="0" smtClean="0">
              <a:solidFill>
                <a:schemeClr val="tx1"/>
              </a:solidFill>
            </a:endParaRPr>
          </a:p>
          <a:p>
            <a:r>
              <a:rPr lang="fr-FR" sz="2400" b="0" dirty="0" smtClean="0">
                <a:solidFill>
                  <a:schemeClr val="tx1"/>
                </a:solidFill>
              </a:rPr>
              <a:t>Le moins spectaculaire auquel nous sommes confrontés chaque jour : le temps est perdu, le temps est gaspillé, les projets importants sont abandonnés et notre santé est menacée par la frustration pure et simple. </a:t>
            </a:r>
          </a:p>
          <a:p>
            <a:endParaRPr lang="fr-FR" dirty="0"/>
          </a:p>
        </p:txBody>
      </p:sp>
      <p:sp>
        <p:nvSpPr>
          <p:cNvPr id="4" name="object 2"/>
          <p:cNvSpPr/>
          <p:nvPr/>
        </p:nvSpPr>
        <p:spPr>
          <a:xfrm>
            <a:off x="0" y="381000"/>
            <a:ext cx="1592580" cy="509270"/>
          </a:xfrm>
          <a:custGeom>
            <a:avLst/>
            <a:gdLst/>
            <a:ahLst/>
            <a:cxnLst/>
            <a:rect l="l" t="t" r="r" b="b"/>
            <a:pathLst>
              <a:path w="1592580" h="509269">
                <a:moveTo>
                  <a:pt x="1244" y="0"/>
                </a:moveTo>
                <a:lnTo>
                  <a:pt x="0" y="148299"/>
                </a:lnTo>
                <a:lnTo>
                  <a:pt x="0" y="505468"/>
                </a:lnTo>
                <a:lnTo>
                  <a:pt x="1246174" y="509015"/>
                </a:lnTo>
                <a:lnTo>
                  <a:pt x="1346454" y="509015"/>
                </a:lnTo>
                <a:lnTo>
                  <a:pt x="1351026" y="504189"/>
                </a:lnTo>
                <a:lnTo>
                  <a:pt x="1352677" y="502538"/>
                </a:lnTo>
                <a:lnTo>
                  <a:pt x="1354582" y="501014"/>
                </a:lnTo>
                <a:lnTo>
                  <a:pt x="1584960" y="269747"/>
                </a:lnTo>
                <a:lnTo>
                  <a:pt x="1590246" y="262530"/>
                </a:lnTo>
                <a:lnTo>
                  <a:pt x="1592008" y="255349"/>
                </a:lnTo>
                <a:lnTo>
                  <a:pt x="1590246" y="248191"/>
                </a:lnTo>
                <a:lnTo>
                  <a:pt x="1584960" y="241045"/>
                </a:lnTo>
                <a:lnTo>
                  <a:pt x="1356106" y="11302"/>
                </a:lnTo>
                <a:lnTo>
                  <a:pt x="1351026" y="11302"/>
                </a:lnTo>
                <a:lnTo>
                  <a:pt x="1351026" y="6476"/>
                </a:lnTo>
                <a:lnTo>
                  <a:pt x="1346454" y="6476"/>
                </a:lnTo>
                <a:lnTo>
                  <a:pt x="1341628" y="1777"/>
                </a:lnTo>
                <a:lnTo>
                  <a:pt x="1246174" y="1777"/>
                </a:lnTo>
                <a:lnTo>
                  <a:pt x="1244" y="0"/>
                </a:lnTo>
                <a:close/>
              </a:path>
            </a:pathLst>
          </a:custGeom>
          <a:solidFill>
            <a:srgbClr val="A42F0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5090</TotalTime>
  <Words>856</Words>
  <Application>Microsoft Office PowerPoint</Application>
  <PresentationFormat>Personnalisé</PresentationFormat>
  <Paragraphs>73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Office Theme</vt:lpstr>
      <vt:lpstr>Devoir°2:   POSIX file store in Z/Eves : an experiment in the verified software repository  LEO FREITAS, ZHENG FU, AND JIM WOOCOCK</vt:lpstr>
      <vt:lpstr>PLAN</vt:lpstr>
      <vt:lpstr>Contexte</vt:lpstr>
      <vt:lpstr>Diapositive 4</vt:lpstr>
      <vt:lpstr>              RESUME</vt:lpstr>
      <vt:lpstr>Objectifs du Référentiel </vt:lpstr>
      <vt:lpstr>INTRODUCTION</vt:lpstr>
      <vt:lpstr>  </vt:lpstr>
      <vt:lpstr>Diapositive 9</vt:lpstr>
      <vt:lpstr>Diapositive 10</vt:lpstr>
      <vt:lpstr>CONCLUSION</vt:lpstr>
      <vt:lpstr>Diapositive 12</vt:lpstr>
      <vt:lpstr>Merci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Professionnel</dc:title>
  <dc:creator>NDIAYE</dc:creator>
  <cp:lastModifiedBy>THIERNO</cp:lastModifiedBy>
  <cp:revision>207</cp:revision>
  <dcterms:created xsi:type="dcterms:W3CDTF">2019-02-16T23:56:05Z</dcterms:created>
  <dcterms:modified xsi:type="dcterms:W3CDTF">2019-03-12T14:14:59Z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2018-12-12T00:00:00Z</vt:filetime>
  </property>
  <property fmtid="{D5CDD505-2E9C-101B-9397-08002B2CF9AE}" pid="3" name="Creator">
    <vt:lpwstr>Microsoft® PowerPoint® 2013</vt:lpwstr>
  </property>
  <property fmtid="{D5CDD505-2E9C-101B-9397-08002B2CF9AE}" pid="4" name="LastSaved">
    <vt:filetime>2019-02-16T00:00:00Z</vt:filetime>
  </property>
</Properties>
</file>