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3"/>
  </p:notesMasterIdLst>
  <p:handoutMasterIdLst>
    <p:handoutMasterId r:id="rId24"/>
  </p:handoutMasterIdLst>
  <p:sldIdLst>
    <p:sldId id="256" r:id="rId4"/>
    <p:sldId id="261" r:id="rId5"/>
    <p:sldId id="300" r:id="rId6"/>
    <p:sldId id="264" r:id="rId7"/>
    <p:sldId id="301" r:id="rId8"/>
    <p:sldId id="302" r:id="rId9"/>
    <p:sldId id="303" r:id="rId10"/>
    <p:sldId id="304" r:id="rId11"/>
    <p:sldId id="265" r:id="rId12"/>
    <p:sldId id="305" r:id="rId13"/>
    <p:sldId id="271" r:id="rId14"/>
    <p:sldId id="306" r:id="rId15"/>
    <p:sldId id="279" r:id="rId16"/>
    <p:sldId id="308" r:id="rId17"/>
    <p:sldId id="307" r:id="rId18"/>
    <p:sldId id="309" r:id="rId19"/>
    <p:sldId id="310" r:id="rId20"/>
    <p:sldId id="311" r:id="rId21"/>
    <p:sldId id="312"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1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4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49" autoAdjust="0"/>
  </p:normalViewPr>
  <p:slideViewPr>
    <p:cSldViewPr>
      <p:cViewPr varScale="1">
        <p:scale>
          <a:sx n="68" d="100"/>
          <a:sy n="68" d="100"/>
        </p:scale>
        <p:origin x="-1320" y="-104"/>
      </p:cViewPr>
      <p:guideLst>
        <p:guide orient="horz" pos="1620"/>
        <p:guide orient="horz" pos="19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17CF630-4127-4C88-8887-97FC7FAA8D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xmlns="" id="{4357E022-AED5-450C-9BC1-C6795E3F3A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8B0309-DF5F-46AE-80F6-79CF3BCECA9A}" type="datetimeFigureOut">
              <a:rPr lang="fr-FR" smtClean="0"/>
              <a:t>07/03/18</a:t>
            </a:fld>
            <a:endParaRPr lang="fr-FR"/>
          </a:p>
        </p:txBody>
      </p:sp>
      <p:sp>
        <p:nvSpPr>
          <p:cNvPr id="4" name="Footer Placeholder 3">
            <a:extLst>
              <a:ext uri="{FF2B5EF4-FFF2-40B4-BE49-F238E27FC236}">
                <a16:creationId xmlns:a16="http://schemas.microsoft.com/office/drawing/2014/main" xmlns="" id="{EE75440B-0477-47C3-9BBA-C99B9E13D3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xmlns="" id="{FADCD259-1C84-4D47-B2CD-6B455678A1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5B5991-2E2D-44F0-B218-94340CDC8B85}" type="slidenum">
              <a:rPr lang="fr-FR" smtClean="0"/>
              <a:t>‹#›</a:t>
            </a:fld>
            <a:endParaRPr lang="fr-FR"/>
          </a:p>
        </p:txBody>
      </p:sp>
    </p:spTree>
    <p:extLst>
      <p:ext uri="{BB962C8B-B14F-4D97-AF65-F5344CB8AC3E}">
        <p14:creationId xmlns:p14="http://schemas.microsoft.com/office/powerpoint/2010/main" val="1853267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44AD1-7E96-455A-8C7F-605A7DD0F917}" type="datetimeFigureOut">
              <a:rPr lang="en-US" smtClean="0"/>
              <a:t>07/03/18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DC514-9E28-441F-BF04-3DE8912E9F4E}" type="slidenum">
              <a:rPr lang="en-US" smtClean="0"/>
              <a:t>‹#›</a:t>
            </a:fld>
            <a:endParaRPr lang="en-US"/>
          </a:p>
        </p:txBody>
      </p:sp>
    </p:spTree>
    <p:extLst>
      <p:ext uri="{BB962C8B-B14F-4D97-AF65-F5344CB8AC3E}">
        <p14:creationId xmlns:p14="http://schemas.microsoft.com/office/powerpoint/2010/main" val="1549062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600" kern="1200" dirty="0">
                <a:solidFill>
                  <a:schemeClr val="tx1"/>
                </a:solidFill>
                <a:effectLst/>
                <a:latin typeface="+mn-lt"/>
                <a:ea typeface="+mn-ea"/>
                <a:cs typeface="+mn-cs"/>
              </a:rPr>
              <a:t>Les modèles d’architecture décrivent d’une manière symbolique et schématique les différents éléments d’un ou plusieurs systèmes informatiques, leurs interrelations et leurs interactions.</a:t>
            </a:r>
          </a:p>
          <a:p>
            <a:r>
              <a:rPr lang="fr-FR" sz="1600" kern="1200" dirty="0">
                <a:solidFill>
                  <a:schemeClr val="tx1"/>
                </a:solidFill>
                <a:effectLst/>
                <a:latin typeface="+mn-lt"/>
                <a:ea typeface="+mn-ea"/>
                <a:cs typeface="+mn-cs"/>
              </a:rPr>
              <a:t>Ces modèles au niveau de la phase de conception décrivent comment il doit être conçu un système informatique de manière à répondre aux spécifications et pas comment le réalisé.</a:t>
            </a:r>
          </a:p>
          <a:p>
            <a:r>
              <a:rPr lang="fr-FR" sz="1600" kern="1200" dirty="0">
                <a:solidFill>
                  <a:schemeClr val="tx1"/>
                </a:solidFill>
                <a:effectLst/>
                <a:latin typeface="+mn-lt"/>
                <a:ea typeface="+mn-ea"/>
                <a:cs typeface="+mn-cs"/>
              </a:rPr>
              <a:t>L’analyse fonctionnelle décrit le « quoi faire » alors que l’architecture décrit le « comment le faire ».</a:t>
            </a:r>
          </a:p>
          <a:p>
            <a:endParaRPr lang="fr-FR" sz="1600" kern="1200" dirty="0">
              <a:solidFill>
                <a:schemeClr val="tx1"/>
              </a:solidFill>
              <a:effectLst/>
              <a:latin typeface="+mn-lt"/>
              <a:ea typeface="+mn-ea"/>
              <a:cs typeface="+mn-cs"/>
            </a:endParaRPr>
          </a:p>
          <a:p>
            <a:r>
              <a:rPr lang="fr-FR" sz="1600" kern="1200" dirty="0">
                <a:solidFill>
                  <a:schemeClr val="tx1"/>
                </a:solidFill>
                <a:effectLst/>
                <a:latin typeface="+mn-lt"/>
                <a:ea typeface="+mn-ea"/>
                <a:cs typeface="+mn-cs"/>
              </a:rPr>
              <a:t>il décrit le processus général de l’interaction Homme-Machine, c’est-à-dire la structure des échanges de l’utilisateur avec la machine. il identifie les éléments de dialogue tels que les entrées, les validations, les messages et leurs </a:t>
            </a:r>
            <a:r>
              <a:rPr lang="fr-FR" sz="1600" kern="1200">
                <a:solidFill>
                  <a:schemeClr val="tx1"/>
                </a:solidFill>
                <a:effectLst/>
                <a:latin typeface="+mn-lt"/>
                <a:ea typeface="+mn-ea"/>
                <a:cs typeface="+mn-cs"/>
              </a:rPr>
              <a:t>relations.</a:t>
            </a:r>
          </a:p>
          <a:p>
            <a:endParaRPr lang="fr-FR" sz="1600" kern="1200" dirty="0">
              <a:solidFill>
                <a:schemeClr val="tx1"/>
              </a:solidFill>
              <a:effectLst/>
              <a:latin typeface="+mn-lt"/>
              <a:ea typeface="+mn-ea"/>
              <a:cs typeface="+mn-cs"/>
            </a:endParaRPr>
          </a:p>
          <a:p>
            <a:r>
              <a:rPr lang="fr-FR" sz="1600" kern="1200" dirty="0">
                <a:solidFill>
                  <a:schemeClr val="tx1"/>
                </a:solidFill>
                <a:effectLst/>
                <a:latin typeface="+mn-lt"/>
                <a:ea typeface="+mn-ea"/>
                <a:cs typeface="+mn-cs"/>
              </a:rPr>
              <a:t>Les modèles d’architecture des applications interactives peuvent être classés en 3 catégories : modèles fondamentaux, modèles multi-agents et modèles hybrides.</a:t>
            </a:r>
            <a:endParaRPr lang="fr-FR" sz="1600" dirty="0"/>
          </a:p>
        </p:txBody>
      </p:sp>
      <p:sp>
        <p:nvSpPr>
          <p:cNvPr id="4" name="Slide Number Placeholder 3"/>
          <p:cNvSpPr>
            <a:spLocks noGrp="1"/>
          </p:cNvSpPr>
          <p:nvPr>
            <p:ph type="sldNum" sz="quarter" idx="10"/>
          </p:nvPr>
        </p:nvSpPr>
        <p:spPr/>
        <p:txBody>
          <a:bodyPr/>
          <a:lstStyle/>
          <a:p>
            <a:fld id="{89EDC514-9E28-441F-BF04-3DE8912E9F4E}" type="slidenum">
              <a:rPr lang="en-US" smtClean="0"/>
              <a:t>3</a:t>
            </a:fld>
            <a:endParaRPr lang="en-US"/>
          </a:p>
        </p:txBody>
      </p:sp>
    </p:spTree>
    <p:extLst>
      <p:ext uri="{BB962C8B-B14F-4D97-AF65-F5344CB8AC3E}">
        <p14:creationId xmlns:p14="http://schemas.microsoft.com/office/powerpoint/2010/main" val="116856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 premier modèle fondamental de l’architecture de l’IHM a identifié l’interface homme-machine comme une entité externe au reste de l’application, dénommé « Noyau Fonctionnel » ou « Noyau Sémantique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 premier modèle est reconnu aujourd’hui par le modèle de </a:t>
            </a:r>
            <a:r>
              <a:rPr lang="fr-FR" sz="1200" kern="1200" dirty="0" err="1">
                <a:solidFill>
                  <a:schemeClr val="tx1"/>
                </a:solidFill>
                <a:effectLst/>
                <a:latin typeface="+mn-lt"/>
                <a:ea typeface="+mn-ea"/>
                <a:cs typeface="+mn-cs"/>
              </a:rPr>
              <a:t>Seeheim</a:t>
            </a:r>
            <a:r>
              <a:rPr lang="fr-FR" sz="1200" kern="1200" dirty="0">
                <a:solidFill>
                  <a:schemeClr val="tx1"/>
                </a:solidFill>
                <a:effectLst/>
                <a:latin typeface="+mn-lt"/>
                <a:ea typeface="+mn-ea"/>
                <a:cs typeface="+mn-cs"/>
              </a:rPr>
              <a:t> (1985)</a:t>
            </a:r>
            <a:endParaRPr lang="fr-FR" sz="1600" dirty="0"/>
          </a:p>
        </p:txBody>
      </p:sp>
      <p:sp>
        <p:nvSpPr>
          <p:cNvPr id="4" name="Slide Number Placeholder 3"/>
          <p:cNvSpPr>
            <a:spLocks noGrp="1"/>
          </p:cNvSpPr>
          <p:nvPr>
            <p:ph type="sldNum" sz="quarter" idx="10"/>
          </p:nvPr>
        </p:nvSpPr>
        <p:spPr/>
        <p:txBody>
          <a:bodyPr/>
          <a:lstStyle/>
          <a:p>
            <a:fld id="{89EDC514-9E28-441F-BF04-3DE8912E9F4E}" type="slidenum">
              <a:rPr lang="en-US" smtClean="0"/>
              <a:t>5</a:t>
            </a:fld>
            <a:endParaRPr lang="en-US"/>
          </a:p>
        </p:txBody>
      </p:sp>
    </p:spTree>
    <p:extLst>
      <p:ext uri="{BB962C8B-B14F-4D97-AF65-F5344CB8AC3E}">
        <p14:creationId xmlns:p14="http://schemas.microsoft.com/office/powerpoint/2010/main" val="57397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Ce premier modèle est reconnu aujourd’hui par le modèle de </a:t>
            </a:r>
            <a:r>
              <a:rPr lang="fr-FR" sz="1200" kern="1200" dirty="0" err="1">
                <a:solidFill>
                  <a:schemeClr val="tx1"/>
                </a:solidFill>
                <a:effectLst/>
                <a:latin typeface="+mn-lt"/>
                <a:ea typeface="+mn-ea"/>
                <a:cs typeface="+mn-cs"/>
              </a:rPr>
              <a:t>Seeheim</a:t>
            </a:r>
            <a:r>
              <a:rPr lang="fr-FR" sz="1200" kern="1200" dirty="0">
                <a:solidFill>
                  <a:schemeClr val="tx1"/>
                </a:solidFill>
                <a:effectLst/>
                <a:latin typeface="+mn-lt"/>
                <a:ea typeface="+mn-ea"/>
                <a:cs typeface="+mn-cs"/>
              </a:rPr>
              <a:t> (1985), il considère l’interface Homme-Machine comme une entité totalement externe au noyau fonctionnel, décomposée en trois modules (Présentation, Contrôleur de Dialogue et Interface avec l’Application ou interface du noyau fonctionnel) où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Présentation correspond à la couche lexicale</a:t>
            </a:r>
          </a:p>
          <a:p>
            <a:r>
              <a:rPr lang="fr-FR" sz="1200" kern="1200" dirty="0">
                <a:solidFill>
                  <a:schemeClr val="tx1"/>
                </a:solidFill>
                <a:effectLst/>
                <a:latin typeface="+mn-lt"/>
                <a:ea typeface="+mn-ea"/>
                <a:cs typeface="+mn-cs"/>
              </a:rPr>
              <a:t>L’Interface avec l’Application décrit la sémantique de l’application du point de vue de l’interface utilisateur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 modèle a été revisité au début des années 90 pour donner le lieu au modèle Arch (1992).</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Carré : retour sémantique rapide</a:t>
            </a:r>
          </a:p>
        </p:txBody>
      </p:sp>
      <p:sp>
        <p:nvSpPr>
          <p:cNvPr id="4" name="Slide Number Placeholder 3"/>
          <p:cNvSpPr>
            <a:spLocks noGrp="1"/>
          </p:cNvSpPr>
          <p:nvPr>
            <p:ph type="sldNum" sz="quarter" idx="10"/>
          </p:nvPr>
        </p:nvSpPr>
        <p:spPr/>
        <p:txBody>
          <a:bodyPr/>
          <a:lstStyle/>
          <a:p>
            <a:fld id="{89EDC514-9E28-441F-BF04-3DE8912E9F4E}" type="slidenum">
              <a:rPr lang="en-US" smtClean="0"/>
              <a:t>6</a:t>
            </a:fld>
            <a:endParaRPr lang="en-US"/>
          </a:p>
        </p:txBody>
      </p:sp>
    </p:spTree>
    <p:extLst>
      <p:ext uri="{BB962C8B-B14F-4D97-AF65-F5344CB8AC3E}">
        <p14:creationId xmlns:p14="http://schemas.microsoft.com/office/powerpoint/2010/main" val="232988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se modèle, il y a une intégration des nouvelles couches intermédiaires, la  présentation et l’adaptateur </a:t>
            </a:r>
            <a:r>
              <a:rPr lang="fr-FR" sz="1200" kern="1200">
                <a:solidFill>
                  <a:schemeClr val="tx1"/>
                </a:solidFill>
                <a:effectLst/>
                <a:latin typeface="+mn-lt"/>
                <a:ea typeface="+mn-ea"/>
                <a:cs typeface="+mn-cs"/>
              </a:rPr>
              <a:t>du </a:t>
            </a:r>
            <a:r>
              <a:rPr lang="fr-FR" sz="1200" kern="1200" dirty="0">
                <a:solidFill>
                  <a:schemeClr val="tx1"/>
                </a:solidFill>
                <a:effectLst/>
                <a:latin typeface="+mn-lt"/>
                <a:ea typeface="+mn-ea"/>
                <a:cs typeface="+mn-cs"/>
              </a:rPr>
              <a:t>n</a:t>
            </a:r>
            <a:r>
              <a:rPr lang="fr-FR" sz="1200" kern="1200">
                <a:solidFill>
                  <a:schemeClr val="tx1"/>
                </a:solidFill>
                <a:effectLst/>
                <a:latin typeface="+mn-lt"/>
                <a:ea typeface="+mn-ea"/>
                <a:cs typeface="+mn-cs"/>
              </a:rPr>
              <a:t>oyau </a:t>
            </a:r>
            <a:r>
              <a:rPr lang="fr-FR" sz="1200" kern="1200" dirty="0">
                <a:solidFill>
                  <a:schemeClr val="tx1"/>
                </a:solidFill>
                <a:effectLst/>
                <a:latin typeface="+mn-lt"/>
                <a:ea typeface="+mn-ea"/>
                <a:cs typeface="+mn-cs"/>
              </a:rPr>
              <a:t>fonctionnel ou du domaine, ces deux couches permettent l’adaptation entre les 3 autres composants.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plus de ce modèle c’est qu’il a intégré le noyau fonctionnel dans l’architecture, et il prend en compte l’arrivée des nouveaux outils.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modèles fondamentaux permettent que de faire une vue globale de l’application, la chose qui ne suffit pas lorsque l’application croît en taille.</a:t>
            </a:r>
          </a:p>
        </p:txBody>
      </p:sp>
      <p:sp>
        <p:nvSpPr>
          <p:cNvPr id="4" name="Slide Number Placeholder 3"/>
          <p:cNvSpPr>
            <a:spLocks noGrp="1"/>
          </p:cNvSpPr>
          <p:nvPr>
            <p:ph type="sldNum" sz="quarter" idx="10"/>
          </p:nvPr>
        </p:nvSpPr>
        <p:spPr/>
        <p:txBody>
          <a:bodyPr/>
          <a:lstStyle/>
          <a:p>
            <a:fld id="{89EDC514-9E28-441F-BF04-3DE8912E9F4E}" type="slidenum">
              <a:rPr lang="en-US" smtClean="0"/>
              <a:t>7</a:t>
            </a:fld>
            <a:endParaRPr lang="en-US"/>
          </a:p>
        </p:txBody>
      </p:sp>
    </p:spTree>
    <p:extLst>
      <p:ext uri="{BB962C8B-B14F-4D97-AF65-F5344CB8AC3E}">
        <p14:creationId xmlns:p14="http://schemas.microsoft.com/office/powerpoint/2010/main" val="84654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Ils sont une combinaison de plusieurs agents qui interagissent dans un environnement.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conception de ces modèles consiste à définir comment réaliser le rôle de chaque agent qui va entrer en action, elle définit aussi les liens, les relations et les interactions entre les agents dans un seul environnement.</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Dans ce modèle, on retrouve des services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Sémantiques : Abstraction pour PAC, Model pour MVC</a:t>
            </a:r>
          </a:p>
          <a:p>
            <a:r>
              <a:rPr lang="fr-FR" sz="1200" kern="1200" dirty="0">
                <a:solidFill>
                  <a:schemeClr val="tx1"/>
                </a:solidFill>
                <a:effectLst/>
                <a:latin typeface="+mn-lt"/>
                <a:ea typeface="+mn-ea"/>
                <a:cs typeface="+mn-cs"/>
              </a:rPr>
              <a:t>D’échange avec l’utilisateur : Présentation pour PAC, </a:t>
            </a:r>
            <a:r>
              <a:rPr lang="fr-FR" sz="1200" kern="1200" dirty="0" err="1">
                <a:solidFill>
                  <a:schemeClr val="tx1"/>
                </a:solidFill>
                <a:effectLst/>
                <a:latin typeface="+mn-lt"/>
                <a:ea typeface="+mn-ea"/>
                <a:cs typeface="+mn-cs"/>
              </a:rPr>
              <a:t>View</a:t>
            </a:r>
            <a:r>
              <a:rPr lang="fr-FR" sz="1200" kern="1200" dirty="0">
                <a:solidFill>
                  <a:schemeClr val="tx1"/>
                </a:solidFill>
                <a:effectLst/>
                <a:latin typeface="+mn-lt"/>
                <a:ea typeface="+mn-ea"/>
                <a:cs typeface="+mn-cs"/>
              </a:rPr>
              <a:t> et Controller pour MVC</a:t>
            </a:r>
          </a:p>
          <a:p>
            <a:r>
              <a:rPr lang="fr-FR" sz="1200" kern="1200" dirty="0">
                <a:solidFill>
                  <a:schemeClr val="tx1"/>
                </a:solidFill>
                <a:effectLst/>
                <a:latin typeface="+mn-lt"/>
                <a:ea typeface="+mn-ea"/>
                <a:cs typeface="+mn-cs"/>
              </a:rPr>
              <a:t>De coordination entre les différents agents : Contrôle pour PAC, Model et Controller pour MVC.</a:t>
            </a:r>
          </a:p>
          <a:p>
            <a:endParaRPr lang="fr-FR" dirty="0"/>
          </a:p>
        </p:txBody>
      </p:sp>
      <p:sp>
        <p:nvSpPr>
          <p:cNvPr id="4" name="Slide Number Placeholder 3"/>
          <p:cNvSpPr>
            <a:spLocks noGrp="1"/>
          </p:cNvSpPr>
          <p:nvPr>
            <p:ph type="sldNum" sz="quarter" idx="10"/>
          </p:nvPr>
        </p:nvSpPr>
        <p:spPr/>
        <p:txBody>
          <a:bodyPr/>
          <a:lstStyle/>
          <a:p>
            <a:fld id="{89EDC514-9E28-441F-BF04-3DE8912E9F4E}" type="slidenum">
              <a:rPr lang="en-US" smtClean="0"/>
              <a:t>10</a:t>
            </a:fld>
            <a:endParaRPr lang="en-US"/>
          </a:p>
        </p:txBody>
      </p:sp>
    </p:spTree>
    <p:extLst>
      <p:ext uri="{BB962C8B-B14F-4D97-AF65-F5344CB8AC3E}">
        <p14:creationId xmlns:p14="http://schemas.microsoft.com/office/powerpoint/2010/main" val="201522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architectures globales ou fondamentales et les architectures multi-agents ont une caractéristique commune, celle d’être de style homogène, ce qui leur confère une relative simplicité, mais qui ne simplifie pas leur utilisation. C’est pour ça sont nées des approches hybrides, qui mélange les bénéfices de chaque architecture.</a:t>
            </a:r>
          </a:p>
          <a:p>
            <a:endParaRPr lang="fr-FR" dirty="0"/>
          </a:p>
        </p:txBody>
      </p:sp>
      <p:sp>
        <p:nvSpPr>
          <p:cNvPr id="4" name="Slide Number Placeholder 3"/>
          <p:cNvSpPr>
            <a:spLocks noGrp="1"/>
          </p:cNvSpPr>
          <p:nvPr>
            <p:ph type="sldNum" sz="quarter" idx="10"/>
          </p:nvPr>
        </p:nvSpPr>
        <p:spPr/>
        <p:txBody>
          <a:bodyPr/>
          <a:lstStyle/>
          <a:p>
            <a:fld id="{89EDC514-9E28-441F-BF04-3DE8912E9F4E}" type="slidenum">
              <a:rPr lang="en-US" smtClean="0"/>
              <a:t>15</a:t>
            </a:fld>
            <a:endParaRPr lang="en-US"/>
          </a:p>
        </p:txBody>
      </p:sp>
    </p:spTree>
    <p:extLst>
      <p:ext uri="{BB962C8B-B14F-4D97-AF65-F5344CB8AC3E}">
        <p14:creationId xmlns:p14="http://schemas.microsoft.com/office/powerpoint/2010/main" val="284136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9EDC514-9E28-441F-BF04-3DE8912E9F4E}" type="slidenum">
              <a:rPr lang="en-US" smtClean="0"/>
              <a:t>17</a:t>
            </a:fld>
            <a:endParaRPr lang="en-US"/>
          </a:p>
        </p:txBody>
      </p:sp>
    </p:spTree>
    <p:extLst>
      <p:ext uri="{BB962C8B-B14F-4D97-AF65-F5344CB8AC3E}">
        <p14:creationId xmlns:p14="http://schemas.microsoft.com/office/powerpoint/2010/main" val="61451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bwMode="black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003798"/>
            <a:ext cx="4032448" cy="1152129"/>
          </a:xfrm>
          <a:prstGeom prst="rect">
            <a:avLst/>
          </a:prstGeom>
        </p:spPr>
        <p:txBody>
          <a:bodyPr anchor="ctr"/>
          <a:lstStyle>
            <a:lvl1pPr marL="0" indent="0" algn="l">
              <a:lnSpc>
                <a:spcPct val="100000"/>
              </a:lnSpc>
              <a:buNone/>
              <a:defRPr sz="3600" b="0" baseline="0">
                <a:solidFill>
                  <a:schemeClr val="bg1"/>
                </a:solidFill>
                <a:latin typeface="+mj-lt"/>
                <a:cs typeface="Arial" pitchFamily="34" charset="0"/>
              </a:defRPr>
            </a:lvl1pPr>
          </a:lstStyle>
          <a:p>
            <a:pPr lvl="0"/>
            <a:r>
              <a:rPr lang="en-US" altLang="ko-KR" dirty="0">
                <a:ea typeface="맑은 고딕" pitchFamily="50" charset="-127"/>
              </a:rPr>
              <a:t>FREE PPT </a:t>
            </a:r>
          </a:p>
          <a:p>
            <a:pPr lvl="0"/>
            <a:r>
              <a:rPr lang="en-US" altLang="ko-KR" dirty="0">
                <a:ea typeface="맑은 고딕" pitchFamily="50" charset="-127"/>
              </a:rPr>
              <a:t>TEMPLATES</a:t>
            </a:r>
            <a:endParaRPr lang="en-US" altLang="ko-KR" dirty="0"/>
          </a:p>
        </p:txBody>
      </p:sp>
      <p:sp>
        <p:nvSpPr>
          <p:cNvPr id="11" name="Text Placeholder 9"/>
          <p:cNvSpPr>
            <a:spLocks noGrp="1"/>
          </p:cNvSpPr>
          <p:nvPr>
            <p:ph type="body" sz="quarter" idx="11" hasCustomPrompt="1"/>
          </p:nvPr>
        </p:nvSpPr>
        <p:spPr>
          <a:xfrm>
            <a:off x="395388" y="4155926"/>
            <a:ext cx="4032448" cy="576064"/>
          </a:xfrm>
          <a:prstGeom prst="rect">
            <a:avLst/>
          </a:prstGeom>
        </p:spPr>
        <p:txBody>
          <a:bodyPr anchor="ctr"/>
          <a:lstStyle>
            <a:lvl1pPr marL="0" indent="0" algn="l">
              <a:lnSpc>
                <a:spcPct val="100000"/>
              </a:lnSpc>
              <a:buNone/>
              <a:defRPr sz="1400" b="0" baseline="0">
                <a:solidFill>
                  <a:schemeClr val="bg1"/>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0327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6257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328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51272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3596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4526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452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5251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8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2063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2699792" y="699542"/>
            <a:ext cx="3744416" cy="3744416"/>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5847953" y="984628"/>
            <a:ext cx="999728" cy="994953"/>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Same Side Corner Rectangle 3"/>
          <p:cNvSpPr/>
          <p:nvPr userDrawn="1"/>
        </p:nvSpPr>
        <p:spPr>
          <a:xfrm rot="5400000">
            <a:off x="2286105" y="-398432"/>
            <a:ext cx="1332147" cy="5904359"/>
          </a:xfrm>
          <a:prstGeom prst="round2SameRect">
            <a:avLst>
              <a:gd name="adj1" fmla="val 50000"/>
              <a:gd name="adj2"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hasCustomPrompt="1"/>
          </p:nvPr>
        </p:nvSpPr>
        <p:spPr>
          <a:xfrm>
            <a:off x="0" y="2173610"/>
            <a:ext cx="4283968" cy="473576"/>
          </a:xfrm>
          <a:prstGeom prst="rect">
            <a:avLst/>
          </a:prstGeom>
        </p:spPr>
        <p:txBody>
          <a:bodyPr anchor="ctr"/>
          <a:lstStyle>
            <a:lvl1pPr marL="0" indent="0" algn="r">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0" y="2647186"/>
            <a:ext cx="4283968" cy="288032"/>
          </a:xfrm>
          <a:prstGeom prst="rect">
            <a:avLst/>
          </a:prstGeom>
        </p:spPr>
        <p:txBody>
          <a:bodyPr anchor="ctr"/>
          <a:lstStyle>
            <a:lvl1pPr marL="0" indent="0" algn="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Oval 5"/>
          <p:cNvSpPr/>
          <p:nvPr userDrawn="1"/>
        </p:nvSpPr>
        <p:spPr>
          <a:xfrm>
            <a:off x="4608216" y="1977684"/>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38235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4306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737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2699792" y="699542"/>
            <a:ext cx="3744416" cy="3744416"/>
            <a:chOff x="2699792" y="699542"/>
            <a:chExt cx="3744416" cy="3744416"/>
          </a:xfrm>
        </p:grpSpPr>
        <p:sp>
          <p:nvSpPr>
            <p:cNvPr id="2" name="Oval 1"/>
            <p:cNvSpPr/>
            <p:nvPr userDrawn="1"/>
          </p:nvSpPr>
          <p:spPr>
            <a:xfrm>
              <a:off x="2699792" y="699542"/>
              <a:ext cx="3744416" cy="3744416"/>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userDrawn="1"/>
          </p:nvSpPr>
          <p:spPr>
            <a:xfrm>
              <a:off x="2836962" y="836712"/>
              <a:ext cx="3470076" cy="3470076"/>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5847953" y="984628"/>
            <a:ext cx="999728" cy="994953"/>
            <a:chOff x="6127601" y="487152"/>
            <a:chExt cx="999728" cy="994953"/>
          </a:xfrm>
        </p:grpSpPr>
        <p:sp>
          <p:nvSpPr>
            <p:cNvPr id="8" name="Oval 7"/>
            <p:cNvSpPr/>
            <p:nvPr userDrawn="1"/>
          </p:nvSpPr>
          <p:spPr>
            <a:xfrm>
              <a:off x="6127601" y="762025"/>
              <a:ext cx="720080" cy="720080"/>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userDrawn="1"/>
          </p:nvSpPr>
          <p:spPr>
            <a:xfrm>
              <a:off x="6847681" y="621668"/>
              <a:ext cx="279648" cy="27964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475870" y="487152"/>
              <a:ext cx="139824" cy="139824"/>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15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064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850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2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178485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1" r:id="rId5"/>
    <p:sldLayoutId id="2147483655" r:id="rId6"/>
    <p:sldLayoutId id="2147483672" r:id="rId7"/>
    <p:sldLayoutId id="2147483675" r:id="rId8"/>
    <p:sldLayoutId id="2147483663" r:id="rId9"/>
    <p:sldLayoutId id="2147483674" r:id="rId10"/>
    <p:sldLayoutId id="2147483665" r:id="rId11"/>
    <p:sldLayoutId id="2147483666" r:id="rId12"/>
    <p:sldLayoutId id="2147483673" r:id="rId13"/>
    <p:sldLayoutId id="2147483669" r:id="rId14"/>
    <p:sldLayoutId id="2147483676" r:id="rId15"/>
    <p:sldLayoutId id="2147483668" r:id="rId16"/>
    <p:sldLayoutId id="214748365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77" r:id="rId2"/>
    <p:sldLayoutId id="2147483678" r:id="rId3"/>
    <p:sldLayoutId id="2147483679"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52" y="1219567"/>
            <a:ext cx="4680520" cy="2880320"/>
          </a:xfrm>
        </p:spPr>
        <p:txBody>
          <a:bodyPr/>
          <a:lstStyle/>
          <a:p>
            <a:pPr lvl="0"/>
            <a:r>
              <a:rPr lang="fr-FR" altLang="ko-KR" b="1" dirty="0">
                <a:ea typeface="맑은 고딕" pitchFamily="50" charset="-127"/>
              </a:rPr>
              <a:t>Modèles d’architecture et liens avec les outils de production d’IHM</a:t>
            </a:r>
            <a:endParaRPr lang="fr-FR" altLang="ko-KR" b="1" dirty="0"/>
          </a:p>
        </p:txBody>
      </p:sp>
      <p:sp>
        <p:nvSpPr>
          <p:cNvPr id="4" name="Text Placeholder 3"/>
          <p:cNvSpPr>
            <a:spLocks noGrp="1"/>
          </p:cNvSpPr>
          <p:nvPr>
            <p:ph type="body" sz="quarter" idx="11"/>
          </p:nvPr>
        </p:nvSpPr>
        <p:spPr/>
        <p:txBody>
          <a:bodyPr/>
          <a:lstStyle/>
          <a:p>
            <a:pPr>
              <a:spcBef>
                <a:spcPts val="0"/>
              </a:spcBef>
              <a:defRPr/>
            </a:pPr>
            <a:r>
              <a:rPr lang="fr-FR" altLang="ko-KR" dirty="0"/>
              <a:t>Présenté par : ZIANI Leila – EID2</a:t>
            </a:r>
          </a:p>
          <a:p>
            <a:pPr>
              <a:spcBef>
                <a:spcPts val="0"/>
              </a:spcBef>
              <a:defRPr/>
            </a:pPr>
            <a:r>
              <a:rPr lang="fr-FR" altLang="ko-KR" dirty="0"/>
              <a:t>Encadré par : RECANATI Catherine</a:t>
            </a:r>
          </a:p>
        </p:txBody>
      </p:sp>
    </p:spTree>
    <p:extLst>
      <p:ext uri="{BB962C8B-B14F-4D97-AF65-F5344CB8AC3E}">
        <p14:creationId xmlns:p14="http://schemas.microsoft.com/office/powerpoint/2010/main" val="29718413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06688" y="1611263"/>
            <a:ext cx="2930624" cy="2930624"/>
            <a:chOff x="3106688" y="1611263"/>
            <a:chExt cx="2930624" cy="2930624"/>
          </a:xfrm>
        </p:grpSpPr>
        <p:sp>
          <p:nvSpPr>
            <p:cNvPr id="4" name="Block Arc 3"/>
            <p:cNvSpPr/>
            <p:nvPr/>
          </p:nvSpPr>
          <p:spPr>
            <a:xfrm>
              <a:off x="3106688" y="1611263"/>
              <a:ext cx="2930624" cy="2930624"/>
            </a:xfrm>
            <a:prstGeom prst="blockArc">
              <a:avLst>
                <a:gd name="adj1" fmla="val 7959705"/>
                <a:gd name="adj2" fmla="val 2586138"/>
                <a:gd name="adj3" fmla="val 65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Isosceles Triangle 4"/>
            <p:cNvSpPr/>
            <p:nvPr/>
          </p:nvSpPr>
          <p:spPr>
            <a:xfrm rot="13830327">
              <a:off x="5230269" y="3931869"/>
              <a:ext cx="396900" cy="34215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1"/>
          <p:cNvSpPr>
            <a:spLocks noGrp="1"/>
          </p:cNvSpPr>
          <p:nvPr>
            <p:ph type="body" sz="quarter" idx="10"/>
          </p:nvPr>
        </p:nvSpPr>
        <p:spPr/>
        <p:txBody>
          <a:bodyPr/>
          <a:lstStyle/>
          <a:p>
            <a:r>
              <a:rPr lang="fr-FR" altLang="ko-KR" dirty="0"/>
              <a:t>Modèles Multi-Agents</a:t>
            </a:r>
          </a:p>
        </p:txBody>
      </p:sp>
      <p:sp>
        <p:nvSpPr>
          <p:cNvPr id="3" name="Text Placeholder 2"/>
          <p:cNvSpPr>
            <a:spLocks noGrp="1"/>
          </p:cNvSpPr>
          <p:nvPr>
            <p:ph type="body" sz="quarter" idx="11"/>
          </p:nvPr>
        </p:nvSpPr>
        <p:spPr/>
        <p:txBody>
          <a:bodyPr/>
          <a:lstStyle/>
          <a:p>
            <a:pPr lvl="0"/>
            <a:r>
              <a:rPr lang="fr-FR" altLang="ko-KR" dirty="0"/>
              <a:t>Modèles Multi-Agents</a:t>
            </a:r>
          </a:p>
        </p:txBody>
      </p:sp>
      <p:sp>
        <p:nvSpPr>
          <p:cNvPr id="6" name="Oval 5"/>
          <p:cNvSpPr/>
          <p:nvPr/>
        </p:nvSpPr>
        <p:spPr>
          <a:xfrm>
            <a:off x="2992642" y="3076575"/>
            <a:ext cx="537366" cy="537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p:nvSpPr>
        <p:spPr>
          <a:xfrm>
            <a:off x="3506808" y="1687986"/>
            <a:ext cx="537366" cy="5373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p:nvSpPr>
        <p:spPr>
          <a:xfrm>
            <a:off x="5042746" y="1687986"/>
            <a:ext cx="537366" cy="537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5609372" y="3076575"/>
            <a:ext cx="537366" cy="537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Block Arc 6"/>
          <p:cNvSpPr/>
          <p:nvPr/>
        </p:nvSpPr>
        <p:spPr>
          <a:xfrm>
            <a:off x="3124438" y="3207024"/>
            <a:ext cx="273773" cy="276467"/>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3" name="Left Arrow 1"/>
          <p:cNvSpPr>
            <a:spLocks noChangeAspect="1"/>
          </p:cNvSpPr>
          <p:nvPr/>
        </p:nvSpPr>
        <p:spPr>
          <a:xfrm>
            <a:off x="5158900" y="1808210"/>
            <a:ext cx="305058" cy="296916"/>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7"/>
          <p:cNvSpPr/>
          <p:nvPr/>
        </p:nvSpPr>
        <p:spPr>
          <a:xfrm>
            <a:off x="5733475" y="3192432"/>
            <a:ext cx="289159" cy="28915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36"/>
          <p:cNvSpPr/>
          <p:nvPr/>
        </p:nvSpPr>
        <p:spPr>
          <a:xfrm>
            <a:off x="3632582" y="1837208"/>
            <a:ext cx="285817" cy="23892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Freeform 15"/>
          <p:cNvSpPr/>
          <p:nvPr/>
        </p:nvSpPr>
        <p:spPr>
          <a:xfrm>
            <a:off x="4688266" y="4032037"/>
            <a:ext cx="708957" cy="64937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eardrop 1"/>
          <p:cNvSpPr/>
          <p:nvPr/>
        </p:nvSpPr>
        <p:spPr>
          <a:xfrm rot="18805991">
            <a:off x="3585060" y="4071368"/>
            <a:ext cx="666677" cy="65972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21" name="Group 20"/>
          <p:cNvGrpSpPr/>
          <p:nvPr/>
        </p:nvGrpSpPr>
        <p:grpSpPr>
          <a:xfrm>
            <a:off x="5878055" y="1527578"/>
            <a:ext cx="2592288" cy="765847"/>
            <a:chOff x="2113657" y="4283314"/>
            <a:chExt cx="3647460" cy="765847"/>
          </a:xfrm>
        </p:grpSpPr>
        <p:sp>
          <p:nvSpPr>
            <p:cNvPr id="22" name="TextBox 21"/>
            <p:cNvSpPr txBox="1"/>
            <p:nvPr/>
          </p:nvSpPr>
          <p:spPr>
            <a:xfrm>
              <a:off x="2113657" y="4587496"/>
              <a:ext cx="3647459" cy="461665"/>
            </a:xfrm>
            <a:prstGeom prst="rect">
              <a:avLst/>
            </a:prstGeom>
            <a:noFill/>
          </p:spPr>
          <p:txBody>
            <a:bodyPr wrap="square" rtlCol="0" anchor="ctr">
              <a:spAutoFit/>
            </a:bodyPr>
            <a:lstStyle/>
            <a:p>
              <a:r>
                <a:rPr lang="fr-FR" altLang="ko-KR" sz="1200" dirty="0">
                  <a:solidFill>
                    <a:schemeClr val="tx1">
                      <a:lumMod val="75000"/>
                      <a:lumOff val="25000"/>
                    </a:schemeClr>
                  </a:solidFill>
                  <a:cs typeface="Arial" pitchFamily="34" charset="0"/>
                </a:rPr>
                <a:t>Liens, relations et interactions entre les agents</a:t>
              </a:r>
            </a:p>
          </p:txBody>
        </p:sp>
        <p:sp>
          <p:nvSpPr>
            <p:cNvPr id="23" name="TextBox 22"/>
            <p:cNvSpPr txBox="1"/>
            <p:nvPr/>
          </p:nvSpPr>
          <p:spPr>
            <a:xfrm>
              <a:off x="2113658" y="4283314"/>
              <a:ext cx="3647459" cy="276999"/>
            </a:xfrm>
            <a:prstGeom prst="rect">
              <a:avLst/>
            </a:prstGeom>
            <a:noFill/>
          </p:spPr>
          <p:txBody>
            <a:bodyPr wrap="square" rtlCol="0" anchor="ctr">
              <a:spAutoFit/>
            </a:bodyPr>
            <a:lstStyle/>
            <a:p>
              <a:r>
                <a:rPr lang="en-US" altLang="ko-KR" sz="1200" b="1" dirty="0">
                  <a:solidFill>
                    <a:schemeClr val="accent4"/>
                  </a:solidFill>
                  <a:cs typeface="Arial" pitchFamily="34" charset="0"/>
                </a:rPr>
                <a:t>Conception</a:t>
              </a:r>
              <a:endParaRPr lang="ko-KR" altLang="en-US" sz="1200" b="1" dirty="0">
                <a:solidFill>
                  <a:schemeClr val="accent4"/>
                </a:solidFill>
                <a:cs typeface="Arial" pitchFamily="34" charset="0"/>
              </a:endParaRPr>
            </a:p>
          </p:txBody>
        </p:sp>
      </p:grpSp>
      <p:grpSp>
        <p:nvGrpSpPr>
          <p:cNvPr id="24" name="Group 23"/>
          <p:cNvGrpSpPr/>
          <p:nvPr/>
        </p:nvGrpSpPr>
        <p:grpSpPr>
          <a:xfrm>
            <a:off x="6300192" y="2858664"/>
            <a:ext cx="2592287" cy="1045403"/>
            <a:chOff x="2113657" y="4188424"/>
            <a:chExt cx="3647459" cy="1045403"/>
          </a:xfrm>
        </p:grpSpPr>
        <p:sp>
          <p:nvSpPr>
            <p:cNvPr id="25" name="TextBox 24"/>
            <p:cNvSpPr txBox="1"/>
            <p:nvPr/>
          </p:nvSpPr>
          <p:spPr>
            <a:xfrm>
              <a:off x="2113657" y="4402830"/>
              <a:ext cx="3647459" cy="830997"/>
            </a:xfrm>
            <a:prstGeom prst="rect">
              <a:avLst/>
            </a:prstGeom>
            <a:noFill/>
          </p:spPr>
          <p:txBody>
            <a:bodyPr wrap="square" rtlCol="0" anchor="ctr">
              <a:spAutoFit/>
            </a:bodyPr>
            <a:lstStyle/>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Sémantiques</a:t>
              </a:r>
            </a:p>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Echange avec l’utilisateur</a:t>
              </a:r>
            </a:p>
            <a:p>
              <a:pPr marL="171450" indent="-171450">
                <a:buFont typeface="Arial" panose="020B0604020202020204" pitchFamily="34" charset="0"/>
                <a:buChar char="•"/>
              </a:pPr>
              <a:r>
                <a:rPr lang="fr-FR" altLang="ko-KR" sz="1200" dirty="0">
                  <a:solidFill>
                    <a:schemeClr val="tx1">
                      <a:lumMod val="75000"/>
                      <a:lumOff val="25000"/>
                    </a:schemeClr>
                  </a:solidFill>
                  <a:cs typeface="Arial" pitchFamily="34" charset="0"/>
                </a:rPr>
                <a:t>Coordination entre les différents agents</a:t>
              </a:r>
            </a:p>
          </p:txBody>
        </p:sp>
        <p:sp>
          <p:nvSpPr>
            <p:cNvPr id="26" name="TextBox 25"/>
            <p:cNvSpPr txBox="1"/>
            <p:nvPr/>
          </p:nvSpPr>
          <p:spPr>
            <a:xfrm>
              <a:off x="2113657" y="4188424"/>
              <a:ext cx="3647459" cy="276999"/>
            </a:xfrm>
            <a:prstGeom prst="rect">
              <a:avLst/>
            </a:prstGeom>
            <a:noFill/>
          </p:spPr>
          <p:txBody>
            <a:bodyPr wrap="square" rtlCol="0" anchor="ctr">
              <a:spAutoFit/>
            </a:bodyPr>
            <a:lstStyle/>
            <a:p>
              <a:r>
                <a:rPr lang="en-US" altLang="ko-KR" sz="1200" b="1" dirty="0">
                  <a:solidFill>
                    <a:schemeClr val="accent5"/>
                  </a:solidFill>
                  <a:cs typeface="Arial" pitchFamily="34" charset="0"/>
                </a:rPr>
                <a:t>Services</a:t>
              </a:r>
              <a:endParaRPr lang="ko-KR" altLang="en-US" sz="1200" b="1" dirty="0">
                <a:solidFill>
                  <a:schemeClr val="accent5"/>
                </a:solidFill>
                <a:cs typeface="Arial" pitchFamily="34" charset="0"/>
              </a:endParaRPr>
            </a:p>
          </p:txBody>
        </p:sp>
      </p:grpSp>
      <p:grpSp>
        <p:nvGrpSpPr>
          <p:cNvPr id="27" name="Group 26"/>
          <p:cNvGrpSpPr/>
          <p:nvPr/>
        </p:nvGrpSpPr>
        <p:grpSpPr>
          <a:xfrm>
            <a:off x="539552" y="1527579"/>
            <a:ext cx="2721672" cy="765846"/>
            <a:chOff x="1931608" y="4283314"/>
            <a:chExt cx="3829510" cy="765846"/>
          </a:xfrm>
        </p:grpSpPr>
        <p:sp>
          <p:nvSpPr>
            <p:cNvPr id="28" name="TextBox 27"/>
            <p:cNvSpPr txBox="1"/>
            <p:nvPr/>
          </p:nvSpPr>
          <p:spPr>
            <a:xfrm>
              <a:off x="1931608" y="4587495"/>
              <a:ext cx="3829510" cy="461665"/>
            </a:xfrm>
            <a:prstGeom prst="rect">
              <a:avLst/>
            </a:prstGeom>
            <a:noFill/>
          </p:spPr>
          <p:txBody>
            <a:bodyPr wrap="square" rtlCol="0" anchor="ctr">
              <a:spAutoFit/>
            </a:bodyPr>
            <a:lstStyle/>
            <a:p>
              <a:pPr algn="r"/>
              <a:r>
                <a:rPr lang="fr-FR" sz="1200" dirty="0">
                  <a:solidFill>
                    <a:schemeClr val="tx1">
                      <a:lumMod val="75000"/>
                      <a:lumOff val="25000"/>
                    </a:schemeClr>
                  </a:solidFill>
                  <a:cs typeface="Arial" pitchFamily="34" charset="0"/>
                </a:rPr>
                <a:t>Définir comment réaliser le rôle de </a:t>
              </a:r>
            </a:p>
            <a:p>
              <a:pPr algn="r"/>
              <a:r>
                <a:rPr lang="fr-FR" sz="1200" dirty="0">
                  <a:solidFill>
                    <a:schemeClr val="tx1">
                      <a:lumMod val="75000"/>
                      <a:lumOff val="25000"/>
                    </a:schemeClr>
                  </a:solidFill>
                  <a:cs typeface="Arial" pitchFamily="34" charset="0"/>
                </a:rPr>
                <a:t>chaque agent qui va entrer  en action</a:t>
              </a:r>
              <a:endParaRPr lang="en-US" altLang="ko-KR" sz="1200" dirty="0">
                <a:solidFill>
                  <a:schemeClr val="tx1">
                    <a:lumMod val="75000"/>
                    <a:lumOff val="25000"/>
                  </a:schemeClr>
                </a:solidFill>
                <a:cs typeface="Arial" pitchFamily="34" charset="0"/>
              </a:endParaRPr>
            </a:p>
          </p:txBody>
        </p:sp>
        <p:sp>
          <p:nvSpPr>
            <p:cNvPr id="29" name="TextBox 28"/>
            <p:cNvSpPr txBox="1"/>
            <p:nvPr/>
          </p:nvSpPr>
          <p:spPr>
            <a:xfrm>
              <a:off x="2113658" y="4283314"/>
              <a:ext cx="3647459" cy="276999"/>
            </a:xfrm>
            <a:prstGeom prst="rect">
              <a:avLst/>
            </a:prstGeom>
            <a:noFill/>
          </p:spPr>
          <p:txBody>
            <a:bodyPr wrap="square" rtlCol="0" anchor="ctr">
              <a:spAutoFit/>
            </a:bodyPr>
            <a:lstStyle/>
            <a:p>
              <a:pPr algn="r"/>
              <a:r>
                <a:rPr lang="en-US" altLang="ko-KR" sz="1200" b="1" dirty="0">
                  <a:solidFill>
                    <a:schemeClr val="accent4"/>
                  </a:solidFill>
                  <a:cs typeface="Arial" pitchFamily="34" charset="0"/>
                </a:rPr>
                <a:t>Conception</a:t>
              </a:r>
              <a:endParaRPr lang="ko-KR" altLang="en-US" sz="1200" b="1" dirty="0">
                <a:solidFill>
                  <a:schemeClr val="accent4"/>
                </a:solidFill>
                <a:cs typeface="Arial" pitchFamily="34" charset="0"/>
              </a:endParaRPr>
            </a:p>
          </p:txBody>
        </p:sp>
      </p:grpSp>
      <p:grpSp>
        <p:nvGrpSpPr>
          <p:cNvPr id="30" name="Group 29"/>
          <p:cNvGrpSpPr/>
          <p:nvPr/>
        </p:nvGrpSpPr>
        <p:grpSpPr>
          <a:xfrm>
            <a:off x="179512" y="2907921"/>
            <a:ext cx="2664296" cy="858179"/>
            <a:chOff x="2012339" y="4283314"/>
            <a:chExt cx="3748778" cy="858179"/>
          </a:xfrm>
        </p:grpSpPr>
        <p:sp>
          <p:nvSpPr>
            <p:cNvPr id="31" name="TextBox 30"/>
            <p:cNvSpPr txBox="1"/>
            <p:nvPr/>
          </p:nvSpPr>
          <p:spPr>
            <a:xfrm>
              <a:off x="2012339" y="4495162"/>
              <a:ext cx="3748777" cy="646331"/>
            </a:xfrm>
            <a:prstGeom prst="rect">
              <a:avLst/>
            </a:prstGeom>
            <a:noFill/>
          </p:spPr>
          <p:txBody>
            <a:bodyPr wrap="square" rtlCol="0" anchor="ctr">
              <a:spAutoFit/>
            </a:bodyPr>
            <a:lstStyle/>
            <a:p>
              <a:pPr algn="r"/>
              <a:r>
                <a:rPr lang="fr-FR" sz="1200" dirty="0">
                  <a:solidFill>
                    <a:schemeClr val="tx1">
                      <a:lumMod val="75000"/>
                      <a:lumOff val="25000"/>
                    </a:schemeClr>
                  </a:solidFill>
                  <a:cs typeface="Arial" pitchFamily="34" charset="0"/>
                </a:rPr>
                <a:t>Combinaison de plusieurs agents</a:t>
              </a:r>
            </a:p>
            <a:p>
              <a:pPr algn="r"/>
              <a:r>
                <a:rPr lang="fr-FR" sz="1200" dirty="0">
                  <a:solidFill>
                    <a:schemeClr val="tx1">
                      <a:lumMod val="75000"/>
                      <a:lumOff val="25000"/>
                    </a:schemeClr>
                  </a:solidFill>
                  <a:cs typeface="Arial" pitchFamily="34" charset="0"/>
                </a:rPr>
                <a:t> qui interagissent dans  </a:t>
              </a:r>
            </a:p>
            <a:p>
              <a:pPr algn="r"/>
              <a:r>
                <a:rPr lang="fr-FR" sz="1200" dirty="0">
                  <a:solidFill>
                    <a:schemeClr val="tx1">
                      <a:lumMod val="75000"/>
                      <a:lumOff val="25000"/>
                    </a:schemeClr>
                  </a:solidFill>
                  <a:cs typeface="Arial" pitchFamily="34" charset="0"/>
                </a:rPr>
                <a:t>un environnement</a:t>
              </a:r>
              <a:endParaRPr lang="en-US" altLang="ko-KR" sz="1200" dirty="0">
                <a:solidFill>
                  <a:schemeClr val="tx1">
                    <a:lumMod val="75000"/>
                    <a:lumOff val="25000"/>
                  </a:schemeClr>
                </a:solidFill>
                <a:cs typeface="Arial" pitchFamily="34" charset="0"/>
              </a:endParaRPr>
            </a:p>
          </p:txBody>
        </p:sp>
        <p:sp>
          <p:nvSpPr>
            <p:cNvPr id="32" name="TextBox 31"/>
            <p:cNvSpPr txBox="1"/>
            <p:nvPr/>
          </p:nvSpPr>
          <p:spPr>
            <a:xfrm>
              <a:off x="2113658" y="4283314"/>
              <a:ext cx="3647459" cy="276999"/>
            </a:xfrm>
            <a:prstGeom prst="rect">
              <a:avLst/>
            </a:prstGeom>
            <a:noFill/>
          </p:spPr>
          <p:txBody>
            <a:bodyPr wrap="square" rtlCol="0" anchor="ctr">
              <a:spAutoFit/>
            </a:bodyPr>
            <a:lstStyle/>
            <a:p>
              <a:pPr algn="r"/>
              <a:r>
                <a:rPr lang="fr-FR" altLang="ko-KR" sz="1200" b="1" dirty="0">
                  <a:solidFill>
                    <a:schemeClr val="accent5"/>
                  </a:solidFill>
                  <a:cs typeface="Arial" pitchFamily="34" charset="0"/>
                </a:rPr>
                <a:t>Définition</a:t>
              </a:r>
            </a:p>
          </p:txBody>
        </p:sp>
      </p:grpSp>
      <p:sp>
        <p:nvSpPr>
          <p:cNvPr id="33" name="TextBox 32"/>
          <p:cNvSpPr txBox="1"/>
          <p:nvPr/>
        </p:nvSpPr>
        <p:spPr>
          <a:xfrm>
            <a:off x="3369809" y="2613505"/>
            <a:ext cx="2391056" cy="707886"/>
          </a:xfrm>
          <a:prstGeom prst="rect">
            <a:avLst/>
          </a:prstGeom>
          <a:noFill/>
        </p:spPr>
        <p:txBody>
          <a:bodyPr wrap="square" rtlCol="0" anchor="ctr">
            <a:spAutoFit/>
          </a:bodyPr>
          <a:lstStyle/>
          <a:p>
            <a:pPr algn="ctr"/>
            <a:r>
              <a:rPr lang="fr-FR" altLang="ko-KR" sz="2000" b="1" dirty="0">
                <a:solidFill>
                  <a:schemeClr val="tx1">
                    <a:lumMod val="75000"/>
                    <a:lumOff val="25000"/>
                  </a:schemeClr>
                </a:solidFill>
                <a:cs typeface="Arial" pitchFamily="34" charset="0"/>
              </a:rPr>
              <a:t>Modèles </a:t>
            </a:r>
          </a:p>
          <a:p>
            <a:pPr algn="ctr"/>
            <a:r>
              <a:rPr lang="fr-FR" altLang="ko-KR" sz="2000" b="1" dirty="0">
                <a:solidFill>
                  <a:schemeClr val="accent1"/>
                </a:solidFill>
                <a:cs typeface="Arial" pitchFamily="34" charset="0"/>
              </a:rPr>
              <a:t>Multi-Agents</a:t>
            </a:r>
            <a:endParaRPr lang="fr-FR" altLang="ko-KR" sz="2000" b="1" dirty="0">
              <a:solidFill>
                <a:schemeClr val="tx1">
                  <a:lumMod val="75000"/>
                  <a:lumOff val="25000"/>
                </a:schemeClr>
              </a:solidFill>
              <a:cs typeface="Arial" pitchFamily="34" charset="0"/>
            </a:endParaRPr>
          </a:p>
        </p:txBody>
      </p:sp>
      <p:sp>
        <p:nvSpPr>
          <p:cNvPr id="34" name="Oval 33">
            <a:extLst>
              <a:ext uri="{FF2B5EF4-FFF2-40B4-BE49-F238E27FC236}">
                <a16:creationId xmlns:a16="http://schemas.microsoft.com/office/drawing/2014/main" xmlns="" id="{083699B6-6B0B-4191-A3A2-E0B30B04A76D}"/>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1AACD239-89FE-4CFF-B97F-9E12EE023670}"/>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10</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4678068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624324" y="1275606"/>
            <a:ext cx="3895352" cy="1296144"/>
          </a:xfrm>
          <a:prstGeom prst="rect">
            <a:avLst/>
          </a:prstGeom>
        </p:spPr>
        <p:txBody>
          <a:bodyPr/>
          <a:lstStyle/>
          <a:p>
            <a:pPr marL="0" indent="0" algn="ctr">
              <a:buNone/>
            </a:pPr>
            <a:r>
              <a:rPr lang="fr-FR" altLang="ko-KR" sz="3600" b="1" dirty="0">
                <a:solidFill>
                  <a:schemeClr val="tx1">
                    <a:lumMod val="75000"/>
                    <a:lumOff val="25000"/>
                  </a:schemeClr>
                </a:solidFill>
                <a:latin typeface="+mj-lt"/>
              </a:rPr>
              <a:t>Modèles </a:t>
            </a:r>
          </a:p>
          <a:p>
            <a:pPr marL="0" indent="0" algn="ctr">
              <a:buNone/>
            </a:pPr>
            <a:r>
              <a:rPr lang="en-US" altLang="ko-KR" sz="3600" b="1" dirty="0">
                <a:solidFill>
                  <a:schemeClr val="tx1">
                    <a:lumMod val="75000"/>
                    <a:lumOff val="25000"/>
                  </a:schemeClr>
                </a:solidFill>
                <a:latin typeface="+mj-lt"/>
              </a:rPr>
              <a:t>Multi-Agents</a:t>
            </a:r>
            <a:endParaRPr lang="ko-KR" altLang="en-US" sz="3600" b="1" dirty="0">
              <a:solidFill>
                <a:schemeClr val="tx1">
                  <a:lumMod val="75000"/>
                  <a:lumOff val="25000"/>
                </a:schemeClr>
              </a:solidFill>
              <a:latin typeface="+mj-lt"/>
            </a:endParaRPr>
          </a:p>
        </p:txBody>
      </p:sp>
      <p:sp>
        <p:nvSpPr>
          <p:cNvPr id="4" name="TextBox 3"/>
          <p:cNvSpPr txBox="1"/>
          <p:nvPr/>
        </p:nvSpPr>
        <p:spPr>
          <a:xfrm>
            <a:off x="2771763" y="2787774"/>
            <a:ext cx="3600474" cy="646331"/>
          </a:xfrm>
          <a:prstGeom prst="rect">
            <a:avLst/>
          </a:prstGeom>
          <a:noFill/>
        </p:spPr>
        <p:txBody>
          <a:bodyPr wrap="square" rtlCol="0">
            <a:spAutoFit/>
          </a:bodyPr>
          <a:lstStyle/>
          <a:p>
            <a:pPr algn="ctr"/>
            <a:r>
              <a:rPr lang="fr-FR" altLang="ko-KR" sz="1200" dirty="0">
                <a:solidFill>
                  <a:schemeClr val="tx1">
                    <a:lumMod val="75000"/>
                    <a:lumOff val="25000"/>
                  </a:schemeClr>
                </a:solidFill>
                <a:cs typeface="Arial" pitchFamily="34" charset="0"/>
              </a:rPr>
              <a:t>Vidéo : Etude à NASA sur la complexité de ce modèle</a:t>
            </a:r>
          </a:p>
          <a:p>
            <a:pPr algn="ctr"/>
            <a:r>
              <a:rPr lang="en-US" altLang="ko-KR" sz="1200" dirty="0">
                <a:solidFill>
                  <a:schemeClr val="tx1">
                    <a:lumMod val="75000"/>
                    <a:lumOff val="25000"/>
                  </a:schemeClr>
                </a:solidFill>
                <a:cs typeface="Arial" pitchFamily="34" charset="0"/>
              </a:rPr>
              <a:t>https://www.youtube.com/watch?v=wugbZ0Dys6w</a:t>
            </a:r>
          </a:p>
        </p:txBody>
      </p:sp>
      <p:sp>
        <p:nvSpPr>
          <p:cNvPr id="5" name="Oval 4">
            <a:extLst>
              <a:ext uri="{FF2B5EF4-FFF2-40B4-BE49-F238E27FC236}">
                <a16:creationId xmlns:a16="http://schemas.microsoft.com/office/drawing/2014/main" xmlns="" id="{F8071185-B54B-492A-A274-BF89E6726E17}"/>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646FD36A-9316-4771-ABDD-2B954A49D8F1}"/>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11</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350745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624324" y="1275606"/>
            <a:ext cx="3895352" cy="1296144"/>
          </a:xfrm>
          <a:prstGeom prst="rect">
            <a:avLst/>
          </a:prstGeom>
        </p:spPr>
        <p:txBody>
          <a:bodyPr/>
          <a:lstStyle/>
          <a:p>
            <a:pPr marL="0" indent="0" algn="ctr">
              <a:buNone/>
            </a:pPr>
            <a:r>
              <a:rPr lang="fr-FR" altLang="ko-KR" sz="3600" b="1" dirty="0">
                <a:solidFill>
                  <a:schemeClr val="tx1">
                    <a:lumMod val="75000"/>
                    <a:lumOff val="25000"/>
                  </a:schemeClr>
                </a:solidFill>
                <a:latin typeface="+mj-lt"/>
              </a:rPr>
              <a:t>Modèles </a:t>
            </a:r>
          </a:p>
          <a:p>
            <a:pPr marL="0" indent="0" algn="ctr">
              <a:buNone/>
            </a:pPr>
            <a:r>
              <a:rPr lang="en-US" altLang="ko-KR" sz="3600" b="1" dirty="0">
                <a:solidFill>
                  <a:schemeClr val="tx1">
                    <a:lumMod val="75000"/>
                    <a:lumOff val="25000"/>
                  </a:schemeClr>
                </a:solidFill>
                <a:latin typeface="+mj-lt"/>
              </a:rPr>
              <a:t>Multi-Agents</a:t>
            </a:r>
            <a:endParaRPr lang="ko-KR" altLang="en-US" sz="3600" b="1" dirty="0">
              <a:solidFill>
                <a:schemeClr val="tx1">
                  <a:lumMod val="75000"/>
                  <a:lumOff val="25000"/>
                </a:schemeClr>
              </a:solidFill>
              <a:latin typeface="+mj-lt"/>
            </a:endParaRPr>
          </a:p>
        </p:txBody>
      </p:sp>
      <p:sp>
        <p:nvSpPr>
          <p:cNvPr id="4" name="TextBox 3"/>
          <p:cNvSpPr txBox="1"/>
          <p:nvPr/>
        </p:nvSpPr>
        <p:spPr>
          <a:xfrm>
            <a:off x="2771763" y="2787774"/>
            <a:ext cx="3600474" cy="461665"/>
          </a:xfrm>
          <a:prstGeom prst="rect">
            <a:avLst/>
          </a:prstGeom>
          <a:noFill/>
        </p:spPr>
        <p:txBody>
          <a:bodyPr wrap="square" rtlCol="0">
            <a:spAutoFit/>
          </a:bodyPr>
          <a:lstStyle/>
          <a:p>
            <a:pPr algn="ctr"/>
            <a:r>
              <a:rPr lang="fr-FR" altLang="ko-KR" sz="1200" dirty="0">
                <a:solidFill>
                  <a:schemeClr val="tx1">
                    <a:lumMod val="75000"/>
                    <a:lumOff val="25000"/>
                  </a:schemeClr>
                </a:solidFill>
                <a:cs typeface="Arial" pitchFamily="34" charset="0"/>
              </a:rPr>
              <a:t>Vidéo : Modèle Multi-agents machine </a:t>
            </a:r>
            <a:r>
              <a:rPr lang="fr-FR" altLang="ko-KR" sz="1200" dirty="0" err="1">
                <a:solidFill>
                  <a:schemeClr val="tx1">
                    <a:lumMod val="75000"/>
                    <a:lumOff val="25000"/>
                  </a:schemeClr>
                </a:solidFill>
                <a:cs typeface="Arial" pitchFamily="34" charset="0"/>
              </a:rPr>
              <a:t>learning</a:t>
            </a:r>
            <a:endParaRPr lang="fr-FR" altLang="ko-KR" sz="1200" dirty="0">
              <a:solidFill>
                <a:schemeClr val="tx1">
                  <a:lumMod val="75000"/>
                  <a:lumOff val="25000"/>
                </a:schemeClr>
              </a:solidFill>
              <a:cs typeface="Arial" pitchFamily="34" charset="0"/>
            </a:endParaRPr>
          </a:p>
          <a:p>
            <a:pPr algn="ctr"/>
            <a:r>
              <a:rPr lang="en-US" altLang="ko-KR" sz="1200" dirty="0" smtClean="0">
                <a:solidFill>
                  <a:schemeClr val="tx1">
                    <a:lumMod val="75000"/>
                    <a:lumOff val="25000"/>
                  </a:schemeClr>
                </a:solidFill>
                <a:cs typeface="Arial" pitchFamily="34" charset="0"/>
              </a:rPr>
              <a:t>https://</a:t>
            </a:r>
            <a:r>
              <a:rPr lang="en-US" altLang="ko-KR" sz="1200" dirty="0" err="1" smtClean="0">
                <a:solidFill>
                  <a:schemeClr val="tx1">
                    <a:lumMod val="75000"/>
                    <a:lumOff val="25000"/>
                  </a:schemeClr>
                </a:solidFill>
                <a:cs typeface="Arial" pitchFamily="34" charset="0"/>
              </a:rPr>
              <a:t>www.youtube.com</a:t>
            </a:r>
            <a:r>
              <a:rPr lang="en-US" altLang="ko-KR" sz="1200" dirty="0" smtClean="0">
                <a:solidFill>
                  <a:schemeClr val="tx1">
                    <a:lumMod val="75000"/>
                    <a:lumOff val="25000"/>
                  </a:schemeClr>
                </a:solidFill>
                <a:cs typeface="Arial" pitchFamily="34" charset="0"/>
              </a:rPr>
              <a:t>/</a:t>
            </a:r>
            <a:r>
              <a:rPr lang="en-US" altLang="ko-KR" sz="1200" dirty="0" err="1" smtClean="0">
                <a:solidFill>
                  <a:schemeClr val="tx1">
                    <a:lumMod val="75000"/>
                    <a:lumOff val="25000"/>
                  </a:schemeClr>
                </a:solidFill>
                <a:cs typeface="Arial" pitchFamily="34" charset="0"/>
              </a:rPr>
              <a:t>watch?v</a:t>
            </a:r>
            <a:r>
              <a:rPr lang="en-US" altLang="ko-KR" sz="1200" dirty="0" smtClean="0">
                <a:solidFill>
                  <a:schemeClr val="tx1">
                    <a:lumMod val="75000"/>
                    <a:lumOff val="25000"/>
                  </a:schemeClr>
                </a:solidFill>
                <a:cs typeface="Arial" pitchFamily="34" charset="0"/>
              </a:rPr>
              <a:t>=opsmd5yuBF0</a:t>
            </a:r>
            <a:endParaRPr lang="en-US" altLang="ko-KR" sz="1200" dirty="0">
              <a:solidFill>
                <a:schemeClr val="tx1">
                  <a:lumMod val="75000"/>
                  <a:lumOff val="25000"/>
                </a:schemeClr>
              </a:solidFill>
              <a:cs typeface="Arial" pitchFamily="34" charset="0"/>
            </a:endParaRPr>
          </a:p>
        </p:txBody>
      </p:sp>
      <p:sp>
        <p:nvSpPr>
          <p:cNvPr id="5" name="Oval 4">
            <a:extLst>
              <a:ext uri="{FF2B5EF4-FFF2-40B4-BE49-F238E27FC236}">
                <a16:creationId xmlns:a16="http://schemas.microsoft.com/office/drawing/2014/main" xmlns="" id="{52E4D6D9-8988-47C1-B75F-0730FDF3CBF3}"/>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ADAB77F4-617E-4463-8765-9AA1A385F305}"/>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12</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4386436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467544" y="339502"/>
            <a:ext cx="3456384" cy="80151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a:solidFill>
                  <a:schemeClr val="accent1"/>
                </a:solidFill>
                <a:latin typeface="+mj-lt"/>
                <a:cs typeface="Arial" pitchFamily="34" charset="0"/>
              </a:rPr>
              <a:t>Exemple : PAC</a:t>
            </a:r>
          </a:p>
          <a:p>
            <a:pPr marL="0" indent="0">
              <a:buNone/>
            </a:pPr>
            <a:r>
              <a:rPr lang="fr-FR" altLang="ko-KR" sz="1800" dirty="0">
                <a:solidFill>
                  <a:schemeClr val="bg1"/>
                </a:solidFill>
              </a:rPr>
              <a:t>Modèles Multi-Agents</a:t>
            </a:r>
          </a:p>
        </p:txBody>
      </p:sp>
      <p:sp>
        <p:nvSpPr>
          <p:cNvPr id="13" name="TextBox 12"/>
          <p:cNvSpPr txBox="1"/>
          <p:nvPr/>
        </p:nvSpPr>
        <p:spPr>
          <a:xfrm>
            <a:off x="453376" y="1719702"/>
            <a:ext cx="3974608" cy="2062103"/>
          </a:xfrm>
          <a:prstGeom prst="rect">
            <a:avLst/>
          </a:prstGeom>
          <a:noFill/>
        </p:spPr>
        <p:txBody>
          <a:bodyPr wrap="square" rtlCol="0" anchor="ctr">
            <a:spAutoFit/>
          </a:bodyPr>
          <a:lstStyle/>
          <a:p>
            <a:pPr algn="just"/>
            <a:r>
              <a:rPr lang="fr-FR" sz="1600" dirty="0">
                <a:solidFill>
                  <a:schemeClr val="bg1"/>
                </a:solidFill>
                <a:cs typeface="Arial" pitchFamily="34" charset="0"/>
              </a:rPr>
              <a:t>Un agent PAC est composé de trois         couches réalisées par des objets : </a:t>
            </a:r>
          </a:p>
          <a:p>
            <a:pPr indent="-171450" algn="just">
              <a:buFont typeface="Arial" panose="020B0604020202020204" pitchFamily="34" charset="0"/>
              <a:buChar char="•"/>
            </a:pPr>
            <a:r>
              <a:rPr lang="fr-FR" sz="1600" dirty="0">
                <a:solidFill>
                  <a:schemeClr val="bg1"/>
                </a:solidFill>
                <a:cs typeface="Arial" pitchFamily="34" charset="0"/>
              </a:rPr>
              <a:t>L’abstraction (le modèle)</a:t>
            </a:r>
          </a:p>
          <a:p>
            <a:pPr indent="-171450" algn="just">
              <a:buFont typeface="Arial" panose="020B0604020202020204" pitchFamily="34" charset="0"/>
              <a:buChar char="•"/>
            </a:pPr>
            <a:r>
              <a:rPr lang="fr-FR" sz="1600" dirty="0">
                <a:solidFill>
                  <a:schemeClr val="bg1"/>
                </a:solidFill>
                <a:cs typeface="Arial" pitchFamily="34" charset="0"/>
              </a:rPr>
              <a:t>La présentation (la vue et le contrôleur)</a:t>
            </a:r>
          </a:p>
          <a:p>
            <a:pPr indent="-171450" algn="just">
              <a:buFont typeface="Arial" panose="020B0604020202020204" pitchFamily="34" charset="0"/>
              <a:buChar char="•"/>
            </a:pPr>
            <a:r>
              <a:rPr lang="fr-FR" sz="1600" dirty="0">
                <a:solidFill>
                  <a:schemeClr val="bg1"/>
                </a:solidFill>
                <a:cs typeface="Arial" pitchFamily="34" charset="0"/>
              </a:rPr>
              <a:t>Le contrôle qui exprime les dépendance entre abstraction et présentation et qui    gère les échanges avec les autres               agents.</a:t>
            </a:r>
            <a:endParaRPr lang="en-US" altLang="ko-KR" sz="1600" dirty="0">
              <a:solidFill>
                <a:schemeClr val="bg1"/>
              </a:solidFill>
              <a:cs typeface="Arial" pitchFamily="34" charset="0"/>
            </a:endParaRPr>
          </a:p>
        </p:txBody>
      </p:sp>
      <p:pic>
        <p:nvPicPr>
          <p:cNvPr id="2" name="Picture 1">
            <a:extLst>
              <a:ext uri="{FF2B5EF4-FFF2-40B4-BE49-F238E27FC236}">
                <a16:creationId xmlns:a16="http://schemas.microsoft.com/office/drawing/2014/main" xmlns="" id="{12BA4BFD-958E-4BFA-A733-F97B44941A9B}"/>
              </a:ext>
            </a:extLst>
          </p:cNvPr>
          <p:cNvPicPr>
            <a:picLocks noChangeAspect="1"/>
          </p:cNvPicPr>
          <p:nvPr/>
        </p:nvPicPr>
        <p:blipFill>
          <a:blip r:embed="rId2"/>
          <a:stretch>
            <a:fillRect/>
          </a:stretch>
        </p:blipFill>
        <p:spPr>
          <a:xfrm>
            <a:off x="4447605" y="987574"/>
            <a:ext cx="4696395" cy="3406490"/>
          </a:xfrm>
          <a:prstGeom prst="rect">
            <a:avLst/>
          </a:prstGeom>
        </p:spPr>
      </p:pic>
      <p:sp>
        <p:nvSpPr>
          <p:cNvPr id="5" name="Oval 4">
            <a:extLst>
              <a:ext uri="{FF2B5EF4-FFF2-40B4-BE49-F238E27FC236}">
                <a16:creationId xmlns:a16="http://schemas.microsoft.com/office/drawing/2014/main" xmlns="" id="{654A93CE-124E-4134-84A6-9EA91940B7C1}"/>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CD5688F8-D2EC-44C2-9CF8-FE88FE940BF5}"/>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13</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28203048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75606"/>
            <a:ext cx="4644008" cy="3240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5"/>
          <p:cNvSpPr/>
          <p:nvPr/>
        </p:nvSpPr>
        <p:spPr>
          <a:xfrm flipH="1">
            <a:off x="3491881" y="1508125"/>
            <a:ext cx="504055" cy="504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p:nvPr/>
        </p:nvSpPr>
        <p:spPr>
          <a:xfrm flipH="1">
            <a:off x="3491881" y="2275816"/>
            <a:ext cx="504055" cy="5040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Oval 7"/>
          <p:cNvSpPr/>
          <p:nvPr/>
        </p:nvSpPr>
        <p:spPr>
          <a:xfrm flipH="1">
            <a:off x="3491881" y="3043507"/>
            <a:ext cx="504055" cy="504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Oval 8"/>
          <p:cNvSpPr/>
          <p:nvPr/>
        </p:nvSpPr>
        <p:spPr>
          <a:xfrm flipH="1">
            <a:off x="3491881" y="3811197"/>
            <a:ext cx="504055" cy="5040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flipH="1">
            <a:off x="22694" y="1254031"/>
            <a:ext cx="2232247" cy="3293209"/>
          </a:xfrm>
          <a:prstGeom prst="rect">
            <a:avLst/>
          </a:prstGeom>
          <a:noFill/>
        </p:spPr>
        <p:txBody>
          <a:bodyPr wrap="square" rtlCol="0" anchor="ctr">
            <a:spAutoFit/>
          </a:bodyPr>
          <a:lstStyle/>
          <a:p>
            <a:pPr marL="285750" indent="-285750">
              <a:buFont typeface="Arial" panose="020B0604020202020204" pitchFamily="34" charset="0"/>
              <a:buChar char="•"/>
            </a:pPr>
            <a:r>
              <a:rPr lang="en-US" altLang="ko-KR" sz="1600" dirty="0">
                <a:solidFill>
                  <a:schemeClr val="bg1"/>
                </a:solidFill>
                <a:cs typeface="Arial" pitchFamily="34" charset="0"/>
              </a:rPr>
              <a:t>3 Couches</a:t>
            </a:r>
          </a:p>
          <a:p>
            <a:pPr marL="285750" indent="-285750">
              <a:buFont typeface="Arial" panose="020B0604020202020204" pitchFamily="34" charset="0"/>
              <a:buChar char="•"/>
            </a:pPr>
            <a:r>
              <a:rPr lang="fr-FR" altLang="ko-KR" sz="1600" dirty="0">
                <a:solidFill>
                  <a:schemeClr val="bg1"/>
                </a:solidFill>
                <a:cs typeface="Arial" pitchFamily="34" charset="0"/>
              </a:rPr>
              <a:t>Utilisation facile pour la programmation Orienté Objet</a:t>
            </a:r>
          </a:p>
          <a:p>
            <a:pPr marL="285750" indent="-285750">
              <a:buFont typeface="Arial" panose="020B0604020202020204" pitchFamily="34" charset="0"/>
              <a:buChar char="•"/>
            </a:pPr>
            <a:r>
              <a:rPr lang="fr-FR" altLang="ko-KR" sz="1600" dirty="0">
                <a:solidFill>
                  <a:schemeClr val="bg1"/>
                </a:solidFill>
                <a:cs typeface="Arial" pitchFamily="34" charset="0"/>
              </a:rPr>
              <a:t>But : proposer une solution générale aux problèmes d’utilisateur qui manipule des données volumineuses et complexes</a:t>
            </a:r>
            <a:endParaRPr lang="ko-KR" altLang="en-US" sz="1600" dirty="0">
              <a:solidFill>
                <a:schemeClr val="bg1"/>
              </a:solidFill>
              <a:cs typeface="Arial" pitchFamily="34" charset="0"/>
            </a:endParaRPr>
          </a:p>
        </p:txBody>
      </p:sp>
      <p:sp>
        <p:nvSpPr>
          <p:cNvPr id="22" name="TextBox 21"/>
          <p:cNvSpPr txBox="1"/>
          <p:nvPr/>
        </p:nvSpPr>
        <p:spPr>
          <a:xfrm flipH="1">
            <a:off x="3491880" y="1575486"/>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01</a:t>
            </a:r>
            <a:endParaRPr lang="ko-KR" altLang="en-US" b="1" dirty="0">
              <a:solidFill>
                <a:schemeClr val="bg1"/>
              </a:solidFill>
              <a:cs typeface="Arial" pitchFamily="34" charset="0"/>
            </a:endParaRPr>
          </a:p>
        </p:txBody>
      </p:sp>
      <p:sp>
        <p:nvSpPr>
          <p:cNvPr id="23" name="TextBox 22"/>
          <p:cNvSpPr txBox="1"/>
          <p:nvPr/>
        </p:nvSpPr>
        <p:spPr>
          <a:xfrm flipH="1">
            <a:off x="3491880" y="2343177"/>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02</a:t>
            </a:r>
            <a:endParaRPr lang="ko-KR" altLang="en-US" b="1" dirty="0">
              <a:solidFill>
                <a:schemeClr val="bg1"/>
              </a:solidFill>
              <a:cs typeface="Arial" pitchFamily="34" charset="0"/>
            </a:endParaRPr>
          </a:p>
        </p:txBody>
      </p:sp>
      <p:sp>
        <p:nvSpPr>
          <p:cNvPr id="24" name="TextBox 23"/>
          <p:cNvSpPr txBox="1"/>
          <p:nvPr/>
        </p:nvSpPr>
        <p:spPr>
          <a:xfrm flipH="1">
            <a:off x="3491880" y="3110868"/>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03</a:t>
            </a:r>
            <a:endParaRPr lang="ko-KR" altLang="en-US" b="1" dirty="0">
              <a:solidFill>
                <a:schemeClr val="bg1"/>
              </a:solidFill>
              <a:cs typeface="Arial" pitchFamily="34" charset="0"/>
            </a:endParaRPr>
          </a:p>
        </p:txBody>
      </p:sp>
      <p:sp>
        <p:nvSpPr>
          <p:cNvPr id="25" name="TextBox 24"/>
          <p:cNvSpPr txBox="1"/>
          <p:nvPr/>
        </p:nvSpPr>
        <p:spPr>
          <a:xfrm flipH="1">
            <a:off x="3491880" y="3878558"/>
            <a:ext cx="504056"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04</a:t>
            </a:r>
            <a:endParaRPr lang="ko-KR" altLang="en-US" b="1" dirty="0">
              <a:solidFill>
                <a:schemeClr val="bg1"/>
              </a:solidFill>
              <a:cs typeface="Arial" pitchFamily="34" charset="0"/>
            </a:endParaRPr>
          </a:p>
        </p:txBody>
      </p:sp>
      <p:sp>
        <p:nvSpPr>
          <p:cNvPr id="27" name="TextBox 26"/>
          <p:cNvSpPr txBox="1"/>
          <p:nvPr/>
        </p:nvSpPr>
        <p:spPr>
          <a:xfrm>
            <a:off x="323528" y="236717"/>
            <a:ext cx="3672408" cy="584775"/>
          </a:xfrm>
          <a:prstGeom prst="rect">
            <a:avLst/>
          </a:prstGeom>
          <a:noFill/>
        </p:spPr>
        <p:txBody>
          <a:bodyPr wrap="square" rtlCol="0" anchor="ctr">
            <a:spAutoFit/>
          </a:bodyPr>
          <a:lstStyle/>
          <a:p>
            <a:r>
              <a:rPr lang="en-US" altLang="ko-KR" sz="3200" b="1" dirty="0">
                <a:solidFill>
                  <a:schemeClr val="tx1">
                    <a:lumMod val="75000"/>
                    <a:lumOff val="25000"/>
                  </a:schemeClr>
                </a:solidFill>
                <a:latin typeface="+mj-lt"/>
                <a:cs typeface="Arial" pitchFamily="34" charset="0"/>
              </a:rPr>
              <a:t>Exemple</a:t>
            </a:r>
            <a:r>
              <a:rPr lang="en-US" altLang="ko-KR" sz="2800" b="1" dirty="0">
                <a:solidFill>
                  <a:schemeClr val="tx1">
                    <a:lumMod val="75000"/>
                    <a:lumOff val="25000"/>
                  </a:schemeClr>
                </a:solidFill>
                <a:latin typeface="+mj-lt"/>
                <a:cs typeface="Arial" pitchFamily="34" charset="0"/>
              </a:rPr>
              <a:t> : </a:t>
            </a:r>
            <a:r>
              <a:rPr lang="en-US" altLang="ko-KR" sz="3200" b="1" dirty="0">
                <a:solidFill>
                  <a:schemeClr val="accent1"/>
                </a:solidFill>
                <a:latin typeface="+mj-lt"/>
                <a:cs typeface="Arial" pitchFamily="34" charset="0"/>
              </a:rPr>
              <a:t>MVC</a:t>
            </a:r>
            <a:endParaRPr lang="ko-KR" altLang="en-US" sz="3200" b="1" dirty="0">
              <a:solidFill>
                <a:schemeClr val="accent1"/>
              </a:solidFill>
              <a:latin typeface="+mj-lt"/>
              <a:cs typeface="Arial" pitchFamily="34" charset="0"/>
            </a:endParaRPr>
          </a:p>
        </p:txBody>
      </p:sp>
      <p:sp>
        <p:nvSpPr>
          <p:cNvPr id="2" name="Rectangle 1">
            <a:extLst>
              <a:ext uri="{FF2B5EF4-FFF2-40B4-BE49-F238E27FC236}">
                <a16:creationId xmlns:a16="http://schemas.microsoft.com/office/drawing/2014/main" xmlns="" id="{F3B8FBEB-FD23-4911-9369-2DC961E578CB}"/>
              </a:ext>
            </a:extLst>
          </p:cNvPr>
          <p:cNvSpPr/>
          <p:nvPr/>
        </p:nvSpPr>
        <p:spPr>
          <a:xfrm>
            <a:off x="370384" y="737859"/>
            <a:ext cx="2156360" cy="338554"/>
          </a:xfrm>
          <a:prstGeom prst="rect">
            <a:avLst/>
          </a:prstGeom>
        </p:spPr>
        <p:txBody>
          <a:bodyPr wrap="none">
            <a:spAutoFit/>
          </a:bodyPr>
          <a:lstStyle/>
          <a:p>
            <a:r>
              <a:rPr lang="fr-FR" altLang="ko-KR" sz="1600" dirty="0"/>
              <a:t>Modèles Multi-Agents</a:t>
            </a:r>
          </a:p>
        </p:txBody>
      </p:sp>
      <p:pic>
        <p:nvPicPr>
          <p:cNvPr id="4" name="Picture 3">
            <a:extLst>
              <a:ext uri="{FF2B5EF4-FFF2-40B4-BE49-F238E27FC236}">
                <a16:creationId xmlns:a16="http://schemas.microsoft.com/office/drawing/2014/main" xmlns="" id="{DEECA2F8-2C02-42B5-9692-254DA5A7B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018" y="1059582"/>
            <a:ext cx="6732240" cy="3449442"/>
          </a:xfrm>
          <a:prstGeom prst="rect">
            <a:avLst/>
          </a:prstGeom>
        </p:spPr>
      </p:pic>
      <p:sp>
        <p:nvSpPr>
          <p:cNvPr id="15" name="Oval 14">
            <a:extLst>
              <a:ext uri="{FF2B5EF4-FFF2-40B4-BE49-F238E27FC236}">
                <a16:creationId xmlns:a16="http://schemas.microsoft.com/office/drawing/2014/main" xmlns="" id="{6366789F-8902-4E26-95F1-4EAD43A16234}"/>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92C35F55-9AC2-428D-8858-A92B6F32A7D8}"/>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14</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39626261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14198"/>
            <a:ext cx="4572000" cy="473576"/>
          </a:xfrm>
        </p:spPr>
        <p:txBody>
          <a:bodyPr/>
          <a:lstStyle/>
          <a:p>
            <a:r>
              <a:rPr lang="fr-FR" altLang="ko-KR" sz="3200" dirty="0"/>
              <a:t>Modèles Hybrides</a:t>
            </a:r>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a:extLst>
              <a:ext uri="{FF2B5EF4-FFF2-40B4-BE49-F238E27FC236}">
                <a16:creationId xmlns:a16="http://schemas.microsoft.com/office/drawing/2014/main" xmlns="" id="{787BE6E2-C103-4A71-A62E-9EC754B0EF90}"/>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5EC20B85-08D8-45A4-9367-82B6C58B1A8D}"/>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15</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9556442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467544" y="339502"/>
            <a:ext cx="5400600" cy="80151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b="1" dirty="0">
                <a:solidFill>
                  <a:schemeClr val="accent1"/>
                </a:solidFill>
                <a:latin typeface="+mj-lt"/>
                <a:cs typeface="Arial" pitchFamily="34" charset="0"/>
              </a:rPr>
              <a:t>Exemple : PAC-</a:t>
            </a:r>
            <a:r>
              <a:rPr lang="en-US" altLang="ko-KR" b="1" dirty="0" err="1">
                <a:solidFill>
                  <a:schemeClr val="accent1"/>
                </a:solidFill>
                <a:latin typeface="+mj-lt"/>
                <a:cs typeface="Arial" pitchFamily="34" charset="0"/>
              </a:rPr>
              <a:t>Amodeus</a:t>
            </a:r>
            <a:endParaRPr lang="en-US" altLang="ko-KR" b="1" dirty="0">
              <a:solidFill>
                <a:schemeClr val="accent1"/>
              </a:solidFill>
              <a:latin typeface="+mj-lt"/>
              <a:cs typeface="Arial" pitchFamily="34" charset="0"/>
            </a:endParaRPr>
          </a:p>
          <a:p>
            <a:pPr marL="0" indent="0">
              <a:buNone/>
            </a:pPr>
            <a:r>
              <a:rPr lang="fr-FR" altLang="ko-KR" sz="1800" dirty="0">
                <a:solidFill>
                  <a:schemeClr val="bg1"/>
                </a:solidFill>
              </a:rPr>
              <a:t>Modèles Hybrides</a:t>
            </a:r>
          </a:p>
        </p:txBody>
      </p:sp>
      <p:sp>
        <p:nvSpPr>
          <p:cNvPr id="13" name="TextBox 12"/>
          <p:cNvSpPr txBox="1"/>
          <p:nvPr/>
        </p:nvSpPr>
        <p:spPr>
          <a:xfrm>
            <a:off x="179512" y="1473482"/>
            <a:ext cx="4464496" cy="2554545"/>
          </a:xfrm>
          <a:prstGeom prst="rect">
            <a:avLst/>
          </a:prstGeom>
          <a:noFill/>
        </p:spPr>
        <p:txBody>
          <a:bodyPr wrap="square" rtlCol="0" anchor="ctr">
            <a:spAutoFit/>
          </a:bodyPr>
          <a:lstStyle/>
          <a:p>
            <a:pPr marL="285750" indent="-285750" algn="just">
              <a:lnSpc>
                <a:spcPct val="250000"/>
              </a:lnSpc>
              <a:buFont typeface="Arial" panose="020B0604020202020204" pitchFamily="34" charset="0"/>
              <a:buChar char="•"/>
            </a:pPr>
            <a:r>
              <a:rPr lang="fr-FR" sz="1600" dirty="0">
                <a:solidFill>
                  <a:schemeClr val="bg1"/>
                </a:solidFill>
                <a:cs typeface="Arial" pitchFamily="34" charset="0"/>
              </a:rPr>
              <a:t>Hybride des modèles PAC et ARCH</a:t>
            </a:r>
          </a:p>
          <a:p>
            <a:pPr marL="285750" indent="-285750" algn="just">
              <a:lnSpc>
                <a:spcPct val="150000"/>
              </a:lnSpc>
              <a:buFont typeface="Arial" panose="020B0604020202020204" pitchFamily="34" charset="0"/>
              <a:buChar char="•"/>
            </a:pPr>
            <a:r>
              <a:rPr lang="fr-FR" sz="1600" dirty="0">
                <a:solidFill>
                  <a:schemeClr val="bg1"/>
                </a:solidFill>
              </a:rPr>
              <a:t>Utilisation du PAC pour raffiner le contrôleur de dialogue du modèle de l’ARCH</a:t>
            </a:r>
          </a:p>
          <a:p>
            <a:pPr marL="285750" indent="-285750" algn="just">
              <a:lnSpc>
                <a:spcPct val="150000"/>
              </a:lnSpc>
              <a:buFont typeface="Arial" panose="020B0604020202020204" pitchFamily="34" charset="0"/>
              <a:buChar char="•"/>
            </a:pPr>
            <a:r>
              <a:rPr lang="fr-FR" sz="1600" dirty="0">
                <a:solidFill>
                  <a:schemeClr val="bg1"/>
                </a:solidFill>
              </a:rPr>
              <a:t>Un ensemble de règles heuristiques pour    guider la structuration en hiérarchie             d’agents  PAC</a:t>
            </a:r>
            <a:endParaRPr lang="en-US" altLang="ko-KR" sz="1600" dirty="0">
              <a:solidFill>
                <a:schemeClr val="bg1"/>
              </a:solidFill>
              <a:cs typeface="Arial" pitchFamily="34" charset="0"/>
            </a:endParaRPr>
          </a:p>
        </p:txBody>
      </p:sp>
      <p:pic>
        <p:nvPicPr>
          <p:cNvPr id="4" name="Picture 3">
            <a:extLst>
              <a:ext uri="{FF2B5EF4-FFF2-40B4-BE49-F238E27FC236}">
                <a16:creationId xmlns:a16="http://schemas.microsoft.com/office/drawing/2014/main" xmlns="" id="{0800E36E-0DF9-4847-ADFB-F48761792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904" y="1141019"/>
            <a:ext cx="3590925" cy="3162300"/>
          </a:xfrm>
          <a:prstGeom prst="rect">
            <a:avLst/>
          </a:prstGeom>
        </p:spPr>
      </p:pic>
      <p:sp>
        <p:nvSpPr>
          <p:cNvPr id="5" name="Oval 4">
            <a:extLst>
              <a:ext uri="{FF2B5EF4-FFF2-40B4-BE49-F238E27FC236}">
                <a16:creationId xmlns:a16="http://schemas.microsoft.com/office/drawing/2014/main" xmlns="" id="{FF60DC0F-AD5C-4D5D-BAA1-19114D046CB2}"/>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03E3F1A9-4938-4535-B3D1-01261AEA3CC3}"/>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16</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3018187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b="1" dirty="0"/>
              <a:t>Exemple : PAC-</a:t>
            </a:r>
            <a:r>
              <a:rPr lang="en-US" altLang="ko-KR" sz="3200" b="1" dirty="0" err="1"/>
              <a:t>Amodeus</a:t>
            </a:r>
            <a:endParaRPr lang="en-US" altLang="ko-KR" sz="3200" b="1" dirty="0"/>
          </a:p>
        </p:txBody>
      </p:sp>
      <p:sp>
        <p:nvSpPr>
          <p:cNvPr id="3" name="Text Placeholder 2"/>
          <p:cNvSpPr>
            <a:spLocks noGrp="1"/>
          </p:cNvSpPr>
          <p:nvPr>
            <p:ph type="body" sz="quarter" idx="11"/>
          </p:nvPr>
        </p:nvSpPr>
        <p:spPr/>
        <p:txBody>
          <a:bodyPr/>
          <a:lstStyle/>
          <a:p>
            <a:r>
              <a:rPr lang="fr-FR" altLang="ko-KR" dirty="0"/>
              <a:t>Modèles Hybrides</a:t>
            </a:r>
          </a:p>
        </p:txBody>
      </p:sp>
      <p:grpSp>
        <p:nvGrpSpPr>
          <p:cNvPr id="9" name="Group 8"/>
          <p:cNvGrpSpPr/>
          <p:nvPr/>
        </p:nvGrpSpPr>
        <p:grpSpPr>
          <a:xfrm>
            <a:off x="539552" y="1347614"/>
            <a:ext cx="2987180" cy="3072844"/>
            <a:chOff x="539552" y="1375207"/>
            <a:chExt cx="3240360" cy="3333284"/>
          </a:xfrm>
        </p:grpSpPr>
        <p:sp>
          <p:nvSpPr>
            <p:cNvPr id="4" name="Right Arrow 3"/>
            <p:cNvSpPr/>
            <p:nvPr/>
          </p:nvSpPr>
          <p:spPr>
            <a:xfrm>
              <a:off x="1051559" y="4481585"/>
              <a:ext cx="1000161" cy="226906"/>
            </a:xfrm>
            <a:prstGeom prst="rightArrow">
              <a:avLst>
                <a:gd name="adj1" fmla="val 51543"/>
                <a:gd name="adj2" fmla="val 655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Oval 7"/>
            <p:cNvSpPr/>
            <p:nvPr/>
          </p:nvSpPr>
          <p:spPr>
            <a:xfrm>
              <a:off x="2267744" y="137520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1691680" y="211009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1115616" y="2844977"/>
              <a:ext cx="1008112" cy="1008114"/>
            </a:xfrm>
            <a:prstGeom prst="ellipse">
              <a:avLst/>
            </a:prstGeom>
            <a:solidFill>
              <a:schemeClr val="accent3"/>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539552" y="3579862"/>
              <a:ext cx="1008112" cy="1008114"/>
            </a:xfrm>
            <a:prstGeom prst="ellipse">
              <a:avLst/>
            </a:prstGeom>
            <a:solidFill>
              <a:schemeClr val="accent1"/>
            </a:solidFill>
            <a:ln w="127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ight Arrow 9"/>
            <p:cNvSpPr/>
            <p:nvPr/>
          </p:nvSpPr>
          <p:spPr>
            <a:xfrm>
              <a:off x="1627623" y="3745336"/>
              <a:ext cx="1000161" cy="226906"/>
            </a:xfrm>
            <a:prstGeom prst="rightArrow">
              <a:avLst>
                <a:gd name="adj1" fmla="val 51543"/>
                <a:gd name="adj2" fmla="val 655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ight Arrow 10"/>
            <p:cNvSpPr/>
            <p:nvPr/>
          </p:nvSpPr>
          <p:spPr>
            <a:xfrm>
              <a:off x="2203687" y="3009086"/>
              <a:ext cx="1000161" cy="226906"/>
            </a:xfrm>
            <a:prstGeom prst="rightArrow">
              <a:avLst>
                <a:gd name="adj1" fmla="val 51543"/>
                <a:gd name="adj2" fmla="val 655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ight Arrow 11"/>
            <p:cNvSpPr/>
            <p:nvPr/>
          </p:nvSpPr>
          <p:spPr>
            <a:xfrm>
              <a:off x="2779751" y="2272836"/>
              <a:ext cx="1000161" cy="226906"/>
            </a:xfrm>
            <a:prstGeom prst="rightArrow">
              <a:avLst>
                <a:gd name="adj1" fmla="val 51543"/>
                <a:gd name="adj2" fmla="val 655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9" name="TextBox 18"/>
          <p:cNvSpPr txBox="1"/>
          <p:nvPr/>
        </p:nvSpPr>
        <p:spPr>
          <a:xfrm>
            <a:off x="2080342" y="1654721"/>
            <a:ext cx="1080120" cy="276999"/>
          </a:xfrm>
          <a:prstGeom prst="rect">
            <a:avLst/>
          </a:prstGeom>
          <a:noFill/>
        </p:spPr>
        <p:txBody>
          <a:bodyPr wrap="square" rtlCol="0" anchor="ctr">
            <a:spAutoFit/>
          </a:bodyPr>
          <a:lstStyle/>
          <a:p>
            <a:pPr algn="ctr"/>
            <a:r>
              <a:rPr lang="fr-FR" altLang="ko-KR" sz="1200" b="1" dirty="0">
                <a:solidFill>
                  <a:schemeClr val="bg1"/>
                </a:solidFill>
                <a:cs typeface="Arial" pitchFamily="34" charset="0"/>
              </a:rPr>
              <a:t>Règle 1 </a:t>
            </a:r>
          </a:p>
        </p:txBody>
      </p:sp>
      <p:sp>
        <p:nvSpPr>
          <p:cNvPr id="24" name="TextBox 23"/>
          <p:cNvSpPr txBox="1"/>
          <p:nvPr/>
        </p:nvSpPr>
        <p:spPr>
          <a:xfrm>
            <a:off x="3781978" y="2068697"/>
            <a:ext cx="4102390" cy="461665"/>
          </a:xfrm>
          <a:prstGeom prst="rect">
            <a:avLst/>
          </a:prstGeom>
          <a:noFill/>
        </p:spPr>
        <p:txBody>
          <a:bodyPr wrap="square" rtlCol="0">
            <a:spAutoFit/>
          </a:bodyPr>
          <a:lstStyle/>
          <a:p>
            <a:r>
              <a:rPr lang="fr-FR" sz="1200" dirty="0"/>
              <a:t>Une fenêtre qui sert de support à un espace de travail est modélisée par un agent</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3253231" y="2735895"/>
            <a:ext cx="4559129" cy="461665"/>
          </a:xfrm>
          <a:prstGeom prst="rect">
            <a:avLst/>
          </a:prstGeom>
          <a:noFill/>
        </p:spPr>
        <p:txBody>
          <a:bodyPr wrap="square" rtlCol="0">
            <a:spAutoFit/>
          </a:bodyPr>
          <a:lstStyle/>
          <a:p>
            <a:r>
              <a:rPr lang="fr-FR" sz="1200" dirty="0"/>
              <a:t>Les vues multiples d’un même concept sont gérées par un agent “vue multiple” chargé de maintenir la cohérence entre les vues</a:t>
            </a:r>
            <a:endParaRPr lang="en-US" altLang="ko-KR" sz="1200" dirty="0">
              <a:solidFill>
                <a:schemeClr val="tx1">
                  <a:lumMod val="75000"/>
                  <a:lumOff val="25000"/>
                </a:schemeClr>
              </a:solidFill>
              <a:cs typeface="Arial" pitchFamily="34" charset="0"/>
            </a:endParaRPr>
          </a:p>
        </p:txBody>
      </p:sp>
      <p:sp>
        <p:nvSpPr>
          <p:cNvPr id="30" name="TextBox 29"/>
          <p:cNvSpPr txBox="1"/>
          <p:nvPr/>
        </p:nvSpPr>
        <p:spPr>
          <a:xfrm>
            <a:off x="2724483" y="3403093"/>
            <a:ext cx="4175775" cy="646331"/>
          </a:xfrm>
          <a:prstGeom prst="rect">
            <a:avLst/>
          </a:prstGeom>
          <a:noFill/>
        </p:spPr>
        <p:txBody>
          <a:bodyPr wrap="square" rtlCol="0">
            <a:spAutoFit/>
          </a:bodyPr>
          <a:lstStyle/>
          <a:p>
            <a:r>
              <a:rPr lang="fr-FR" sz="1200" dirty="0"/>
              <a:t>Une palette est modélisée par un agent.</a:t>
            </a:r>
          </a:p>
          <a:p>
            <a:r>
              <a:rPr lang="fr-FR" sz="1200" dirty="0"/>
              <a:t>Une barre de menu est modélisée par un agent.</a:t>
            </a:r>
          </a:p>
          <a:p>
            <a:r>
              <a:rPr lang="fr-FR" sz="1200" dirty="0"/>
              <a:t>Une zone d’édition est modélisée par un agent. </a:t>
            </a:r>
            <a:endParaRPr lang="en-US" altLang="ko-KR" sz="1200" dirty="0">
              <a:solidFill>
                <a:schemeClr val="tx1">
                  <a:lumMod val="75000"/>
                  <a:lumOff val="25000"/>
                </a:schemeClr>
              </a:solidFill>
              <a:cs typeface="Arial" pitchFamily="34" charset="0"/>
            </a:endParaRPr>
          </a:p>
        </p:txBody>
      </p:sp>
      <p:sp>
        <p:nvSpPr>
          <p:cNvPr id="33" name="TextBox 32"/>
          <p:cNvSpPr txBox="1"/>
          <p:nvPr/>
        </p:nvSpPr>
        <p:spPr>
          <a:xfrm>
            <a:off x="2195735" y="4070291"/>
            <a:ext cx="4896545" cy="461665"/>
          </a:xfrm>
          <a:prstGeom prst="rect">
            <a:avLst/>
          </a:prstGeom>
          <a:noFill/>
        </p:spPr>
        <p:txBody>
          <a:bodyPr wrap="square" rtlCol="0">
            <a:spAutoFit/>
          </a:bodyPr>
          <a:lstStyle/>
          <a:p>
            <a:r>
              <a:rPr lang="fr-FR" sz="1200" dirty="0"/>
              <a:t>Si la nouvelle fenêtre représente plus de détails sur l’un des concepts, l’agent qui modélise cette fenêtre est fils de l’agent source.</a:t>
            </a: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xmlns="" id="{45A38BD5-1272-42BF-BE9F-6E623FA94289}"/>
              </a:ext>
            </a:extLst>
          </p:cNvPr>
          <p:cNvSpPr txBox="1"/>
          <p:nvPr/>
        </p:nvSpPr>
        <p:spPr>
          <a:xfrm>
            <a:off x="1547664" y="2358776"/>
            <a:ext cx="1080120" cy="276999"/>
          </a:xfrm>
          <a:prstGeom prst="rect">
            <a:avLst/>
          </a:prstGeom>
          <a:noFill/>
        </p:spPr>
        <p:txBody>
          <a:bodyPr wrap="square" rtlCol="0" anchor="ctr">
            <a:spAutoFit/>
          </a:bodyPr>
          <a:lstStyle/>
          <a:p>
            <a:pPr algn="ctr"/>
            <a:r>
              <a:rPr lang="fr-FR" altLang="ko-KR" sz="1200" b="1" dirty="0">
                <a:solidFill>
                  <a:schemeClr val="bg1"/>
                </a:solidFill>
                <a:cs typeface="Arial" pitchFamily="34" charset="0"/>
              </a:rPr>
              <a:t>Règle 2 </a:t>
            </a:r>
          </a:p>
        </p:txBody>
      </p:sp>
      <p:sp>
        <p:nvSpPr>
          <p:cNvPr id="36" name="TextBox 35">
            <a:extLst>
              <a:ext uri="{FF2B5EF4-FFF2-40B4-BE49-F238E27FC236}">
                <a16:creationId xmlns:a16="http://schemas.microsoft.com/office/drawing/2014/main" xmlns="" id="{B5B5C527-4DFE-448D-AAED-1149913B3ACF}"/>
              </a:ext>
            </a:extLst>
          </p:cNvPr>
          <p:cNvSpPr txBox="1"/>
          <p:nvPr/>
        </p:nvSpPr>
        <p:spPr>
          <a:xfrm>
            <a:off x="1007901" y="3040665"/>
            <a:ext cx="1080120" cy="276999"/>
          </a:xfrm>
          <a:prstGeom prst="rect">
            <a:avLst/>
          </a:prstGeom>
          <a:noFill/>
        </p:spPr>
        <p:txBody>
          <a:bodyPr wrap="square" rtlCol="0" anchor="ctr">
            <a:spAutoFit/>
          </a:bodyPr>
          <a:lstStyle/>
          <a:p>
            <a:pPr algn="ctr"/>
            <a:r>
              <a:rPr lang="fr-FR" altLang="ko-KR" sz="1200" b="1" dirty="0">
                <a:solidFill>
                  <a:schemeClr val="bg1"/>
                </a:solidFill>
                <a:cs typeface="Arial" pitchFamily="34" charset="0"/>
              </a:rPr>
              <a:t>Règle 3 </a:t>
            </a:r>
          </a:p>
        </p:txBody>
      </p:sp>
      <p:sp>
        <p:nvSpPr>
          <p:cNvPr id="37" name="TextBox 36">
            <a:extLst>
              <a:ext uri="{FF2B5EF4-FFF2-40B4-BE49-F238E27FC236}">
                <a16:creationId xmlns:a16="http://schemas.microsoft.com/office/drawing/2014/main" xmlns="" id="{3A7A430B-DF4F-4AA3-980C-028A252D8364}"/>
              </a:ext>
            </a:extLst>
          </p:cNvPr>
          <p:cNvSpPr txBox="1"/>
          <p:nvPr/>
        </p:nvSpPr>
        <p:spPr>
          <a:xfrm>
            <a:off x="480719" y="3780698"/>
            <a:ext cx="1080120" cy="276999"/>
          </a:xfrm>
          <a:prstGeom prst="rect">
            <a:avLst/>
          </a:prstGeom>
          <a:noFill/>
        </p:spPr>
        <p:txBody>
          <a:bodyPr wrap="square" rtlCol="0" anchor="ctr">
            <a:spAutoFit/>
          </a:bodyPr>
          <a:lstStyle/>
          <a:p>
            <a:pPr algn="ctr"/>
            <a:r>
              <a:rPr lang="fr-FR" altLang="ko-KR" sz="1200" b="1" dirty="0">
                <a:solidFill>
                  <a:schemeClr val="bg1"/>
                </a:solidFill>
                <a:cs typeface="Arial" pitchFamily="34" charset="0"/>
              </a:rPr>
              <a:t>Règle 4 </a:t>
            </a:r>
          </a:p>
        </p:txBody>
      </p:sp>
      <p:sp>
        <p:nvSpPr>
          <p:cNvPr id="21" name="Oval 20">
            <a:extLst>
              <a:ext uri="{FF2B5EF4-FFF2-40B4-BE49-F238E27FC236}">
                <a16:creationId xmlns:a16="http://schemas.microsoft.com/office/drawing/2014/main" xmlns="" id="{DC76395E-96C8-4D9D-9412-F003D1785812}"/>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A851FBDD-5592-4F4B-9C77-C186DB8DA0FD}"/>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17</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217826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36962" y="2139702"/>
            <a:ext cx="3470076" cy="576063"/>
          </a:xfrm>
          <a:prstGeom prst="rect">
            <a:avLst/>
          </a:prstGeom>
        </p:spPr>
        <p:txBody>
          <a:bodyPr/>
          <a:lstStyle/>
          <a:p>
            <a:pPr marL="0" indent="0" algn="ctr">
              <a:buNone/>
            </a:pPr>
            <a:r>
              <a:rPr lang="en-US" altLang="ko-KR" sz="3600" dirty="0">
                <a:latin typeface="+mj-lt"/>
              </a:rPr>
              <a:t>Conclusion</a:t>
            </a:r>
            <a:endParaRPr lang="ko-KR" altLang="en-US" sz="3600" dirty="0">
              <a:latin typeface="+mj-lt"/>
            </a:endParaRPr>
          </a:p>
        </p:txBody>
      </p:sp>
      <p:sp>
        <p:nvSpPr>
          <p:cNvPr id="3" name="Oval 2">
            <a:extLst>
              <a:ext uri="{FF2B5EF4-FFF2-40B4-BE49-F238E27FC236}">
                <a16:creationId xmlns:a16="http://schemas.microsoft.com/office/drawing/2014/main" xmlns="" id="{05E95FB1-0BDC-4F26-8056-EBEBF792791E}"/>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07802648-45AB-4901-9169-ADC96CE05D32}"/>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18</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2129485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36962" y="2139702"/>
            <a:ext cx="3470076" cy="576063"/>
          </a:xfrm>
          <a:prstGeom prst="rect">
            <a:avLst/>
          </a:prstGeom>
        </p:spPr>
        <p:txBody>
          <a:bodyPr/>
          <a:lstStyle/>
          <a:p>
            <a:pPr marL="0" indent="0" algn="ctr">
              <a:buNone/>
            </a:pPr>
            <a:r>
              <a:rPr lang="en-US" altLang="ko-KR" sz="3600" dirty="0">
                <a:latin typeface="+mj-lt"/>
              </a:rPr>
              <a:t>Merci !!</a:t>
            </a:r>
            <a:endParaRPr lang="ko-KR" altLang="en-US" sz="3600" dirty="0">
              <a:latin typeface="+mj-lt"/>
            </a:endParaRPr>
          </a:p>
        </p:txBody>
      </p:sp>
      <p:sp>
        <p:nvSpPr>
          <p:cNvPr id="3" name="Oval 2">
            <a:extLst>
              <a:ext uri="{FF2B5EF4-FFF2-40B4-BE49-F238E27FC236}">
                <a16:creationId xmlns:a16="http://schemas.microsoft.com/office/drawing/2014/main" xmlns="" id="{4349CFB1-D677-49A0-99B1-CFABB2CEECB5}"/>
              </a:ext>
            </a:extLst>
          </p:cNvPr>
          <p:cNvSpPr/>
          <p:nvPr/>
        </p:nvSpPr>
        <p:spPr>
          <a:xfrm>
            <a:off x="8550441" y="4676530"/>
            <a:ext cx="424331"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0B297AB-9EA6-43F1-BF8D-80F4D9FF5CCF}"/>
              </a:ext>
            </a:extLst>
          </p:cNvPr>
          <p:cNvSpPr txBox="1"/>
          <p:nvPr/>
        </p:nvSpPr>
        <p:spPr>
          <a:xfrm>
            <a:off x="8493230" y="4676530"/>
            <a:ext cx="50405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19</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2371899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11760" y="301402"/>
            <a:ext cx="6732240" cy="701030"/>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p:cNvSpPr>
          <p:nvPr/>
        </p:nvSpPr>
        <p:spPr>
          <a:xfrm>
            <a:off x="2797898" y="339502"/>
            <a:ext cx="634610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solidFill>
                  <a:schemeClr val="bg1"/>
                </a:solidFill>
                <a:latin typeface="Arial" pitchFamily="34" charset="0"/>
                <a:cs typeface="Arial" pitchFamily="34" charset="0"/>
              </a:rPr>
              <a:t>Plan</a:t>
            </a:r>
          </a:p>
        </p:txBody>
      </p:sp>
      <p:sp>
        <p:nvSpPr>
          <p:cNvPr id="5" name="Oval 4"/>
          <p:cNvSpPr/>
          <p:nvPr/>
        </p:nvSpPr>
        <p:spPr>
          <a:xfrm>
            <a:off x="3275856" y="1059582"/>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4058" y="1851670"/>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61997" y="2742908"/>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65921" y="3579862"/>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139952" y="1080811"/>
            <a:ext cx="4608512" cy="586359"/>
            <a:chOff x="803640" y="3362835"/>
            <a:chExt cx="2059657" cy="586359"/>
          </a:xfrm>
        </p:grpSpPr>
        <p:sp>
          <p:nvSpPr>
            <p:cNvPr id="11" name="TextBox 10"/>
            <p:cNvSpPr txBox="1"/>
            <p:nvPr/>
          </p:nvSpPr>
          <p:spPr>
            <a:xfrm>
              <a:off x="803640" y="3672195"/>
              <a:ext cx="2059657" cy="276999"/>
            </a:xfrm>
            <a:prstGeom prst="rect">
              <a:avLst/>
            </a:prstGeom>
            <a:noFill/>
          </p:spPr>
          <p:txBody>
            <a:bodyPr wrap="square" rtlCol="0" anchor="ctr">
              <a:spAutoFit/>
            </a:bodyPr>
            <a:lstStyle/>
            <a:p>
              <a:r>
                <a:rPr lang="fr-FR" altLang="ko-KR" sz="1200" dirty="0">
                  <a:solidFill>
                    <a:schemeClr val="tx1">
                      <a:lumMod val="75000"/>
                      <a:lumOff val="25000"/>
                    </a:schemeClr>
                  </a:solidFill>
                  <a:cs typeface="Arial" pitchFamily="34" charset="0"/>
                </a:rPr>
                <a:t>Définition des modèles d’architecture de l’IHM</a:t>
              </a:r>
            </a:p>
          </p:txBody>
        </p:sp>
        <p:sp>
          <p:nvSpPr>
            <p:cNvPr id="12" name="TextBox 11"/>
            <p:cNvSpPr txBox="1"/>
            <p:nvPr/>
          </p:nvSpPr>
          <p:spPr>
            <a:xfrm>
              <a:off x="803640" y="3362835"/>
              <a:ext cx="2059657"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Introduction</a:t>
              </a:r>
              <a:endParaRPr lang="ko-KR" altLang="en-US" sz="1200" b="1" dirty="0">
                <a:solidFill>
                  <a:schemeClr val="tx1">
                    <a:lumMod val="75000"/>
                    <a:lumOff val="25000"/>
                  </a:schemeClr>
                </a:solidFill>
                <a:cs typeface="Arial" pitchFamily="34" charset="0"/>
              </a:endParaRPr>
            </a:p>
          </p:txBody>
        </p:sp>
      </p:grpSp>
      <p:grpSp>
        <p:nvGrpSpPr>
          <p:cNvPr id="13" name="Group 12"/>
          <p:cNvGrpSpPr/>
          <p:nvPr/>
        </p:nvGrpSpPr>
        <p:grpSpPr>
          <a:xfrm>
            <a:off x="3707904" y="1873094"/>
            <a:ext cx="4608512" cy="586359"/>
            <a:chOff x="803640" y="3362835"/>
            <a:chExt cx="2059657" cy="586359"/>
          </a:xfrm>
        </p:grpSpPr>
        <p:sp>
          <p:nvSpPr>
            <p:cNvPr id="14" name="TextBox 13"/>
            <p:cNvSpPr txBox="1"/>
            <p:nvPr/>
          </p:nvSpPr>
          <p:spPr>
            <a:xfrm>
              <a:off x="803640" y="3672195"/>
              <a:ext cx="2059657" cy="276999"/>
            </a:xfrm>
            <a:prstGeom prst="rect">
              <a:avLst/>
            </a:prstGeom>
            <a:noFill/>
          </p:spPr>
          <p:txBody>
            <a:bodyPr wrap="square" rtlCol="0" anchor="ctr">
              <a:spAutoFit/>
            </a:bodyPr>
            <a:lstStyle/>
            <a:p>
              <a:r>
                <a:rPr lang="fr-FR" altLang="ko-KR" sz="1200" dirty="0">
                  <a:solidFill>
                    <a:schemeClr val="tx1">
                      <a:lumMod val="75000"/>
                      <a:lumOff val="25000"/>
                    </a:schemeClr>
                  </a:solidFill>
                  <a:cs typeface="Arial" pitchFamily="34" charset="0"/>
                </a:rPr>
                <a:t>Définition (Principe) – Exemples (</a:t>
              </a:r>
              <a:r>
                <a:rPr lang="fr-FR" altLang="ko-KR" sz="1200" dirty="0" err="1">
                  <a:solidFill>
                    <a:schemeClr val="tx1">
                      <a:lumMod val="75000"/>
                      <a:lumOff val="25000"/>
                    </a:schemeClr>
                  </a:solidFill>
                  <a:cs typeface="Arial" pitchFamily="34" charset="0"/>
                </a:rPr>
                <a:t>Seeheim</a:t>
              </a:r>
              <a:r>
                <a:rPr lang="fr-FR" altLang="ko-KR" sz="1200" dirty="0">
                  <a:solidFill>
                    <a:schemeClr val="tx1">
                      <a:lumMod val="75000"/>
                      <a:lumOff val="25000"/>
                    </a:schemeClr>
                  </a:solidFill>
                  <a:cs typeface="Arial" pitchFamily="34" charset="0"/>
                </a:rPr>
                <a:t>, ARCH)</a:t>
              </a:r>
            </a:p>
          </p:txBody>
        </p:sp>
        <p:sp>
          <p:nvSpPr>
            <p:cNvPr id="15" name="TextBox 14"/>
            <p:cNvSpPr txBox="1"/>
            <p:nvPr/>
          </p:nvSpPr>
          <p:spPr>
            <a:xfrm>
              <a:off x="803640" y="3362835"/>
              <a:ext cx="2059657" cy="276999"/>
            </a:xfrm>
            <a:prstGeom prst="rect">
              <a:avLst/>
            </a:prstGeom>
            <a:noFill/>
          </p:spPr>
          <p:txBody>
            <a:bodyPr wrap="square" rtlCol="0" anchor="ctr">
              <a:spAutoFit/>
            </a:bodyPr>
            <a:lstStyle/>
            <a:p>
              <a:r>
                <a:rPr lang="fr-FR" altLang="ko-KR" sz="1200" b="1" dirty="0">
                  <a:solidFill>
                    <a:schemeClr val="tx1">
                      <a:lumMod val="75000"/>
                      <a:lumOff val="25000"/>
                    </a:schemeClr>
                  </a:solidFill>
                  <a:cs typeface="Arial" pitchFamily="34" charset="0"/>
                </a:rPr>
                <a:t>Modèles Fondamentaux</a:t>
              </a:r>
            </a:p>
          </p:txBody>
        </p:sp>
      </p:grpSp>
      <p:grpSp>
        <p:nvGrpSpPr>
          <p:cNvPr id="16" name="Group 15"/>
          <p:cNvGrpSpPr/>
          <p:nvPr/>
        </p:nvGrpSpPr>
        <p:grpSpPr>
          <a:xfrm>
            <a:off x="3150096" y="2752633"/>
            <a:ext cx="4608512" cy="678692"/>
            <a:chOff x="803640" y="3362835"/>
            <a:chExt cx="2059657" cy="678692"/>
          </a:xfrm>
        </p:grpSpPr>
        <p:sp>
          <p:nvSpPr>
            <p:cNvPr id="17" name="TextBox 16"/>
            <p:cNvSpPr txBox="1"/>
            <p:nvPr/>
          </p:nvSpPr>
          <p:spPr>
            <a:xfrm>
              <a:off x="803640" y="3579862"/>
              <a:ext cx="2059657" cy="461665"/>
            </a:xfrm>
            <a:prstGeom prst="rect">
              <a:avLst/>
            </a:prstGeom>
            <a:noFill/>
          </p:spPr>
          <p:txBody>
            <a:bodyPr wrap="square" rtlCol="0" anchor="ctr">
              <a:spAutoFit/>
            </a:bodyPr>
            <a:lstStyle/>
            <a:p>
              <a:r>
                <a:rPr lang="fr-FR" altLang="ko-KR" sz="1200" dirty="0">
                  <a:solidFill>
                    <a:schemeClr val="tx1">
                      <a:lumMod val="75000"/>
                      <a:lumOff val="25000"/>
                    </a:schemeClr>
                  </a:solidFill>
                  <a:cs typeface="Arial" pitchFamily="34" charset="0"/>
                </a:rPr>
                <a:t>Définition d’Agent – Propriétés d’Agent – Définition SMA – Exemples (PAC, MVC)</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a:xfrm>
              <a:off x="803640" y="3362835"/>
              <a:ext cx="2059657" cy="276999"/>
            </a:xfrm>
            <a:prstGeom prst="rect">
              <a:avLst/>
            </a:prstGeom>
            <a:noFill/>
          </p:spPr>
          <p:txBody>
            <a:bodyPr wrap="square" rtlCol="0" anchor="ctr">
              <a:spAutoFit/>
            </a:bodyPr>
            <a:lstStyle/>
            <a:p>
              <a:r>
                <a:rPr lang="fr-FR" altLang="ko-KR" sz="1200" b="1" dirty="0">
                  <a:solidFill>
                    <a:schemeClr val="tx1">
                      <a:lumMod val="75000"/>
                      <a:lumOff val="25000"/>
                    </a:schemeClr>
                  </a:solidFill>
                  <a:cs typeface="Arial" pitchFamily="34" charset="0"/>
                </a:rPr>
                <a:t>Modèles Multi-Agents</a:t>
              </a:r>
            </a:p>
          </p:txBody>
        </p:sp>
      </p:grpSp>
      <p:grpSp>
        <p:nvGrpSpPr>
          <p:cNvPr id="19" name="Group 18"/>
          <p:cNvGrpSpPr/>
          <p:nvPr/>
        </p:nvGrpSpPr>
        <p:grpSpPr>
          <a:xfrm>
            <a:off x="2627784" y="3713583"/>
            <a:ext cx="4608512" cy="586359"/>
            <a:chOff x="803640" y="3362835"/>
            <a:chExt cx="2059657" cy="586359"/>
          </a:xfrm>
        </p:grpSpPr>
        <p:sp>
          <p:nvSpPr>
            <p:cNvPr id="20" name="TextBox 19"/>
            <p:cNvSpPr txBox="1"/>
            <p:nvPr/>
          </p:nvSpPr>
          <p:spPr>
            <a:xfrm>
              <a:off x="803640" y="3672195"/>
              <a:ext cx="2059657" cy="276999"/>
            </a:xfrm>
            <a:prstGeom prst="rect">
              <a:avLst/>
            </a:prstGeom>
            <a:noFill/>
          </p:spPr>
          <p:txBody>
            <a:bodyPr wrap="square" rtlCol="0" anchor="ctr">
              <a:spAutoFit/>
            </a:bodyPr>
            <a:lstStyle/>
            <a:p>
              <a:r>
                <a:rPr lang="fr-FR" altLang="ko-KR" sz="1200" dirty="0">
                  <a:solidFill>
                    <a:schemeClr val="tx1">
                      <a:lumMod val="75000"/>
                      <a:lumOff val="25000"/>
                    </a:schemeClr>
                  </a:solidFill>
                  <a:cs typeface="Arial" pitchFamily="34" charset="0"/>
                </a:rPr>
                <a:t>Définition – Exemple (PAC-</a:t>
              </a:r>
              <a:r>
                <a:rPr lang="fr-FR" altLang="ko-KR" sz="1200" dirty="0" err="1">
                  <a:solidFill>
                    <a:schemeClr val="tx1">
                      <a:lumMod val="75000"/>
                      <a:lumOff val="25000"/>
                    </a:schemeClr>
                  </a:solidFill>
                  <a:cs typeface="Arial" pitchFamily="34" charset="0"/>
                </a:rPr>
                <a:t>Amodeus</a:t>
              </a:r>
              <a:r>
                <a:rPr lang="fr-FR" altLang="ko-KR" sz="1200" dirty="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nchor="ctr">
              <a:spAutoFit/>
            </a:bodyPr>
            <a:lstStyle/>
            <a:p>
              <a:r>
                <a:rPr lang="fr-FR" altLang="ko-KR" sz="1200" b="1" dirty="0">
                  <a:solidFill>
                    <a:schemeClr val="tx1">
                      <a:lumMod val="75000"/>
                      <a:lumOff val="25000"/>
                    </a:schemeClr>
                  </a:solidFill>
                  <a:cs typeface="Arial" pitchFamily="34" charset="0"/>
                </a:rPr>
                <a:t>Modèles Hybrides</a:t>
              </a:r>
            </a:p>
          </p:txBody>
        </p:sp>
      </p:grpSp>
      <p:sp>
        <p:nvSpPr>
          <p:cNvPr id="22" name="TextBox 21"/>
          <p:cNvSpPr txBox="1"/>
          <p:nvPr/>
        </p:nvSpPr>
        <p:spPr>
          <a:xfrm>
            <a:off x="3275855" y="1188790"/>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3" name="TextBox 22"/>
          <p:cNvSpPr txBox="1"/>
          <p:nvPr/>
        </p:nvSpPr>
        <p:spPr>
          <a:xfrm>
            <a:off x="2814056" y="1980876"/>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4" name="TextBox 23"/>
          <p:cNvSpPr txBox="1"/>
          <p:nvPr/>
        </p:nvSpPr>
        <p:spPr>
          <a:xfrm>
            <a:off x="2261995" y="2872115"/>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5" name="TextBox 24"/>
          <p:cNvSpPr txBox="1"/>
          <p:nvPr/>
        </p:nvSpPr>
        <p:spPr>
          <a:xfrm>
            <a:off x="1765915" y="3709066"/>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26" name="Oval 25">
            <a:extLst>
              <a:ext uri="{FF2B5EF4-FFF2-40B4-BE49-F238E27FC236}">
                <a16:creationId xmlns:a16="http://schemas.microsoft.com/office/drawing/2014/main" xmlns="" id="{5263AAD5-5A37-4F24-B1D1-43D32DE1BC7C}"/>
              </a:ext>
            </a:extLst>
          </p:cNvPr>
          <p:cNvSpPr/>
          <p:nvPr/>
        </p:nvSpPr>
        <p:spPr>
          <a:xfrm>
            <a:off x="1187630" y="4371950"/>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437E9D78-235C-4A4B-BBEA-497DDA235B2D}"/>
              </a:ext>
            </a:extLst>
          </p:cNvPr>
          <p:cNvSpPr txBox="1"/>
          <p:nvPr/>
        </p:nvSpPr>
        <p:spPr>
          <a:xfrm>
            <a:off x="2051720" y="4611864"/>
            <a:ext cx="4608512"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Conclusion</a:t>
            </a:r>
            <a:endParaRPr lang="ko-KR" altLang="en-US" sz="12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B54C2CB4-DECD-4680-A68E-424814F36783}"/>
              </a:ext>
            </a:extLst>
          </p:cNvPr>
          <p:cNvSpPr txBox="1"/>
          <p:nvPr/>
        </p:nvSpPr>
        <p:spPr>
          <a:xfrm>
            <a:off x="1187624" y="4501154"/>
            <a:ext cx="720082"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31" name="Oval 30">
            <a:extLst>
              <a:ext uri="{FF2B5EF4-FFF2-40B4-BE49-F238E27FC236}">
                <a16:creationId xmlns:a16="http://schemas.microsoft.com/office/drawing/2014/main" xmlns="" id="{B1D1A4F9-4447-4360-9834-4229731CB885}"/>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71568CC9-48BA-45DC-B3DB-182C289F9FE2}"/>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2</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67494"/>
            <a:ext cx="7200800" cy="576064"/>
          </a:xfrm>
        </p:spPr>
        <p:txBody>
          <a:bodyPr/>
          <a:lstStyle/>
          <a:p>
            <a:r>
              <a:rPr lang="en-US" altLang="ko-KR" dirty="0"/>
              <a:t>Introduction</a:t>
            </a:r>
            <a:endParaRPr lang="ko-KR" altLang="en-US" dirty="0"/>
          </a:p>
        </p:txBody>
      </p:sp>
      <p:sp>
        <p:nvSpPr>
          <p:cNvPr id="5" name="Oval 4"/>
          <p:cNvSpPr/>
          <p:nvPr/>
        </p:nvSpPr>
        <p:spPr>
          <a:xfrm>
            <a:off x="1530739" y="1779662"/>
            <a:ext cx="1715971" cy="167081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6" name="Oval 5"/>
          <p:cNvSpPr/>
          <p:nvPr/>
        </p:nvSpPr>
        <p:spPr>
          <a:xfrm>
            <a:off x="3619999" y="1779662"/>
            <a:ext cx="1715971" cy="1670814"/>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7" name="Oval 6"/>
          <p:cNvSpPr/>
          <p:nvPr/>
        </p:nvSpPr>
        <p:spPr>
          <a:xfrm>
            <a:off x="5707203" y="1779662"/>
            <a:ext cx="1715971" cy="167081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TextBox 8"/>
          <p:cNvSpPr txBox="1"/>
          <p:nvPr/>
        </p:nvSpPr>
        <p:spPr>
          <a:xfrm>
            <a:off x="1559905" y="2256923"/>
            <a:ext cx="1703932" cy="646331"/>
          </a:xfrm>
          <a:prstGeom prst="rect">
            <a:avLst/>
          </a:prstGeom>
          <a:noFill/>
        </p:spPr>
        <p:txBody>
          <a:bodyPr wrap="square" rtlCol="0" anchor="ctr">
            <a:spAutoFit/>
          </a:bodyPr>
          <a:lstStyle/>
          <a:p>
            <a:pPr algn="ctr"/>
            <a:r>
              <a:rPr lang="fr-FR" altLang="ko-KR" b="1" dirty="0">
                <a:solidFill>
                  <a:schemeClr val="tx1">
                    <a:lumMod val="75000"/>
                    <a:lumOff val="25000"/>
                  </a:schemeClr>
                </a:solidFill>
                <a:cs typeface="Arial" pitchFamily="34" charset="0"/>
              </a:rPr>
              <a:t>Modèles d’architecture</a:t>
            </a:r>
          </a:p>
        </p:txBody>
      </p:sp>
      <p:sp>
        <p:nvSpPr>
          <p:cNvPr id="10" name="TextBox 9"/>
          <p:cNvSpPr txBox="1"/>
          <p:nvPr/>
        </p:nvSpPr>
        <p:spPr>
          <a:xfrm>
            <a:off x="3686073" y="2381568"/>
            <a:ext cx="1656184"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cs typeface="Arial" pitchFamily="34" charset="0"/>
              </a:rPr>
              <a:t>Conception</a:t>
            </a:r>
            <a:endParaRPr lang="ko-KR" altLang="en-US" b="1" dirty="0">
              <a:solidFill>
                <a:schemeClr val="tx1">
                  <a:lumMod val="75000"/>
                  <a:lumOff val="25000"/>
                </a:schemeClr>
              </a:solidFill>
              <a:cs typeface="Arial" pitchFamily="34" charset="0"/>
            </a:endParaRPr>
          </a:p>
        </p:txBody>
      </p:sp>
      <p:sp>
        <p:nvSpPr>
          <p:cNvPr id="11" name="TextBox 10"/>
          <p:cNvSpPr txBox="1"/>
          <p:nvPr/>
        </p:nvSpPr>
        <p:spPr>
          <a:xfrm>
            <a:off x="5774305" y="2381568"/>
            <a:ext cx="1656184" cy="369332"/>
          </a:xfrm>
          <a:prstGeom prst="rect">
            <a:avLst/>
          </a:prstGeom>
          <a:noFill/>
        </p:spPr>
        <p:txBody>
          <a:bodyPr wrap="square" rtlCol="0" anchor="ctr">
            <a:spAutoFit/>
          </a:bodyPr>
          <a:lstStyle/>
          <a:p>
            <a:pPr algn="ctr"/>
            <a:r>
              <a:rPr lang="fr-FR" altLang="ko-KR" b="1" dirty="0">
                <a:solidFill>
                  <a:schemeClr val="tx1">
                    <a:lumMod val="75000"/>
                    <a:lumOff val="25000"/>
                  </a:schemeClr>
                </a:solidFill>
                <a:cs typeface="Arial" pitchFamily="34" charset="0"/>
              </a:rPr>
              <a:t>Catégories</a:t>
            </a:r>
          </a:p>
        </p:txBody>
      </p:sp>
      <p:sp>
        <p:nvSpPr>
          <p:cNvPr id="14" name="TextBox 13"/>
          <p:cNvSpPr txBox="1"/>
          <p:nvPr/>
        </p:nvSpPr>
        <p:spPr>
          <a:xfrm>
            <a:off x="1541654" y="3482012"/>
            <a:ext cx="1788181" cy="1169551"/>
          </a:xfrm>
          <a:prstGeom prst="rect">
            <a:avLst/>
          </a:prstGeom>
          <a:noFill/>
        </p:spPr>
        <p:txBody>
          <a:bodyPr wrap="square" rtlCol="0" anchor="ctr">
            <a:spAutoFit/>
          </a:bodyPr>
          <a:lstStyle/>
          <a:p>
            <a:pPr algn="ctr"/>
            <a:r>
              <a:rPr lang="fr-FR" altLang="ko-KR" sz="1400" dirty="0">
                <a:solidFill>
                  <a:schemeClr val="tx1">
                    <a:lumMod val="75000"/>
                    <a:lumOff val="25000"/>
                  </a:schemeClr>
                </a:solidFill>
                <a:cs typeface="Arial" pitchFamily="34" charset="0"/>
              </a:rPr>
              <a:t>Décrire les différents éléments d’un ou plusieurs Systèmes informatiques</a:t>
            </a:r>
          </a:p>
        </p:txBody>
      </p:sp>
      <p:sp>
        <p:nvSpPr>
          <p:cNvPr id="17" name="TextBox 16"/>
          <p:cNvSpPr txBox="1"/>
          <p:nvPr/>
        </p:nvSpPr>
        <p:spPr>
          <a:xfrm>
            <a:off x="3664241" y="3543568"/>
            <a:ext cx="1699847" cy="523220"/>
          </a:xfrm>
          <a:prstGeom prst="rect">
            <a:avLst/>
          </a:prstGeom>
          <a:noFill/>
        </p:spPr>
        <p:txBody>
          <a:bodyPr wrap="square" rtlCol="0" anchor="ctr">
            <a:spAutoFit/>
          </a:bodyPr>
          <a:lstStyle/>
          <a:p>
            <a:pPr algn="ctr"/>
            <a:r>
              <a:rPr lang="en-US" altLang="ko-KR" sz="1400" dirty="0">
                <a:solidFill>
                  <a:schemeClr val="tx1">
                    <a:lumMod val="75000"/>
                    <a:lumOff val="25000"/>
                  </a:schemeClr>
                </a:solidFill>
                <a:cs typeface="Arial" pitchFamily="34" charset="0"/>
              </a:rPr>
              <a:t>Comment le faire et pas quoi faire</a:t>
            </a:r>
            <a:endParaRPr lang="ko-KR" altLang="en-US" sz="1400" dirty="0">
              <a:solidFill>
                <a:schemeClr val="tx1">
                  <a:lumMod val="75000"/>
                  <a:lumOff val="25000"/>
                </a:schemeClr>
              </a:solidFill>
              <a:cs typeface="Arial" pitchFamily="34" charset="0"/>
            </a:endParaRPr>
          </a:p>
        </p:txBody>
      </p:sp>
      <p:sp>
        <p:nvSpPr>
          <p:cNvPr id="20" name="TextBox 19"/>
          <p:cNvSpPr txBox="1"/>
          <p:nvPr/>
        </p:nvSpPr>
        <p:spPr>
          <a:xfrm>
            <a:off x="5571458" y="3574042"/>
            <a:ext cx="2061877" cy="738664"/>
          </a:xfrm>
          <a:prstGeom prst="rect">
            <a:avLst/>
          </a:prstGeom>
          <a:noFill/>
        </p:spPr>
        <p:txBody>
          <a:bodyPr wrap="square" rtlCol="0" anchor="ctr">
            <a:spAutoFit/>
          </a:bodyPr>
          <a:lstStyle/>
          <a:p>
            <a:pPr algn="ctr"/>
            <a:r>
              <a:rPr lang="fr-FR" altLang="ko-KR" sz="1400" dirty="0">
                <a:solidFill>
                  <a:schemeClr val="tx1">
                    <a:lumMod val="75000"/>
                    <a:lumOff val="25000"/>
                  </a:schemeClr>
                </a:solidFill>
                <a:cs typeface="Arial" pitchFamily="34" charset="0"/>
              </a:rPr>
              <a:t>Modèles fondamentaux</a:t>
            </a:r>
          </a:p>
          <a:p>
            <a:pPr algn="ctr"/>
            <a:r>
              <a:rPr lang="fr-FR" altLang="ko-KR" sz="1400" dirty="0">
                <a:solidFill>
                  <a:schemeClr val="tx1">
                    <a:lumMod val="75000"/>
                    <a:lumOff val="25000"/>
                  </a:schemeClr>
                </a:solidFill>
                <a:cs typeface="Arial" pitchFamily="34" charset="0"/>
              </a:rPr>
              <a:t>Modèles Multi-agents</a:t>
            </a:r>
          </a:p>
          <a:p>
            <a:pPr algn="ctr"/>
            <a:r>
              <a:rPr lang="fr-FR" altLang="ko-KR" sz="1400" dirty="0">
                <a:solidFill>
                  <a:schemeClr val="tx1">
                    <a:lumMod val="75000"/>
                    <a:lumOff val="25000"/>
                  </a:schemeClr>
                </a:solidFill>
                <a:cs typeface="Arial" pitchFamily="34" charset="0"/>
              </a:rPr>
              <a:t>Modèles Hybrides</a:t>
            </a:r>
          </a:p>
        </p:txBody>
      </p:sp>
      <p:sp>
        <p:nvSpPr>
          <p:cNvPr id="36" name="Rectangle 28">
            <a:extLst>
              <a:ext uri="{FF2B5EF4-FFF2-40B4-BE49-F238E27FC236}">
                <a16:creationId xmlns:a16="http://schemas.microsoft.com/office/drawing/2014/main" xmlns="" id="{3ED82C70-AD82-4BB3-B536-3B0D8598270A}"/>
              </a:ext>
            </a:extLst>
          </p:cNvPr>
          <p:cNvSpPr/>
          <p:nvPr/>
        </p:nvSpPr>
        <p:spPr>
          <a:xfrm>
            <a:off x="3246710" y="2444793"/>
            <a:ext cx="372261"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ectangle 28">
            <a:extLst>
              <a:ext uri="{FF2B5EF4-FFF2-40B4-BE49-F238E27FC236}">
                <a16:creationId xmlns:a16="http://schemas.microsoft.com/office/drawing/2014/main" xmlns="" id="{56066E59-DC6F-4018-9B0D-B17A66AC17B1}"/>
              </a:ext>
            </a:extLst>
          </p:cNvPr>
          <p:cNvSpPr/>
          <p:nvPr/>
        </p:nvSpPr>
        <p:spPr>
          <a:xfrm>
            <a:off x="5326882" y="2444793"/>
            <a:ext cx="409487"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0" name="Rectangle 28">
            <a:extLst>
              <a:ext uri="{FF2B5EF4-FFF2-40B4-BE49-F238E27FC236}">
                <a16:creationId xmlns:a16="http://schemas.microsoft.com/office/drawing/2014/main" xmlns="" id="{C02EE7D3-6AAC-4F77-93DC-3668B1380963}"/>
              </a:ext>
            </a:extLst>
          </p:cNvPr>
          <p:cNvSpPr/>
          <p:nvPr/>
        </p:nvSpPr>
        <p:spPr>
          <a:xfrm>
            <a:off x="3247533" y="2444793"/>
            <a:ext cx="372261"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2" name="Oval 41">
            <a:extLst>
              <a:ext uri="{FF2B5EF4-FFF2-40B4-BE49-F238E27FC236}">
                <a16:creationId xmlns:a16="http://schemas.microsoft.com/office/drawing/2014/main" xmlns="" id="{CD3559BB-13AE-4E99-9419-D987F90E23A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E4E9705-FDBF-4394-AFDF-2A0F9FD04190}"/>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3</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1875633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14198"/>
            <a:ext cx="4572000" cy="473576"/>
          </a:xfrm>
        </p:spPr>
        <p:txBody>
          <a:bodyPr/>
          <a:lstStyle/>
          <a:p>
            <a:r>
              <a:rPr lang="fr-FR" altLang="ko-KR" sz="3200" dirty="0"/>
              <a:t>Modèles Fondamentaux</a:t>
            </a:r>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a:extLst>
              <a:ext uri="{FF2B5EF4-FFF2-40B4-BE49-F238E27FC236}">
                <a16:creationId xmlns:a16="http://schemas.microsoft.com/office/drawing/2014/main" xmlns="" id="{DBAB9C66-7B12-4EFB-97A5-E80268754DF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CA96992-A849-4458-9236-7FDE45B2DDCA}"/>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4</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31012342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67494"/>
            <a:ext cx="7200800" cy="576064"/>
          </a:xfrm>
        </p:spPr>
        <p:txBody>
          <a:bodyPr/>
          <a:lstStyle/>
          <a:p>
            <a:r>
              <a:rPr lang="fr-FR" altLang="ko-KR" dirty="0"/>
              <a:t>Modèle Fondamental</a:t>
            </a:r>
          </a:p>
        </p:txBody>
      </p:sp>
      <p:sp>
        <p:nvSpPr>
          <p:cNvPr id="17" name="TextBox 16"/>
          <p:cNvSpPr txBox="1"/>
          <p:nvPr/>
        </p:nvSpPr>
        <p:spPr>
          <a:xfrm>
            <a:off x="755576" y="1387682"/>
            <a:ext cx="7632848" cy="338554"/>
          </a:xfrm>
          <a:prstGeom prst="rect">
            <a:avLst/>
          </a:prstGeom>
          <a:noFill/>
        </p:spPr>
        <p:txBody>
          <a:bodyPr wrap="square" rtlCol="0" anchor="ctr">
            <a:spAutoFit/>
          </a:bodyPr>
          <a:lstStyle/>
          <a:p>
            <a:pPr algn="ctr"/>
            <a:r>
              <a:rPr lang="fr-FR" altLang="ko-KR" sz="1600" b="1" dirty="0">
                <a:solidFill>
                  <a:schemeClr val="tx1">
                    <a:lumMod val="75000"/>
                    <a:lumOff val="25000"/>
                  </a:schemeClr>
                </a:solidFill>
                <a:cs typeface="Arial" pitchFamily="34" charset="0"/>
              </a:rPr>
              <a:t>Principe du premier modèle fondamental</a:t>
            </a:r>
          </a:p>
        </p:txBody>
      </p:sp>
      <p:sp>
        <p:nvSpPr>
          <p:cNvPr id="42" name="Oval 41">
            <a:extLst>
              <a:ext uri="{FF2B5EF4-FFF2-40B4-BE49-F238E27FC236}">
                <a16:creationId xmlns:a16="http://schemas.microsoft.com/office/drawing/2014/main" xmlns="" id="{CD3559BB-13AE-4E99-9419-D987F90E23A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E4E9705-FDBF-4394-AFDF-2A0F9FD04190}"/>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5</a:t>
            </a:r>
            <a:endParaRPr lang="ko-KR" altLang="en-US" b="1" dirty="0">
              <a:solidFill>
                <a:schemeClr val="bg1"/>
              </a:solidFill>
              <a:cs typeface="Arial" pitchFamily="34" charset="0"/>
            </a:endParaRPr>
          </a:p>
        </p:txBody>
      </p:sp>
      <p:sp>
        <p:nvSpPr>
          <p:cNvPr id="18" name="Oval 17">
            <a:extLst>
              <a:ext uri="{FF2B5EF4-FFF2-40B4-BE49-F238E27FC236}">
                <a16:creationId xmlns:a16="http://schemas.microsoft.com/office/drawing/2014/main" xmlns="" id="{C5A29372-EAA9-4A5F-8516-DFEC1B3DBAE9}"/>
              </a:ext>
            </a:extLst>
          </p:cNvPr>
          <p:cNvSpPr/>
          <p:nvPr/>
        </p:nvSpPr>
        <p:spPr>
          <a:xfrm>
            <a:off x="1475656" y="1944279"/>
            <a:ext cx="2251491" cy="215355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9" name="Oval 18">
            <a:extLst>
              <a:ext uri="{FF2B5EF4-FFF2-40B4-BE49-F238E27FC236}">
                <a16:creationId xmlns:a16="http://schemas.microsoft.com/office/drawing/2014/main" xmlns="" id="{60B27623-5F12-4724-A5F0-99845E221310}"/>
              </a:ext>
            </a:extLst>
          </p:cNvPr>
          <p:cNvSpPr/>
          <p:nvPr/>
        </p:nvSpPr>
        <p:spPr>
          <a:xfrm>
            <a:off x="5704885" y="1923678"/>
            <a:ext cx="2251491" cy="2153556"/>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cxnSp>
        <p:nvCxnSpPr>
          <p:cNvPr id="4" name="Straight Arrow Connector 3">
            <a:extLst>
              <a:ext uri="{FF2B5EF4-FFF2-40B4-BE49-F238E27FC236}">
                <a16:creationId xmlns:a16="http://schemas.microsoft.com/office/drawing/2014/main" xmlns="" id="{4FF3AD05-41A4-4AE8-9CDF-EBE65F5F1DD8}"/>
              </a:ext>
            </a:extLst>
          </p:cNvPr>
          <p:cNvCxnSpPr>
            <a:stCxn id="18" idx="6"/>
            <a:endCxn id="19" idx="2"/>
          </p:cNvCxnSpPr>
          <p:nvPr/>
        </p:nvCxnSpPr>
        <p:spPr>
          <a:xfrm flipV="1">
            <a:off x="3727147" y="3000456"/>
            <a:ext cx="1977738" cy="20601"/>
          </a:xfrm>
          <a:prstGeom prst="straightConnector1">
            <a:avLst/>
          </a:prstGeom>
          <a:ln w="76200">
            <a:headEnd type="triangle"/>
            <a:tailEnd type="triangle"/>
          </a:ln>
        </p:spPr>
        <p:style>
          <a:lnRef idx="3">
            <a:schemeClr val="accent3"/>
          </a:lnRef>
          <a:fillRef idx="0">
            <a:schemeClr val="accent3"/>
          </a:fillRef>
          <a:effectRef idx="2">
            <a:schemeClr val="accent3"/>
          </a:effectRef>
          <a:fontRef idx="minor">
            <a:schemeClr val="tx1"/>
          </a:fontRef>
        </p:style>
      </p:cxnSp>
      <p:sp>
        <p:nvSpPr>
          <p:cNvPr id="24" name="TextBox 23">
            <a:extLst>
              <a:ext uri="{FF2B5EF4-FFF2-40B4-BE49-F238E27FC236}">
                <a16:creationId xmlns:a16="http://schemas.microsoft.com/office/drawing/2014/main" xmlns="" id="{230ECC67-1ED0-4A95-A096-5E94736B3A96}"/>
              </a:ext>
            </a:extLst>
          </p:cNvPr>
          <p:cNvSpPr txBox="1"/>
          <p:nvPr/>
        </p:nvSpPr>
        <p:spPr>
          <a:xfrm>
            <a:off x="1730301" y="2666960"/>
            <a:ext cx="1703932" cy="707886"/>
          </a:xfrm>
          <a:prstGeom prst="rect">
            <a:avLst/>
          </a:prstGeom>
          <a:noFill/>
        </p:spPr>
        <p:txBody>
          <a:bodyPr wrap="square" rtlCol="0" anchor="ctr">
            <a:spAutoFit/>
          </a:bodyPr>
          <a:lstStyle/>
          <a:p>
            <a:pPr algn="ctr"/>
            <a:r>
              <a:rPr lang="fr-FR" altLang="ko-KR" sz="2000" b="1" dirty="0">
                <a:solidFill>
                  <a:schemeClr val="tx1">
                    <a:lumMod val="75000"/>
                    <a:lumOff val="25000"/>
                  </a:schemeClr>
                </a:solidFill>
                <a:cs typeface="Arial" pitchFamily="34" charset="0"/>
              </a:rPr>
              <a:t>Noyau Sémantique</a:t>
            </a:r>
          </a:p>
        </p:txBody>
      </p:sp>
      <p:sp>
        <p:nvSpPr>
          <p:cNvPr id="25" name="TextBox 24">
            <a:extLst>
              <a:ext uri="{FF2B5EF4-FFF2-40B4-BE49-F238E27FC236}">
                <a16:creationId xmlns:a16="http://schemas.microsoft.com/office/drawing/2014/main" xmlns="" id="{8BD468EA-3F45-4F8B-8026-8FA97B7FA6C8}"/>
              </a:ext>
            </a:extLst>
          </p:cNvPr>
          <p:cNvSpPr txBox="1"/>
          <p:nvPr/>
        </p:nvSpPr>
        <p:spPr>
          <a:xfrm>
            <a:off x="5704886" y="2634919"/>
            <a:ext cx="2251490" cy="707886"/>
          </a:xfrm>
          <a:prstGeom prst="rect">
            <a:avLst/>
          </a:prstGeom>
          <a:noFill/>
        </p:spPr>
        <p:txBody>
          <a:bodyPr wrap="square" rtlCol="0" anchor="ctr">
            <a:spAutoFit/>
          </a:bodyPr>
          <a:lstStyle/>
          <a:p>
            <a:pPr algn="ctr"/>
            <a:r>
              <a:rPr lang="fr-FR" altLang="ko-KR" sz="2000" b="1" dirty="0">
                <a:solidFill>
                  <a:schemeClr val="tx1">
                    <a:lumMod val="75000"/>
                    <a:lumOff val="25000"/>
                  </a:schemeClr>
                </a:solidFill>
                <a:cs typeface="Arial" pitchFamily="34" charset="0"/>
              </a:rPr>
              <a:t>Interface Homme-Machine</a:t>
            </a:r>
          </a:p>
        </p:txBody>
      </p:sp>
    </p:spTree>
    <p:extLst>
      <p:ext uri="{BB962C8B-B14F-4D97-AF65-F5344CB8AC3E}">
        <p14:creationId xmlns:p14="http://schemas.microsoft.com/office/powerpoint/2010/main" val="42679474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62246"/>
            <a:ext cx="7200800" cy="576064"/>
          </a:xfrm>
        </p:spPr>
        <p:txBody>
          <a:bodyPr/>
          <a:lstStyle/>
          <a:p>
            <a:r>
              <a:rPr lang="fr-FR" altLang="ko-KR" sz="3200" dirty="0" err="1"/>
              <a:t>Seeheim</a:t>
            </a:r>
            <a:endParaRPr lang="fr-FR" altLang="ko-KR" sz="3200" dirty="0"/>
          </a:p>
        </p:txBody>
      </p:sp>
      <p:sp>
        <p:nvSpPr>
          <p:cNvPr id="17" name="TextBox 16"/>
          <p:cNvSpPr txBox="1"/>
          <p:nvPr/>
        </p:nvSpPr>
        <p:spPr>
          <a:xfrm>
            <a:off x="755576" y="1387682"/>
            <a:ext cx="7632848" cy="338554"/>
          </a:xfrm>
          <a:prstGeom prst="rect">
            <a:avLst/>
          </a:prstGeom>
          <a:noFill/>
        </p:spPr>
        <p:txBody>
          <a:bodyPr wrap="square" rtlCol="0" anchor="ctr">
            <a:spAutoFit/>
          </a:bodyPr>
          <a:lstStyle/>
          <a:p>
            <a:pPr algn="ctr"/>
            <a:r>
              <a:rPr lang="fr-FR" altLang="ko-KR" sz="1600" b="1" dirty="0">
                <a:solidFill>
                  <a:schemeClr val="tx1">
                    <a:lumMod val="75000"/>
                    <a:lumOff val="25000"/>
                  </a:schemeClr>
                </a:solidFill>
                <a:cs typeface="Arial" pitchFamily="34" charset="0"/>
              </a:rPr>
              <a:t>Schéma du modèle </a:t>
            </a:r>
            <a:r>
              <a:rPr lang="fr-FR" altLang="ko-KR" sz="1600" b="1" dirty="0" err="1">
                <a:solidFill>
                  <a:schemeClr val="tx1">
                    <a:lumMod val="75000"/>
                    <a:lumOff val="25000"/>
                  </a:schemeClr>
                </a:solidFill>
                <a:cs typeface="Arial" pitchFamily="34" charset="0"/>
              </a:rPr>
              <a:t>Seeheim</a:t>
            </a:r>
            <a:endParaRPr lang="fr-FR" altLang="ko-KR" sz="1600" b="1" dirty="0">
              <a:solidFill>
                <a:schemeClr val="tx1">
                  <a:lumMod val="75000"/>
                  <a:lumOff val="25000"/>
                </a:schemeClr>
              </a:solidFill>
              <a:cs typeface="Arial" pitchFamily="34" charset="0"/>
            </a:endParaRPr>
          </a:p>
        </p:txBody>
      </p:sp>
      <p:sp>
        <p:nvSpPr>
          <p:cNvPr id="42" name="Oval 41">
            <a:extLst>
              <a:ext uri="{FF2B5EF4-FFF2-40B4-BE49-F238E27FC236}">
                <a16:creationId xmlns:a16="http://schemas.microsoft.com/office/drawing/2014/main" xmlns="" id="{CD3559BB-13AE-4E99-9419-D987F90E23A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E4E9705-FDBF-4394-AFDF-2A0F9FD04190}"/>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6</a:t>
            </a:r>
            <a:endParaRPr lang="ko-KR" altLang="en-US" b="1" dirty="0">
              <a:solidFill>
                <a:schemeClr val="bg1"/>
              </a:solidFill>
              <a:cs typeface="Arial" pitchFamily="34" charset="0"/>
            </a:endParaRPr>
          </a:p>
        </p:txBody>
      </p:sp>
      <p:sp>
        <p:nvSpPr>
          <p:cNvPr id="11" name="Text Placeholder 1">
            <a:extLst>
              <a:ext uri="{FF2B5EF4-FFF2-40B4-BE49-F238E27FC236}">
                <a16:creationId xmlns:a16="http://schemas.microsoft.com/office/drawing/2014/main" xmlns="" id="{45F9E012-B2DE-4485-BB1A-4A11637C0C43}"/>
              </a:ext>
            </a:extLst>
          </p:cNvPr>
          <p:cNvSpPr txBox="1">
            <a:spLocks/>
          </p:cNvSpPr>
          <p:nvPr/>
        </p:nvSpPr>
        <p:spPr>
          <a:xfrm>
            <a:off x="251520" y="693333"/>
            <a:ext cx="7200800" cy="338554"/>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altLang="ko-KR" sz="1600" dirty="0"/>
              <a:t>Modèle Fondamental</a:t>
            </a:r>
          </a:p>
        </p:txBody>
      </p:sp>
      <p:pic>
        <p:nvPicPr>
          <p:cNvPr id="3" name="Picture 2">
            <a:extLst>
              <a:ext uri="{FF2B5EF4-FFF2-40B4-BE49-F238E27FC236}">
                <a16:creationId xmlns:a16="http://schemas.microsoft.com/office/drawing/2014/main" xmlns="" id="{4FE7E801-F9D1-4C36-9866-9C9849198749}"/>
              </a:ext>
            </a:extLst>
          </p:cNvPr>
          <p:cNvPicPr>
            <a:picLocks noChangeAspect="1"/>
          </p:cNvPicPr>
          <p:nvPr/>
        </p:nvPicPr>
        <p:blipFill>
          <a:blip r:embed="rId3"/>
          <a:stretch>
            <a:fillRect/>
          </a:stretch>
        </p:blipFill>
        <p:spPr>
          <a:xfrm>
            <a:off x="971600" y="1740088"/>
            <a:ext cx="6911752" cy="2710079"/>
          </a:xfrm>
          <a:prstGeom prst="rect">
            <a:avLst/>
          </a:prstGeom>
        </p:spPr>
      </p:pic>
    </p:spTree>
    <p:extLst>
      <p:ext uri="{BB962C8B-B14F-4D97-AF65-F5344CB8AC3E}">
        <p14:creationId xmlns:p14="http://schemas.microsoft.com/office/powerpoint/2010/main" val="2503876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62246"/>
            <a:ext cx="7200800" cy="576064"/>
          </a:xfrm>
        </p:spPr>
        <p:txBody>
          <a:bodyPr/>
          <a:lstStyle/>
          <a:p>
            <a:r>
              <a:rPr lang="fr-FR" altLang="ko-KR" sz="3200" dirty="0"/>
              <a:t>ARCH</a:t>
            </a:r>
          </a:p>
        </p:txBody>
      </p:sp>
      <p:sp>
        <p:nvSpPr>
          <p:cNvPr id="17" name="TextBox 16"/>
          <p:cNvSpPr txBox="1"/>
          <p:nvPr/>
        </p:nvSpPr>
        <p:spPr>
          <a:xfrm>
            <a:off x="-468560" y="1419622"/>
            <a:ext cx="3456384" cy="584775"/>
          </a:xfrm>
          <a:prstGeom prst="rect">
            <a:avLst/>
          </a:prstGeom>
          <a:noFill/>
        </p:spPr>
        <p:txBody>
          <a:bodyPr wrap="square" rtlCol="0" anchor="ctr">
            <a:spAutoFit/>
          </a:bodyPr>
          <a:lstStyle/>
          <a:p>
            <a:pPr algn="ctr"/>
            <a:r>
              <a:rPr lang="fr-FR" altLang="ko-KR" sz="1600" b="1" dirty="0">
                <a:solidFill>
                  <a:schemeClr val="tx1">
                    <a:lumMod val="75000"/>
                    <a:lumOff val="25000"/>
                  </a:schemeClr>
                </a:solidFill>
                <a:cs typeface="Arial" pitchFamily="34" charset="0"/>
              </a:rPr>
              <a:t>Schéma du modèle </a:t>
            </a:r>
          </a:p>
          <a:p>
            <a:pPr algn="ctr"/>
            <a:r>
              <a:rPr lang="fr-FR" altLang="ko-KR" sz="1600" b="1" dirty="0">
                <a:solidFill>
                  <a:schemeClr val="tx1">
                    <a:lumMod val="75000"/>
                    <a:lumOff val="25000"/>
                  </a:schemeClr>
                </a:solidFill>
                <a:cs typeface="Arial" pitchFamily="34" charset="0"/>
              </a:rPr>
              <a:t>ARCH</a:t>
            </a:r>
          </a:p>
        </p:txBody>
      </p:sp>
      <p:sp>
        <p:nvSpPr>
          <p:cNvPr id="42" name="Oval 41">
            <a:extLst>
              <a:ext uri="{FF2B5EF4-FFF2-40B4-BE49-F238E27FC236}">
                <a16:creationId xmlns:a16="http://schemas.microsoft.com/office/drawing/2014/main" xmlns="" id="{CD3559BB-13AE-4E99-9419-D987F90E23A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E4E9705-FDBF-4394-AFDF-2A0F9FD04190}"/>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7</a:t>
            </a:r>
            <a:endParaRPr lang="ko-KR" altLang="en-US" b="1" dirty="0">
              <a:solidFill>
                <a:schemeClr val="bg1"/>
              </a:solidFill>
              <a:cs typeface="Arial" pitchFamily="34" charset="0"/>
            </a:endParaRPr>
          </a:p>
        </p:txBody>
      </p:sp>
      <p:sp>
        <p:nvSpPr>
          <p:cNvPr id="11" name="Text Placeholder 1">
            <a:extLst>
              <a:ext uri="{FF2B5EF4-FFF2-40B4-BE49-F238E27FC236}">
                <a16:creationId xmlns:a16="http://schemas.microsoft.com/office/drawing/2014/main" xmlns="" id="{45F9E012-B2DE-4485-BB1A-4A11637C0C43}"/>
              </a:ext>
            </a:extLst>
          </p:cNvPr>
          <p:cNvSpPr txBox="1">
            <a:spLocks/>
          </p:cNvSpPr>
          <p:nvPr/>
        </p:nvSpPr>
        <p:spPr>
          <a:xfrm>
            <a:off x="251520" y="693333"/>
            <a:ext cx="7200800" cy="338554"/>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altLang="ko-KR" sz="1600" dirty="0"/>
              <a:t>Modèle Fondamental</a:t>
            </a:r>
          </a:p>
        </p:txBody>
      </p:sp>
      <p:pic>
        <p:nvPicPr>
          <p:cNvPr id="5" name="Picture 4">
            <a:extLst>
              <a:ext uri="{FF2B5EF4-FFF2-40B4-BE49-F238E27FC236}">
                <a16:creationId xmlns:a16="http://schemas.microsoft.com/office/drawing/2014/main" xmlns="" id="{31650E6B-8F93-4211-838B-A4C458BB3D82}"/>
              </a:ext>
            </a:extLst>
          </p:cNvPr>
          <p:cNvPicPr>
            <a:picLocks noChangeAspect="1"/>
          </p:cNvPicPr>
          <p:nvPr/>
        </p:nvPicPr>
        <p:blipFill>
          <a:blip r:embed="rId3"/>
          <a:stretch>
            <a:fillRect/>
          </a:stretch>
        </p:blipFill>
        <p:spPr>
          <a:xfrm>
            <a:off x="3131840" y="1031887"/>
            <a:ext cx="4176464" cy="4350821"/>
          </a:xfrm>
          <a:prstGeom prst="rect">
            <a:avLst/>
          </a:prstGeom>
        </p:spPr>
      </p:pic>
    </p:spTree>
    <p:extLst>
      <p:ext uri="{BB962C8B-B14F-4D97-AF65-F5344CB8AC3E}">
        <p14:creationId xmlns:p14="http://schemas.microsoft.com/office/powerpoint/2010/main" val="3888176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314198"/>
            <a:ext cx="4572000" cy="473576"/>
          </a:xfrm>
        </p:spPr>
        <p:txBody>
          <a:bodyPr/>
          <a:lstStyle/>
          <a:p>
            <a:r>
              <a:rPr lang="fr-FR" altLang="ko-KR" sz="3200" dirty="0"/>
              <a:t>Modèles Multi-Agents</a:t>
            </a:r>
          </a:p>
        </p:txBody>
      </p:sp>
      <p:sp>
        <p:nvSpPr>
          <p:cNvPr id="4" name="Freeform 3"/>
          <p:cNvSpPr/>
          <p:nvPr/>
        </p:nvSpPr>
        <p:spPr>
          <a:xfrm>
            <a:off x="5025036" y="2152650"/>
            <a:ext cx="343094" cy="840698"/>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a:extLst>
              <a:ext uri="{FF2B5EF4-FFF2-40B4-BE49-F238E27FC236}">
                <a16:creationId xmlns:a16="http://schemas.microsoft.com/office/drawing/2014/main" xmlns="" id="{DBAB9C66-7B12-4EFB-97A5-E80268754DFF}"/>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4CA96992-A849-4458-9236-7FDE45B2DDCA}"/>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8</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40291223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Agent</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pPr lvl="0"/>
            <a:r>
              <a:rPr lang="fr-FR" altLang="ko-KR" dirty="0"/>
              <a:t>Modèles Multi-Agents</a:t>
            </a:r>
          </a:p>
        </p:txBody>
      </p:sp>
      <p:sp>
        <p:nvSpPr>
          <p:cNvPr id="6" name="Oval 5"/>
          <p:cNvSpPr/>
          <p:nvPr/>
        </p:nvSpPr>
        <p:spPr>
          <a:xfrm>
            <a:off x="426071" y="1626655"/>
            <a:ext cx="1808921" cy="18797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lumMod val="75000"/>
                  <a:lumOff val="25000"/>
                </a:schemeClr>
              </a:solidFill>
            </a:endParaRPr>
          </a:p>
        </p:txBody>
      </p:sp>
      <p:sp>
        <p:nvSpPr>
          <p:cNvPr id="8" name="TextBox 7"/>
          <p:cNvSpPr txBox="1"/>
          <p:nvPr/>
        </p:nvSpPr>
        <p:spPr>
          <a:xfrm>
            <a:off x="107504" y="3611800"/>
            <a:ext cx="2391056"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Agent</a:t>
            </a:r>
            <a:endParaRPr lang="ko-KR" altLang="en-US" sz="2000" b="1" dirty="0">
              <a:solidFill>
                <a:schemeClr val="tx1">
                  <a:lumMod val="75000"/>
                  <a:lumOff val="25000"/>
                </a:schemeClr>
              </a:solidFill>
              <a:cs typeface="Arial" pitchFamily="34" charset="0"/>
            </a:endParaRPr>
          </a:p>
        </p:txBody>
      </p:sp>
      <p:grpSp>
        <p:nvGrpSpPr>
          <p:cNvPr id="9" name="Group 8"/>
          <p:cNvGrpSpPr/>
          <p:nvPr/>
        </p:nvGrpSpPr>
        <p:grpSpPr>
          <a:xfrm>
            <a:off x="2543412" y="1790627"/>
            <a:ext cx="2391056" cy="1908276"/>
            <a:chOff x="720000" y="1114639"/>
            <a:chExt cx="3059911" cy="1189262"/>
          </a:xfrm>
        </p:grpSpPr>
        <p:sp>
          <p:nvSpPr>
            <p:cNvPr id="10" name="TextBox 9"/>
            <p:cNvSpPr txBox="1"/>
            <p:nvPr/>
          </p:nvSpPr>
          <p:spPr>
            <a:xfrm>
              <a:off x="720000" y="1325669"/>
              <a:ext cx="3059908" cy="978232"/>
            </a:xfrm>
            <a:prstGeom prst="rect">
              <a:avLst/>
            </a:prstGeom>
            <a:noFill/>
          </p:spPr>
          <p:txBody>
            <a:bodyPr wrap="square" rtlCol="0">
              <a:spAutoFit/>
            </a:bodyPr>
            <a:lstStyle/>
            <a:p>
              <a:pPr algn="just"/>
              <a:r>
                <a:rPr lang="fr-FR" sz="1600" dirty="0"/>
                <a:t>Une entité informatique, réelle ou abstraite,         indépendante à durée   de vie limitée, capable  d’agir sur elle-même et son environnement</a:t>
              </a:r>
              <a:endParaRPr lang="ko-KR" altLang="en-US" sz="1100" dirty="0">
                <a:solidFill>
                  <a:schemeClr val="tx1">
                    <a:lumMod val="75000"/>
                    <a:lumOff val="25000"/>
                  </a:schemeClr>
                </a:solidFill>
                <a:cs typeface="Arial" pitchFamily="34" charset="0"/>
              </a:endParaRPr>
            </a:p>
          </p:txBody>
        </p:sp>
        <p:sp>
          <p:nvSpPr>
            <p:cNvPr id="11" name="TextBox 10"/>
            <p:cNvSpPr txBox="1"/>
            <p:nvPr/>
          </p:nvSpPr>
          <p:spPr>
            <a:xfrm>
              <a:off x="720003" y="1114639"/>
              <a:ext cx="3059908" cy="270514"/>
            </a:xfrm>
            <a:prstGeom prst="rect">
              <a:avLst/>
            </a:prstGeom>
            <a:noFill/>
          </p:spPr>
          <p:txBody>
            <a:bodyPr wrap="square" rtlCol="0">
              <a:spAutoFit/>
            </a:bodyPr>
            <a:lstStyle/>
            <a:p>
              <a:r>
                <a:rPr lang="fr-FR" altLang="ko-KR" b="1" dirty="0">
                  <a:solidFill>
                    <a:schemeClr val="tx1">
                      <a:lumMod val="75000"/>
                      <a:lumOff val="25000"/>
                    </a:schemeClr>
                  </a:solidFill>
                  <a:cs typeface="Arial" pitchFamily="34" charset="0"/>
                </a:rPr>
                <a:t>Définition</a:t>
              </a:r>
            </a:p>
          </p:txBody>
        </p:sp>
      </p:grpSp>
      <p:grpSp>
        <p:nvGrpSpPr>
          <p:cNvPr id="24" name="Group 23"/>
          <p:cNvGrpSpPr/>
          <p:nvPr/>
        </p:nvGrpSpPr>
        <p:grpSpPr>
          <a:xfrm>
            <a:off x="5208653" y="1564675"/>
            <a:ext cx="3050464" cy="1008993"/>
            <a:chOff x="-325750" y="1069940"/>
            <a:chExt cx="5160062" cy="1008993"/>
          </a:xfrm>
        </p:grpSpPr>
        <p:sp>
          <p:nvSpPr>
            <p:cNvPr id="25" name="TextBox 24"/>
            <p:cNvSpPr txBox="1"/>
            <p:nvPr/>
          </p:nvSpPr>
          <p:spPr>
            <a:xfrm>
              <a:off x="-325750" y="1340269"/>
              <a:ext cx="5160062" cy="738664"/>
            </a:xfrm>
            <a:prstGeom prst="rect">
              <a:avLst/>
            </a:prstGeom>
            <a:noFill/>
          </p:spPr>
          <p:txBody>
            <a:bodyPr wrap="square" rtlCol="0">
              <a:spAutoFit/>
            </a:bodyPr>
            <a:lstStyle/>
            <a:p>
              <a:pPr algn="just"/>
              <a:r>
                <a:rPr lang="fr-FR" sz="1400" dirty="0"/>
                <a:t>Interagir avec son environnement et d’autres agents pour accomplir sa    tâche</a:t>
              </a:r>
              <a:endParaRPr lang="ko-KR" altLang="en-US" sz="1050" dirty="0">
                <a:solidFill>
                  <a:schemeClr val="tx1">
                    <a:lumMod val="75000"/>
                    <a:lumOff val="25000"/>
                  </a:schemeClr>
                </a:solidFill>
                <a:cs typeface="Arial" pitchFamily="34" charset="0"/>
              </a:endParaRPr>
            </a:p>
          </p:txBody>
        </p:sp>
        <p:sp>
          <p:nvSpPr>
            <p:cNvPr id="26" name="TextBox 25"/>
            <p:cNvSpPr txBox="1"/>
            <p:nvPr/>
          </p:nvSpPr>
          <p:spPr>
            <a:xfrm>
              <a:off x="-284313" y="1069940"/>
              <a:ext cx="3059910" cy="338554"/>
            </a:xfrm>
            <a:prstGeom prst="rect">
              <a:avLst/>
            </a:prstGeom>
            <a:noFill/>
          </p:spPr>
          <p:txBody>
            <a:bodyPr wrap="square" rtlCol="0">
              <a:spAutoFit/>
            </a:bodyPr>
            <a:lstStyle/>
            <a:p>
              <a:r>
                <a:rPr lang="fr-FR" sz="1600" b="1" dirty="0">
                  <a:solidFill>
                    <a:schemeClr val="tx2">
                      <a:lumMod val="60000"/>
                      <a:lumOff val="40000"/>
                    </a:schemeClr>
                  </a:solidFill>
                </a:rPr>
                <a:t>L’interactivité </a:t>
              </a:r>
              <a:endParaRPr lang="ko-KR" altLang="en-US" sz="1100" b="1" dirty="0">
                <a:solidFill>
                  <a:schemeClr val="tx2">
                    <a:lumMod val="60000"/>
                    <a:lumOff val="40000"/>
                  </a:schemeClr>
                </a:solidFill>
                <a:cs typeface="Arial" pitchFamily="34" charset="0"/>
              </a:endParaRPr>
            </a:p>
          </p:txBody>
        </p:sp>
      </p:grpSp>
      <p:sp>
        <p:nvSpPr>
          <p:cNvPr id="38" name="TextBox 37">
            <a:extLst>
              <a:ext uri="{FF2B5EF4-FFF2-40B4-BE49-F238E27FC236}">
                <a16:creationId xmlns:a16="http://schemas.microsoft.com/office/drawing/2014/main" xmlns="" id="{6E4CBFF7-FCA9-42B6-AB8D-3A7A4686A1A2}"/>
              </a:ext>
            </a:extLst>
          </p:cNvPr>
          <p:cNvSpPr txBox="1"/>
          <p:nvPr/>
        </p:nvSpPr>
        <p:spPr>
          <a:xfrm>
            <a:off x="5233030" y="1165738"/>
            <a:ext cx="2402639" cy="369332"/>
          </a:xfrm>
          <a:prstGeom prst="rect">
            <a:avLst/>
          </a:prstGeom>
          <a:noFill/>
        </p:spPr>
        <p:txBody>
          <a:bodyPr wrap="square" rtlCol="0">
            <a:spAutoFit/>
          </a:bodyPr>
          <a:lstStyle/>
          <a:p>
            <a:r>
              <a:rPr lang="fr-FR" altLang="ko-KR" b="1" dirty="0">
                <a:solidFill>
                  <a:schemeClr val="tx1">
                    <a:lumMod val="75000"/>
                    <a:lumOff val="25000"/>
                  </a:schemeClr>
                </a:solidFill>
                <a:cs typeface="Arial" pitchFamily="34" charset="0"/>
              </a:rPr>
              <a:t>Propriétés</a:t>
            </a:r>
          </a:p>
        </p:txBody>
      </p:sp>
      <p:grpSp>
        <p:nvGrpSpPr>
          <p:cNvPr id="43" name="Group 42">
            <a:extLst>
              <a:ext uri="{FF2B5EF4-FFF2-40B4-BE49-F238E27FC236}">
                <a16:creationId xmlns:a16="http://schemas.microsoft.com/office/drawing/2014/main" xmlns="" id="{2A5449EF-BF98-42EB-9B03-0B55D2580742}"/>
              </a:ext>
            </a:extLst>
          </p:cNvPr>
          <p:cNvGrpSpPr/>
          <p:nvPr/>
        </p:nvGrpSpPr>
        <p:grpSpPr>
          <a:xfrm>
            <a:off x="5193944" y="2577004"/>
            <a:ext cx="3050464" cy="793549"/>
            <a:chOff x="-325750" y="1069940"/>
            <a:chExt cx="5160062" cy="793549"/>
          </a:xfrm>
        </p:grpSpPr>
        <p:sp>
          <p:nvSpPr>
            <p:cNvPr id="44" name="TextBox 43">
              <a:extLst>
                <a:ext uri="{FF2B5EF4-FFF2-40B4-BE49-F238E27FC236}">
                  <a16:creationId xmlns:a16="http://schemas.microsoft.com/office/drawing/2014/main" xmlns="" id="{E4CFCB7E-AB8B-44C1-A218-408106BDA89F}"/>
                </a:ext>
              </a:extLst>
            </p:cNvPr>
            <p:cNvSpPr txBox="1"/>
            <p:nvPr/>
          </p:nvSpPr>
          <p:spPr>
            <a:xfrm>
              <a:off x="-325750" y="1340269"/>
              <a:ext cx="5160062" cy="523220"/>
            </a:xfrm>
            <a:prstGeom prst="rect">
              <a:avLst/>
            </a:prstGeom>
            <a:noFill/>
          </p:spPr>
          <p:txBody>
            <a:bodyPr wrap="square" rtlCol="0">
              <a:spAutoFit/>
            </a:bodyPr>
            <a:lstStyle/>
            <a:p>
              <a:pPr algn="just"/>
              <a:r>
                <a:rPr lang="fr-FR" sz="1400" dirty="0"/>
                <a:t>Prendre des décisions de façon      autonome</a:t>
              </a:r>
              <a:endParaRPr lang="ko-KR" altLang="en-US" sz="1400" dirty="0"/>
            </a:p>
          </p:txBody>
        </p:sp>
        <p:sp>
          <p:nvSpPr>
            <p:cNvPr id="45" name="TextBox 44">
              <a:extLst>
                <a:ext uri="{FF2B5EF4-FFF2-40B4-BE49-F238E27FC236}">
                  <a16:creationId xmlns:a16="http://schemas.microsoft.com/office/drawing/2014/main" xmlns="" id="{F1B7816C-5A5A-475F-97BC-7A8609E16340}"/>
                </a:ext>
              </a:extLst>
            </p:cNvPr>
            <p:cNvSpPr txBox="1"/>
            <p:nvPr/>
          </p:nvSpPr>
          <p:spPr>
            <a:xfrm>
              <a:off x="-284313" y="1069940"/>
              <a:ext cx="3059910" cy="338554"/>
            </a:xfrm>
            <a:prstGeom prst="rect">
              <a:avLst/>
            </a:prstGeom>
            <a:noFill/>
          </p:spPr>
          <p:txBody>
            <a:bodyPr wrap="square" rtlCol="0">
              <a:spAutoFit/>
            </a:bodyPr>
            <a:lstStyle/>
            <a:p>
              <a:r>
                <a:rPr lang="fr-FR" sz="1600" b="1" dirty="0">
                  <a:solidFill>
                    <a:schemeClr val="tx2">
                      <a:lumMod val="60000"/>
                      <a:lumOff val="40000"/>
                    </a:schemeClr>
                  </a:solidFill>
                </a:rPr>
                <a:t>L’autonomie </a:t>
              </a:r>
              <a:endParaRPr lang="ko-KR" altLang="en-US" sz="1100" b="1" dirty="0">
                <a:solidFill>
                  <a:schemeClr val="tx2">
                    <a:lumMod val="60000"/>
                    <a:lumOff val="40000"/>
                  </a:schemeClr>
                </a:solidFill>
                <a:cs typeface="Arial" pitchFamily="34" charset="0"/>
              </a:endParaRPr>
            </a:p>
          </p:txBody>
        </p:sp>
      </p:grpSp>
      <p:grpSp>
        <p:nvGrpSpPr>
          <p:cNvPr id="46" name="Group 45">
            <a:extLst>
              <a:ext uri="{FF2B5EF4-FFF2-40B4-BE49-F238E27FC236}">
                <a16:creationId xmlns:a16="http://schemas.microsoft.com/office/drawing/2014/main" xmlns="" id="{8715413F-0D42-467A-9364-62AC1335A7B1}"/>
              </a:ext>
            </a:extLst>
          </p:cNvPr>
          <p:cNvGrpSpPr/>
          <p:nvPr/>
        </p:nvGrpSpPr>
        <p:grpSpPr>
          <a:xfrm>
            <a:off x="5193858" y="3370553"/>
            <a:ext cx="3050464" cy="793549"/>
            <a:chOff x="-325750" y="1069940"/>
            <a:chExt cx="5160062" cy="793549"/>
          </a:xfrm>
        </p:grpSpPr>
        <p:sp>
          <p:nvSpPr>
            <p:cNvPr id="47" name="TextBox 46">
              <a:extLst>
                <a:ext uri="{FF2B5EF4-FFF2-40B4-BE49-F238E27FC236}">
                  <a16:creationId xmlns:a16="http://schemas.microsoft.com/office/drawing/2014/main" xmlns="" id="{2920BE98-D2E0-4E5E-A4EB-BD25E334C95E}"/>
                </a:ext>
              </a:extLst>
            </p:cNvPr>
            <p:cNvSpPr txBox="1"/>
            <p:nvPr/>
          </p:nvSpPr>
          <p:spPr>
            <a:xfrm>
              <a:off x="-325750" y="1340269"/>
              <a:ext cx="5160062" cy="523220"/>
            </a:xfrm>
            <a:prstGeom prst="rect">
              <a:avLst/>
            </a:prstGeom>
            <a:noFill/>
          </p:spPr>
          <p:txBody>
            <a:bodyPr wrap="square" rtlCol="0">
              <a:spAutoFit/>
            </a:bodyPr>
            <a:lstStyle/>
            <a:p>
              <a:pPr algn="just"/>
              <a:r>
                <a:rPr lang="fr-FR" sz="1400" dirty="0"/>
                <a:t>Raisonner et apprendre à partir des informations qu’il collecte</a:t>
              </a:r>
              <a:endParaRPr lang="ko-KR" altLang="en-US" sz="1400" dirty="0"/>
            </a:p>
          </p:txBody>
        </p:sp>
        <p:sp>
          <p:nvSpPr>
            <p:cNvPr id="48" name="TextBox 47">
              <a:extLst>
                <a:ext uri="{FF2B5EF4-FFF2-40B4-BE49-F238E27FC236}">
                  <a16:creationId xmlns:a16="http://schemas.microsoft.com/office/drawing/2014/main" xmlns="" id="{3C8FA1EB-401D-4989-BFCE-075E395DB98C}"/>
                </a:ext>
              </a:extLst>
            </p:cNvPr>
            <p:cNvSpPr txBox="1"/>
            <p:nvPr/>
          </p:nvSpPr>
          <p:spPr>
            <a:xfrm>
              <a:off x="-284313" y="1069940"/>
              <a:ext cx="3059910" cy="338554"/>
            </a:xfrm>
            <a:prstGeom prst="rect">
              <a:avLst/>
            </a:prstGeom>
            <a:noFill/>
          </p:spPr>
          <p:txBody>
            <a:bodyPr wrap="square" rtlCol="0">
              <a:spAutoFit/>
            </a:bodyPr>
            <a:lstStyle/>
            <a:p>
              <a:r>
                <a:rPr lang="fr-FR" sz="1600" b="1" dirty="0">
                  <a:solidFill>
                    <a:schemeClr val="tx2">
                      <a:lumMod val="60000"/>
                      <a:lumOff val="40000"/>
                    </a:schemeClr>
                  </a:solidFill>
                </a:rPr>
                <a:t>L’intelligence </a:t>
              </a:r>
              <a:endParaRPr lang="ko-KR" altLang="en-US" sz="1100" b="1" dirty="0">
                <a:solidFill>
                  <a:schemeClr val="tx2">
                    <a:lumMod val="60000"/>
                    <a:lumOff val="40000"/>
                  </a:schemeClr>
                </a:solidFill>
                <a:cs typeface="Arial" pitchFamily="34" charset="0"/>
              </a:endParaRPr>
            </a:p>
          </p:txBody>
        </p:sp>
      </p:grpSp>
      <p:sp>
        <p:nvSpPr>
          <p:cNvPr id="4" name="Rectangle 3">
            <a:extLst>
              <a:ext uri="{FF2B5EF4-FFF2-40B4-BE49-F238E27FC236}">
                <a16:creationId xmlns:a16="http://schemas.microsoft.com/office/drawing/2014/main" xmlns="" id="{7B63D015-E84E-41B4-90DE-EB0E63B2DF76}"/>
              </a:ext>
            </a:extLst>
          </p:cNvPr>
          <p:cNvSpPr/>
          <p:nvPr/>
        </p:nvSpPr>
        <p:spPr>
          <a:xfrm>
            <a:off x="5175965" y="4226478"/>
            <a:ext cx="3083152" cy="523220"/>
          </a:xfrm>
          <a:prstGeom prst="rect">
            <a:avLst/>
          </a:prstGeom>
        </p:spPr>
        <p:txBody>
          <a:bodyPr wrap="square">
            <a:spAutoFit/>
          </a:bodyPr>
          <a:lstStyle/>
          <a:p>
            <a:pPr algn="just"/>
            <a:r>
              <a:rPr lang="fr-FR" sz="1400" dirty="0"/>
              <a:t>La capacité de capture et de               restauration de l’état d’exécution</a:t>
            </a:r>
          </a:p>
        </p:txBody>
      </p:sp>
      <p:sp>
        <p:nvSpPr>
          <p:cNvPr id="49" name="Round Same Side Corner Rectangle 8">
            <a:extLst>
              <a:ext uri="{FF2B5EF4-FFF2-40B4-BE49-F238E27FC236}">
                <a16:creationId xmlns:a16="http://schemas.microsoft.com/office/drawing/2014/main" xmlns="" id="{69B5F5EA-CB03-45B5-ACD7-F7A81042E601}"/>
              </a:ext>
            </a:extLst>
          </p:cNvPr>
          <p:cNvSpPr/>
          <p:nvPr/>
        </p:nvSpPr>
        <p:spPr>
          <a:xfrm>
            <a:off x="1009877" y="1821391"/>
            <a:ext cx="586311" cy="15442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Oval 20">
            <a:extLst>
              <a:ext uri="{FF2B5EF4-FFF2-40B4-BE49-F238E27FC236}">
                <a16:creationId xmlns:a16="http://schemas.microsoft.com/office/drawing/2014/main" xmlns="" id="{564117D5-0CF6-4D61-BF77-D0921CDAE808}"/>
              </a:ext>
            </a:extLst>
          </p:cNvPr>
          <p:cNvSpPr/>
          <p:nvPr/>
        </p:nvSpPr>
        <p:spPr>
          <a:xfrm>
            <a:off x="8550442" y="4676530"/>
            <a:ext cx="396044" cy="369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F5BAE008-3B57-4FCD-839D-EA5C29E3811E}"/>
              </a:ext>
            </a:extLst>
          </p:cNvPr>
          <p:cNvSpPr txBox="1"/>
          <p:nvPr/>
        </p:nvSpPr>
        <p:spPr>
          <a:xfrm>
            <a:off x="8622450" y="4676531"/>
            <a:ext cx="252028"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9</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32394066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3173</TotalTime>
  <Words>919</Words>
  <Application>Microsoft Macintosh PowerPoint</Application>
  <PresentationFormat>Présentation à l'écran (16:9)</PresentationFormat>
  <Paragraphs>171</Paragraphs>
  <Slides>19</Slides>
  <Notes>7</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Cover and End Slide Master</vt:lpstr>
      <vt:lpstr>Contents Slide Master</vt:lpstr>
      <vt:lpstr>Section Break Slide Master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Catherine Recanati</cp:lastModifiedBy>
  <cp:revision>131</cp:revision>
  <dcterms:created xsi:type="dcterms:W3CDTF">2016-12-05T23:26:54Z</dcterms:created>
  <dcterms:modified xsi:type="dcterms:W3CDTF">2018-03-07T09:05:18Z</dcterms:modified>
</cp:coreProperties>
</file>