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90" r:id="rId2"/>
    <p:sldId id="259" r:id="rId3"/>
    <p:sldId id="260" r:id="rId4"/>
    <p:sldId id="348" r:id="rId5"/>
    <p:sldId id="331" r:id="rId6"/>
    <p:sldId id="323" r:id="rId7"/>
    <p:sldId id="330" r:id="rId8"/>
    <p:sldId id="324" r:id="rId9"/>
    <p:sldId id="336" r:id="rId10"/>
    <p:sldId id="347" r:id="rId11"/>
    <p:sldId id="338" r:id="rId12"/>
    <p:sldId id="339" r:id="rId13"/>
    <p:sldId id="342" r:id="rId14"/>
    <p:sldId id="343" r:id="rId15"/>
    <p:sldId id="344" r:id="rId16"/>
    <p:sldId id="332" r:id="rId17"/>
    <p:sldId id="333" r:id="rId18"/>
    <p:sldId id="326" r:id="rId19"/>
    <p:sldId id="334" r:id="rId20"/>
    <p:sldId id="345" r:id="rId21"/>
    <p:sldId id="350" r:id="rId22"/>
    <p:sldId id="335" r:id="rId23"/>
    <p:sldId id="298" r:id="rId24"/>
    <p:sldId id="346" r:id="rId25"/>
    <p:sldId id="349" r:id="rId26"/>
    <p:sldId id="351" r:id="rId27"/>
    <p:sldId id="288" r:id="rId2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8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71" autoAdjust="0"/>
    <p:restoredTop sz="81818" autoAdjust="0"/>
  </p:normalViewPr>
  <p:slideViewPr>
    <p:cSldViewPr>
      <p:cViewPr varScale="1">
        <p:scale>
          <a:sx n="72" d="100"/>
          <a:sy n="72" d="100"/>
        </p:scale>
        <p:origin x="1608"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ADFA90-80F9-4297-A6BB-3ECD9ACBDB8E}" type="datetimeFigureOut">
              <a:rPr lang="fr-FR" smtClean="0"/>
              <a:pPr/>
              <a:t>08/03/2018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5CE4B9-3C4C-474D-9747-AED91257F51C}" type="slidenum">
              <a:rPr lang="fr-FR" smtClean="0"/>
              <a:pPr/>
              <a:t>‹#›</a:t>
            </a:fld>
            <a:endParaRPr lang="fr-FR"/>
          </a:p>
        </p:txBody>
      </p:sp>
    </p:spTree>
    <p:extLst>
      <p:ext uri="{BB962C8B-B14F-4D97-AF65-F5344CB8AC3E}">
        <p14:creationId xmlns:p14="http://schemas.microsoft.com/office/powerpoint/2010/main" val="3296838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45CE4B9-3C4C-474D-9747-AED91257F51C}"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200" b="0" i="0" kern="1200" dirty="0" smtClean="0">
                <a:solidFill>
                  <a:schemeClr val="tx1"/>
                </a:solidFill>
                <a:latin typeface="+mn-lt"/>
                <a:ea typeface="+mn-ea"/>
                <a:cs typeface="+mn-cs"/>
              </a:rPr>
              <a:t>⇒ </a:t>
            </a:r>
            <a:r>
              <a:rPr lang="fr-FR" sz="1200" b="1" i="0" kern="1200" dirty="0" smtClean="0">
                <a:solidFill>
                  <a:schemeClr val="tx1"/>
                </a:solidFill>
                <a:latin typeface="+mn-lt"/>
                <a:ea typeface="+mn-ea"/>
                <a:cs typeface="+mn-cs"/>
              </a:rPr>
              <a:t>Comment ? Sur quels principes et outils repose le web sémantique ?</a:t>
            </a:r>
          </a:p>
          <a:p>
            <a:endParaRPr lang="fr-FR" sz="1200" b="1" i="0" kern="1200" dirty="0" smtClean="0">
              <a:solidFill>
                <a:schemeClr val="tx1"/>
              </a:solidFill>
              <a:latin typeface="+mn-lt"/>
              <a:ea typeface="+mn-ea"/>
              <a:cs typeface="+mn-cs"/>
            </a:endParaRPr>
          </a:p>
          <a:p>
            <a:r>
              <a:rPr lang="fr-FR" sz="1200" b="1" i="0" kern="1200" dirty="0" smtClean="0">
                <a:solidFill>
                  <a:schemeClr val="tx1"/>
                </a:solidFill>
                <a:latin typeface="+mn-lt"/>
                <a:ea typeface="+mn-ea"/>
                <a:cs typeface="+mn-cs"/>
              </a:rPr>
              <a:t>Pour permettre aux machines d'exploiter ces annotations sémantiques et permettre ces accès intelligents aux ressources, une quadruple normalisation est nécessaire :</a:t>
            </a:r>
          </a:p>
          <a:p>
            <a:endParaRPr lang="fr-FR" sz="1200" b="1" i="0" kern="1200" dirty="0" smtClean="0">
              <a:solidFill>
                <a:schemeClr val="tx1"/>
              </a:solidFill>
              <a:latin typeface="+mn-lt"/>
              <a:ea typeface="+mn-ea"/>
              <a:cs typeface="+mn-cs"/>
            </a:endParaRPr>
          </a:p>
          <a:p>
            <a:endParaRPr lang="fr-FR" sz="1200" b="1" i="0" kern="1200" dirty="0" smtClean="0">
              <a:solidFill>
                <a:schemeClr val="tx1"/>
              </a:solidFill>
              <a:latin typeface="+mn-lt"/>
              <a:ea typeface="+mn-ea"/>
              <a:cs typeface="+mn-cs"/>
            </a:endParaRPr>
          </a:p>
          <a:p>
            <a:r>
              <a:rPr lang="fr-FR" sz="1200" b="0" i="0" kern="1200" dirty="0" smtClean="0">
                <a:solidFill>
                  <a:schemeClr val="tx1"/>
                </a:solidFill>
                <a:latin typeface="+mn-lt"/>
                <a:ea typeface="+mn-ea"/>
                <a:cs typeface="+mn-cs"/>
              </a:rPr>
              <a:t>⇒ </a:t>
            </a:r>
            <a:endParaRPr lang="fr-FR" sz="1200" b="1" i="0" kern="1200" dirty="0" smtClean="0">
              <a:solidFill>
                <a:schemeClr val="tx1"/>
              </a:solidFill>
              <a:latin typeface="+mn-lt"/>
              <a:ea typeface="+mn-ea"/>
              <a:cs typeface="+mn-cs"/>
            </a:endParaRPr>
          </a:p>
          <a:p>
            <a:endParaRPr lang="fr-FR" sz="1200" b="1"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1E63334-3631-4A5B-AC4D-D9C6782AF406}" type="slidenum">
              <a:rPr lang="en-US" smtClean="0"/>
              <a:pPr/>
              <a:t>10</a:t>
            </a:fld>
            <a:endParaRPr lang="en-US"/>
          </a:p>
        </p:txBody>
      </p:sp>
    </p:spTree>
    <p:extLst>
      <p:ext uri="{BB962C8B-B14F-4D97-AF65-F5344CB8AC3E}">
        <p14:creationId xmlns:p14="http://schemas.microsoft.com/office/powerpoint/2010/main" val="1654278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E63334-3631-4A5B-AC4D-D9C6782AF406}" type="slidenum">
              <a:rPr lang="en-US" smtClean="0"/>
              <a:pPr/>
              <a:t>11</a:t>
            </a:fld>
            <a:endParaRPr lang="en-US"/>
          </a:p>
        </p:txBody>
      </p:sp>
    </p:spTree>
    <p:extLst>
      <p:ext uri="{BB962C8B-B14F-4D97-AF65-F5344CB8AC3E}">
        <p14:creationId xmlns:p14="http://schemas.microsoft.com/office/powerpoint/2010/main" val="2157523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200" b="1" i="0" u="none" strike="noStrike" kern="1200" dirty="0" smtClean="0">
                <a:solidFill>
                  <a:schemeClr val="tx1"/>
                </a:solidFill>
                <a:effectLst/>
                <a:latin typeface="+mn-lt"/>
                <a:ea typeface="+mn-ea"/>
                <a:cs typeface="+mn-cs"/>
              </a:rPr>
              <a:t>Ontologie :</a:t>
            </a:r>
            <a:endParaRPr lang="fr-FR" sz="1200" b="0" i="0" u="none" strike="noStrike" kern="1200" dirty="0" smtClean="0">
              <a:solidFill>
                <a:schemeClr val="tx1"/>
              </a:solidFill>
              <a:effectLst/>
              <a:latin typeface="+mn-lt"/>
              <a:ea typeface="+mn-ea"/>
              <a:cs typeface="+mn-cs"/>
            </a:endParaRPr>
          </a:p>
          <a:p>
            <a:r>
              <a:rPr lang="fr-FR" sz="1200" b="0" i="0" u="none" strike="noStrike" kern="1200" dirty="0" smtClean="0">
                <a:solidFill>
                  <a:schemeClr val="tx1"/>
                </a:solidFill>
                <a:effectLst/>
                <a:latin typeface="+mn-lt"/>
                <a:ea typeface="+mn-ea"/>
                <a:cs typeface="+mn-cs"/>
              </a:rPr>
              <a:t>A l'origine, terme philosophique (science de l'être). Reprise du terme en informatique pour désigner la représentation des connaissances et la définition de catégories. Une ontologie structure les termes d'un domaine, en établissant des relations de proximité entre eux, du type "partie de". Les ontologies informatiques sont des formes de taxinomies, ou classifications utilisées en sciences naturelles. </a:t>
            </a:r>
          </a:p>
          <a:p>
            <a:endParaRPr lang="fr-FR" sz="1200" b="1" i="0" kern="1200" dirty="0" smtClean="0">
              <a:solidFill>
                <a:schemeClr val="tx1"/>
              </a:solidFill>
              <a:latin typeface="+mn-lt"/>
              <a:ea typeface="+mn-ea"/>
              <a:cs typeface="+mn-cs"/>
            </a:endParaRPr>
          </a:p>
          <a:p>
            <a:r>
              <a:rPr lang="fr-FR" sz="1200" b="1" i="0" kern="1200" dirty="0" smtClean="0">
                <a:solidFill>
                  <a:schemeClr val="tx1"/>
                </a:solidFill>
                <a:latin typeface="+mn-lt"/>
                <a:ea typeface="+mn-ea"/>
                <a:cs typeface="+mn-cs"/>
              </a:rPr>
              <a:t>Principe fondamental du web sémantique : la séparation du contenu des documents de l'organisation de ce contenu</a:t>
            </a:r>
            <a:endParaRPr lang="en-US" dirty="0"/>
          </a:p>
        </p:txBody>
      </p:sp>
      <p:sp>
        <p:nvSpPr>
          <p:cNvPr id="4" name="Slide Number Placeholder 3"/>
          <p:cNvSpPr>
            <a:spLocks noGrp="1"/>
          </p:cNvSpPr>
          <p:nvPr>
            <p:ph type="sldNum" sz="quarter" idx="10"/>
          </p:nvPr>
        </p:nvSpPr>
        <p:spPr/>
        <p:txBody>
          <a:bodyPr/>
          <a:lstStyle/>
          <a:p>
            <a:fld id="{21E63334-3631-4A5B-AC4D-D9C6782AF406}" type="slidenum">
              <a:rPr lang="en-US" smtClean="0"/>
              <a:pPr/>
              <a:t>12</a:t>
            </a:fld>
            <a:endParaRPr lang="en-US"/>
          </a:p>
        </p:txBody>
      </p:sp>
    </p:spTree>
    <p:extLst>
      <p:ext uri="{BB962C8B-B14F-4D97-AF65-F5344CB8AC3E}">
        <p14:creationId xmlns:p14="http://schemas.microsoft.com/office/powerpoint/2010/main" val="3119852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200" b="1" i="0" u="none" strike="noStrike" kern="1200" dirty="0" smtClean="0">
                <a:solidFill>
                  <a:schemeClr val="tx1"/>
                </a:solidFill>
                <a:effectLst/>
                <a:latin typeface="+mn-lt"/>
                <a:ea typeface="+mn-ea"/>
                <a:cs typeface="+mn-cs"/>
              </a:rPr>
              <a:t>Ontologie :</a:t>
            </a:r>
            <a:endParaRPr lang="fr-FR" sz="1200" b="0" i="0" u="none" strike="noStrike" kern="1200" dirty="0" smtClean="0">
              <a:solidFill>
                <a:schemeClr val="tx1"/>
              </a:solidFill>
              <a:effectLst/>
              <a:latin typeface="+mn-lt"/>
              <a:ea typeface="+mn-ea"/>
              <a:cs typeface="+mn-cs"/>
            </a:endParaRPr>
          </a:p>
          <a:p>
            <a:r>
              <a:rPr lang="fr-FR" sz="1200" b="0" i="0" u="none" strike="noStrike" kern="1200" dirty="0" smtClean="0">
                <a:solidFill>
                  <a:schemeClr val="tx1"/>
                </a:solidFill>
                <a:effectLst/>
                <a:latin typeface="+mn-lt"/>
                <a:ea typeface="+mn-ea"/>
                <a:cs typeface="+mn-cs"/>
              </a:rPr>
              <a:t>A l'origine, terme philosophique (science de l'être). Reprise du terme en informatique pour désigner la représentation des connaissances et la définition de catégories. Une ontologie structure les termes d'un domaine, en établissant des relations de proximité entre eux, du type "partie de". Les ontologies informatiques sont des formes de taxinomies, ou classifications utilisées en sciences naturelles. </a:t>
            </a:r>
          </a:p>
          <a:p>
            <a:endParaRPr lang="fr-FR" sz="1200" b="1" i="0" kern="1200" dirty="0" smtClean="0">
              <a:solidFill>
                <a:schemeClr val="tx1"/>
              </a:solidFill>
              <a:latin typeface="+mn-lt"/>
              <a:ea typeface="+mn-ea"/>
              <a:cs typeface="+mn-cs"/>
            </a:endParaRPr>
          </a:p>
          <a:p>
            <a:r>
              <a:rPr lang="fr-FR" sz="1200" b="1" i="0" kern="1200" dirty="0" smtClean="0">
                <a:solidFill>
                  <a:schemeClr val="tx1"/>
                </a:solidFill>
                <a:latin typeface="+mn-lt"/>
                <a:ea typeface="+mn-ea"/>
                <a:cs typeface="+mn-cs"/>
              </a:rPr>
              <a:t>Principe fondamental du web sémantique : la séparation du contenu des documents de l'organisation de ce contenu</a:t>
            </a:r>
            <a:endParaRPr lang="en-US" dirty="0"/>
          </a:p>
        </p:txBody>
      </p:sp>
      <p:sp>
        <p:nvSpPr>
          <p:cNvPr id="4" name="Slide Number Placeholder 3"/>
          <p:cNvSpPr>
            <a:spLocks noGrp="1"/>
          </p:cNvSpPr>
          <p:nvPr>
            <p:ph type="sldNum" sz="quarter" idx="10"/>
          </p:nvPr>
        </p:nvSpPr>
        <p:spPr/>
        <p:txBody>
          <a:bodyPr/>
          <a:lstStyle/>
          <a:p>
            <a:fld id="{21E63334-3631-4A5B-AC4D-D9C6782AF406}" type="slidenum">
              <a:rPr lang="en-US" smtClean="0"/>
              <a:pPr/>
              <a:t>13</a:t>
            </a:fld>
            <a:endParaRPr lang="en-US"/>
          </a:p>
        </p:txBody>
      </p:sp>
    </p:spTree>
    <p:extLst>
      <p:ext uri="{BB962C8B-B14F-4D97-AF65-F5344CB8AC3E}">
        <p14:creationId xmlns:p14="http://schemas.microsoft.com/office/powerpoint/2010/main" val="3278002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200" b="1" i="0" u="none" strike="noStrike" kern="1200" dirty="0" smtClean="0">
                <a:solidFill>
                  <a:schemeClr val="tx1"/>
                </a:solidFill>
                <a:effectLst/>
                <a:latin typeface="+mn-lt"/>
                <a:ea typeface="+mn-ea"/>
                <a:cs typeface="+mn-cs"/>
              </a:rPr>
              <a:t>Ontologie :</a:t>
            </a:r>
            <a:endParaRPr lang="fr-FR" sz="1200" b="0" i="0" u="none" strike="noStrike" kern="1200" dirty="0" smtClean="0">
              <a:solidFill>
                <a:schemeClr val="tx1"/>
              </a:solidFill>
              <a:effectLst/>
              <a:latin typeface="+mn-lt"/>
              <a:ea typeface="+mn-ea"/>
              <a:cs typeface="+mn-cs"/>
            </a:endParaRPr>
          </a:p>
          <a:p>
            <a:r>
              <a:rPr lang="fr-FR" sz="1200" b="0" i="0" u="none" strike="noStrike" kern="1200" dirty="0" smtClean="0">
                <a:solidFill>
                  <a:schemeClr val="tx1"/>
                </a:solidFill>
                <a:effectLst/>
                <a:latin typeface="+mn-lt"/>
                <a:ea typeface="+mn-ea"/>
                <a:cs typeface="+mn-cs"/>
              </a:rPr>
              <a:t>A l'origine, terme philosophique (science de l'être). Reprise du terme en informatique pour désigner la représentation des connaissances et la définition de catégories. Une ontologie structure les termes d'un domaine, en établissant des relations de proximité entre eux, du type "partie de". Les ontologies informatiques sont des formes de taxinomies, ou classifications utilisées en sciences naturelles. </a:t>
            </a:r>
          </a:p>
          <a:p>
            <a:endParaRPr lang="fr-FR" sz="1200" b="1" i="0" kern="1200" dirty="0" smtClean="0">
              <a:solidFill>
                <a:schemeClr val="tx1"/>
              </a:solidFill>
              <a:latin typeface="+mn-lt"/>
              <a:ea typeface="+mn-ea"/>
              <a:cs typeface="+mn-cs"/>
            </a:endParaRPr>
          </a:p>
          <a:p>
            <a:r>
              <a:rPr lang="fr-FR" sz="1200" b="1" i="0" kern="1200" dirty="0" smtClean="0">
                <a:solidFill>
                  <a:schemeClr val="tx1"/>
                </a:solidFill>
                <a:latin typeface="+mn-lt"/>
                <a:ea typeface="+mn-ea"/>
                <a:cs typeface="+mn-cs"/>
              </a:rPr>
              <a:t>Principe fondamental du web sémantique : la séparation du contenu des documents de l'organisation de ce contenu</a:t>
            </a:r>
            <a:endParaRPr lang="en-US" dirty="0"/>
          </a:p>
        </p:txBody>
      </p:sp>
      <p:sp>
        <p:nvSpPr>
          <p:cNvPr id="4" name="Slide Number Placeholder 3"/>
          <p:cNvSpPr>
            <a:spLocks noGrp="1"/>
          </p:cNvSpPr>
          <p:nvPr>
            <p:ph type="sldNum" sz="quarter" idx="10"/>
          </p:nvPr>
        </p:nvSpPr>
        <p:spPr/>
        <p:txBody>
          <a:bodyPr/>
          <a:lstStyle/>
          <a:p>
            <a:fld id="{21E63334-3631-4A5B-AC4D-D9C6782AF406}" type="slidenum">
              <a:rPr lang="en-US" smtClean="0"/>
              <a:pPr/>
              <a:t>14</a:t>
            </a:fld>
            <a:endParaRPr lang="en-US"/>
          </a:p>
        </p:txBody>
      </p:sp>
    </p:spTree>
    <p:extLst>
      <p:ext uri="{BB962C8B-B14F-4D97-AF65-F5344CB8AC3E}">
        <p14:creationId xmlns:p14="http://schemas.microsoft.com/office/powerpoint/2010/main" val="2655737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200" b="1" i="0" u="none" strike="noStrike" kern="1200" dirty="0" smtClean="0">
                <a:solidFill>
                  <a:schemeClr val="tx1"/>
                </a:solidFill>
                <a:effectLst/>
                <a:latin typeface="+mn-lt"/>
                <a:ea typeface="+mn-ea"/>
                <a:cs typeface="+mn-cs"/>
              </a:rPr>
              <a:t>Ontologie :</a:t>
            </a:r>
            <a:endParaRPr lang="fr-FR" sz="1200" b="0" i="0" u="none" strike="noStrike" kern="1200" dirty="0" smtClean="0">
              <a:solidFill>
                <a:schemeClr val="tx1"/>
              </a:solidFill>
              <a:effectLst/>
              <a:latin typeface="+mn-lt"/>
              <a:ea typeface="+mn-ea"/>
              <a:cs typeface="+mn-cs"/>
            </a:endParaRPr>
          </a:p>
          <a:p>
            <a:r>
              <a:rPr lang="fr-FR" sz="1200" b="0" i="0" u="none" strike="noStrike" kern="1200" dirty="0" smtClean="0">
                <a:solidFill>
                  <a:schemeClr val="tx1"/>
                </a:solidFill>
                <a:effectLst/>
                <a:latin typeface="+mn-lt"/>
                <a:ea typeface="+mn-ea"/>
                <a:cs typeface="+mn-cs"/>
              </a:rPr>
              <a:t>A l'origine, terme philosophique (science de l'être). Reprise du terme en informatique pour désigner la représentation des connaissances et la définition de catégories. Une ontologie structure les termes d'un domaine, en établissant des relations de proximité entre eux, du type "partie de". Les ontologies informatiques sont des formes de taxinomies, ou classifications utilisées en sciences naturelles. </a:t>
            </a:r>
          </a:p>
          <a:p>
            <a:endParaRPr lang="fr-FR" sz="1200" b="1" i="0" kern="1200" dirty="0" smtClean="0">
              <a:solidFill>
                <a:schemeClr val="tx1"/>
              </a:solidFill>
              <a:latin typeface="+mn-lt"/>
              <a:ea typeface="+mn-ea"/>
              <a:cs typeface="+mn-cs"/>
            </a:endParaRPr>
          </a:p>
          <a:p>
            <a:r>
              <a:rPr lang="fr-FR" sz="1200" b="1" i="0" kern="1200" dirty="0" smtClean="0">
                <a:solidFill>
                  <a:schemeClr val="tx1"/>
                </a:solidFill>
                <a:latin typeface="+mn-lt"/>
                <a:ea typeface="+mn-ea"/>
                <a:cs typeface="+mn-cs"/>
              </a:rPr>
              <a:t>Principe fondamental du web sémantique : la séparation du contenu des documents de l'organisation de ce contenu</a:t>
            </a:r>
            <a:endParaRPr lang="en-US" dirty="0"/>
          </a:p>
        </p:txBody>
      </p:sp>
      <p:sp>
        <p:nvSpPr>
          <p:cNvPr id="4" name="Slide Number Placeholder 3"/>
          <p:cNvSpPr>
            <a:spLocks noGrp="1"/>
          </p:cNvSpPr>
          <p:nvPr>
            <p:ph type="sldNum" sz="quarter" idx="10"/>
          </p:nvPr>
        </p:nvSpPr>
        <p:spPr/>
        <p:txBody>
          <a:bodyPr/>
          <a:lstStyle/>
          <a:p>
            <a:fld id="{21E63334-3631-4A5B-AC4D-D9C6782AF406}" type="slidenum">
              <a:rPr lang="en-US" smtClean="0"/>
              <a:pPr/>
              <a:t>15</a:t>
            </a:fld>
            <a:endParaRPr lang="en-US"/>
          </a:p>
        </p:txBody>
      </p:sp>
    </p:spTree>
    <p:extLst>
      <p:ext uri="{BB962C8B-B14F-4D97-AF65-F5344CB8AC3E}">
        <p14:creationId xmlns:p14="http://schemas.microsoft.com/office/powerpoint/2010/main" val="2099847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2000" b="1" dirty="0" smtClean="0">
                <a:solidFill>
                  <a:schemeClr val="accent1">
                    <a:lumMod val="75000"/>
                  </a:schemeClr>
                </a:solidFill>
              </a:rPr>
              <a:t>Protégé</a:t>
            </a:r>
            <a:r>
              <a:rPr lang="fr-FR" dirty="0" smtClean="0"/>
              <a:t> est un éditeur qui permet de construire une ontologie pour un domaine donné, de définir des formulaires d’entrée de données, et d’acquérir des données à l’aide de ces formulaires sous forme d’instances de cette ontologie. Protégé est également une librairie Java qui peut être étendue pour créer de véritables applications à bases de connaissances en utilisant un moteur d’inférence pour raisonner et déduire de nouveaux faits par application de règles d’inférence aux instances de l’ontologie et à l’ontologie elle même (méta-raisonnement). </a:t>
            </a:r>
            <a:endParaRPr lang="fr-FR" dirty="0"/>
          </a:p>
        </p:txBody>
      </p:sp>
      <p:sp>
        <p:nvSpPr>
          <p:cNvPr id="4" name="Slide Number Placeholder 3"/>
          <p:cNvSpPr>
            <a:spLocks noGrp="1"/>
          </p:cNvSpPr>
          <p:nvPr>
            <p:ph type="sldNum" sz="quarter" idx="10"/>
          </p:nvPr>
        </p:nvSpPr>
        <p:spPr/>
        <p:txBody>
          <a:bodyPr/>
          <a:lstStyle/>
          <a:p>
            <a:fld id="{21E63334-3631-4A5B-AC4D-D9C6782AF406}" type="slidenum">
              <a:rPr lang="en-US" smtClean="0"/>
              <a:pPr/>
              <a:t>16</a:t>
            </a:fld>
            <a:endParaRPr lang="en-US"/>
          </a:p>
        </p:txBody>
      </p:sp>
    </p:spTree>
    <p:extLst>
      <p:ext uri="{BB962C8B-B14F-4D97-AF65-F5344CB8AC3E}">
        <p14:creationId xmlns:p14="http://schemas.microsoft.com/office/powerpoint/2010/main" val="4199275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kern="1200" dirty="0" smtClean="0">
                <a:solidFill>
                  <a:schemeClr val="tx1"/>
                </a:solidFill>
                <a:latin typeface="+mn-lt"/>
                <a:ea typeface="+mn-ea"/>
                <a:cs typeface="+mn-cs"/>
              </a:rPr>
              <a:t>https://www.youtube.com/watch?v=Qbuzsy1k5Dw</a:t>
            </a:r>
          </a:p>
          <a:p>
            <a:endParaRPr lang="fr-FR" sz="1200" b="0" i="0" kern="1200" dirty="0" smtClean="0">
              <a:solidFill>
                <a:schemeClr val="tx1"/>
              </a:solidFill>
              <a:latin typeface="+mn-lt"/>
              <a:ea typeface="+mn-ea"/>
              <a:cs typeface="+mn-cs"/>
            </a:endParaRPr>
          </a:p>
          <a:p>
            <a:endParaRPr lang="fr-FR" sz="1200" b="0" i="0" kern="1200" dirty="0" smtClean="0">
              <a:solidFill>
                <a:schemeClr val="tx1"/>
              </a:solidFill>
              <a:latin typeface="+mn-lt"/>
              <a:ea typeface="+mn-ea"/>
              <a:cs typeface="+mn-cs"/>
            </a:endParaRPr>
          </a:p>
          <a:p>
            <a:r>
              <a:rPr lang="fr-FR" sz="1200" b="0" i="0" kern="1200" dirty="0" smtClean="0">
                <a:solidFill>
                  <a:schemeClr val="tx1"/>
                </a:solidFill>
                <a:latin typeface="+mn-lt"/>
                <a:ea typeface="+mn-ea"/>
                <a:cs typeface="+mn-cs"/>
              </a:rPr>
              <a:t>⇒ </a:t>
            </a:r>
            <a:r>
              <a:rPr lang="fr-FR" sz="1200" b="1" i="0" kern="1200" dirty="0" smtClean="0">
                <a:solidFill>
                  <a:schemeClr val="tx1"/>
                </a:solidFill>
                <a:latin typeface="+mn-lt"/>
                <a:ea typeface="+mn-ea"/>
                <a:cs typeface="+mn-cs"/>
              </a:rPr>
              <a:t>Quelles conséquences du web sémantique ?</a:t>
            </a:r>
            <a:endParaRPr lang="fr-FR" sz="1200" b="0" i="0" kern="1200" dirty="0" smtClean="0">
              <a:solidFill>
                <a:schemeClr val="tx1"/>
              </a:solidFill>
              <a:latin typeface="+mn-lt"/>
              <a:ea typeface="+mn-ea"/>
              <a:cs typeface="+mn-cs"/>
            </a:endParaRPr>
          </a:p>
          <a:p>
            <a:r>
              <a:rPr lang="fr-FR" sz="1200" b="1" i="0" kern="1200" dirty="0" smtClean="0">
                <a:solidFill>
                  <a:schemeClr val="tx1"/>
                </a:solidFill>
                <a:latin typeface="+mn-lt"/>
                <a:ea typeface="+mn-ea"/>
                <a:cs typeface="+mn-cs"/>
              </a:rPr>
              <a:t>A moyen terme, si le Web sémantique se développe véritablement et s'étend à la plupart des ressources numériques du web, de profonds bouleversements sont à prévoir dans la production, l'échange et la recherche d'informations sur le web :</a:t>
            </a:r>
            <a:endParaRPr lang="fr-FR" sz="1200" b="0" i="0" kern="1200" dirty="0" smtClean="0">
              <a:solidFill>
                <a:schemeClr val="tx1"/>
              </a:solidFill>
              <a:latin typeface="+mn-lt"/>
              <a:ea typeface="+mn-ea"/>
              <a:cs typeface="+mn-cs"/>
            </a:endParaRPr>
          </a:p>
          <a:p>
            <a:r>
              <a:rPr lang="fr-FR" sz="1200" b="1" i="0" kern="1200" dirty="0" smtClean="0">
                <a:solidFill>
                  <a:schemeClr val="tx1"/>
                </a:solidFill>
                <a:latin typeface="+mn-lt"/>
                <a:ea typeface="+mn-ea"/>
                <a:cs typeface="+mn-cs"/>
              </a:rPr>
              <a:t>Travail en profondeur dans la trame même des documents et de l'information, au niveau "micro" des documents ; importance de la notion de "granularité" de l'information</a:t>
            </a:r>
            <a:endParaRPr lang="fr-FR" sz="1200" b="0" i="0" kern="1200" dirty="0" smtClean="0">
              <a:solidFill>
                <a:schemeClr val="tx1"/>
              </a:solidFill>
              <a:latin typeface="+mn-lt"/>
              <a:ea typeface="+mn-ea"/>
              <a:cs typeface="+mn-cs"/>
            </a:endParaRPr>
          </a:p>
          <a:p>
            <a:r>
              <a:rPr lang="fr-FR" sz="1200" b="1" i="0" kern="1200" dirty="0" smtClean="0">
                <a:solidFill>
                  <a:schemeClr val="tx1"/>
                </a:solidFill>
                <a:latin typeface="+mn-lt"/>
                <a:ea typeface="+mn-ea"/>
                <a:cs typeface="+mn-cs"/>
              </a:rPr>
              <a:t>possibilités inédites de recherche intelligente sur le contenu</a:t>
            </a:r>
            <a:endParaRPr lang="fr-FR" sz="1200" b="0" i="0" kern="1200" dirty="0" smtClean="0">
              <a:solidFill>
                <a:schemeClr val="tx1"/>
              </a:solidFill>
              <a:latin typeface="+mn-lt"/>
              <a:ea typeface="+mn-ea"/>
              <a:cs typeface="+mn-cs"/>
            </a:endParaRPr>
          </a:p>
          <a:p>
            <a:r>
              <a:rPr lang="fr-FR" sz="1200" b="1" i="0" kern="1200" dirty="0" smtClean="0">
                <a:solidFill>
                  <a:schemeClr val="tx1"/>
                </a:solidFill>
                <a:latin typeface="+mn-lt"/>
                <a:ea typeface="+mn-ea"/>
                <a:cs typeface="+mn-cs"/>
              </a:rPr>
              <a:t>nouvelles formes de représentation de l'information : en amont (lors de la conception avec XML) et en aval (lors de la recherche)</a:t>
            </a:r>
            <a:endParaRPr lang="fr-FR" sz="1200" b="0" i="0" kern="1200" dirty="0" smtClean="0">
              <a:solidFill>
                <a:schemeClr val="tx1"/>
              </a:solidFill>
              <a:latin typeface="+mn-lt"/>
              <a:ea typeface="+mn-ea"/>
              <a:cs typeface="+mn-cs"/>
            </a:endParaRPr>
          </a:p>
          <a:p>
            <a:endParaRPr lang="en-US" dirty="0" smtClean="0"/>
          </a:p>
          <a:p>
            <a:r>
              <a:rPr lang="fr-FR" sz="1200" b="1" i="0" kern="1200" dirty="0" smtClean="0">
                <a:solidFill>
                  <a:schemeClr val="tx1"/>
                </a:solidFill>
                <a:latin typeface="+mn-lt"/>
                <a:ea typeface="+mn-ea"/>
                <a:cs typeface="+mn-cs"/>
              </a:rPr>
              <a:t>Ontologie :</a:t>
            </a:r>
            <a:endParaRPr lang="fr-FR" sz="1200" b="0" i="0" kern="1200" dirty="0" smtClean="0">
              <a:solidFill>
                <a:schemeClr val="tx1"/>
              </a:solidFill>
              <a:latin typeface="+mn-lt"/>
              <a:ea typeface="+mn-ea"/>
              <a:cs typeface="+mn-cs"/>
            </a:endParaRPr>
          </a:p>
          <a:p>
            <a:r>
              <a:rPr lang="fr-FR" sz="1200" b="0" i="0" kern="1200" dirty="0" smtClean="0">
                <a:solidFill>
                  <a:schemeClr val="tx1"/>
                </a:solidFill>
                <a:latin typeface="+mn-lt"/>
                <a:ea typeface="+mn-ea"/>
                <a:cs typeface="+mn-cs"/>
              </a:rPr>
              <a:t>A l'origine, terme philosophique (science de l'être). Reprise du terme en informatique pour désigner la représentation des connaissances et la définition de catégories. Une ontologie structure les termes d'un domaine, en établissant des relations de proximité entre eux, du type "partie de". Les ontologies informatiques sont des formes de taxinomies, ou classifications utilisées en sciences naturelles.</a:t>
            </a:r>
          </a:p>
          <a:p>
            <a:endParaRPr lang="en-US" dirty="0"/>
          </a:p>
        </p:txBody>
      </p:sp>
      <p:sp>
        <p:nvSpPr>
          <p:cNvPr id="4" name="Slide Number Placeholder 3"/>
          <p:cNvSpPr>
            <a:spLocks noGrp="1"/>
          </p:cNvSpPr>
          <p:nvPr>
            <p:ph type="sldNum" sz="quarter" idx="10"/>
          </p:nvPr>
        </p:nvSpPr>
        <p:spPr/>
        <p:txBody>
          <a:bodyPr/>
          <a:lstStyle/>
          <a:p>
            <a:fld id="{21E63334-3631-4A5B-AC4D-D9C6782AF406}" type="slidenum">
              <a:rPr lang="en-US" smtClean="0"/>
              <a:pPr/>
              <a:t>17</a:t>
            </a:fld>
            <a:endParaRPr lang="en-US"/>
          </a:p>
        </p:txBody>
      </p:sp>
    </p:spTree>
    <p:extLst>
      <p:ext uri="{BB962C8B-B14F-4D97-AF65-F5344CB8AC3E}">
        <p14:creationId xmlns:p14="http://schemas.microsoft.com/office/powerpoint/2010/main" val="4199275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Caractéristiques : Des médias participatifs nombreux (</a:t>
            </a:r>
            <a:r>
              <a:rPr lang="fr-FR" dirty="0" err="1" smtClean="0"/>
              <a:t>YouTube</a:t>
            </a:r>
            <a:r>
              <a:rPr lang="fr-FR" dirty="0" smtClean="0"/>
              <a:t>, </a:t>
            </a:r>
            <a:r>
              <a:rPr lang="fr-FR" dirty="0" err="1" smtClean="0"/>
              <a:t>Wikipédia</a:t>
            </a:r>
            <a:r>
              <a:rPr lang="fr-FR" dirty="0" smtClean="0"/>
              <a:t>, etc.) ; • Nouveaux usages : interactivité, commentaires et liens déposés sur les blogs. ; • Récupération par des </a:t>
            </a:r>
            <a:r>
              <a:rPr lang="fr-FR" dirty="0" err="1" smtClean="0"/>
              <a:t>agrégateurs</a:t>
            </a:r>
            <a:r>
              <a:rPr lang="fr-FR" dirty="0" smtClean="0"/>
              <a:t> de contenu ; internautes Consommateurs; • Comparaison des prix, des caractéristiques : des citoyens mieux informés et plus exigeants ;</a:t>
            </a:r>
            <a:endParaRPr lang="en-US" dirty="0"/>
          </a:p>
        </p:txBody>
      </p:sp>
      <p:sp>
        <p:nvSpPr>
          <p:cNvPr id="4" name="Slide Number Placeholder 3"/>
          <p:cNvSpPr>
            <a:spLocks noGrp="1"/>
          </p:cNvSpPr>
          <p:nvPr>
            <p:ph type="sldNum" sz="quarter" idx="10"/>
          </p:nvPr>
        </p:nvSpPr>
        <p:spPr/>
        <p:txBody>
          <a:bodyPr/>
          <a:lstStyle/>
          <a:p>
            <a:fld id="{21E63334-3631-4A5B-AC4D-D9C6782AF406}" type="slidenum">
              <a:rPr lang="en-US" smtClean="0"/>
              <a:pPr/>
              <a:t>18</a:t>
            </a:fld>
            <a:endParaRPr lang="en-US"/>
          </a:p>
        </p:txBody>
      </p:sp>
    </p:spTree>
    <p:extLst>
      <p:ext uri="{BB962C8B-B14F-4D97-AF65-F5344CB8AC3E}">
        <p14:creationId xmlns:p14="http://schemas.microsoft.com/office/powerpoint/2010/main" val="3043077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kern="1200" dirty="0" smtClean="0">
                <a:solidFill>
                  <a:schemeClr val="tx1"/>
                </a:solidFill>
                <a:latin typeface="+mn-lt"/>
                <a:ea typeface="+mn-ea"/>
                <a:cs typeface="+mn-cs"/>
              </a:rPr>
              <a:t>En comparant certains aspects d’applications récentes avec des services plus anciens, Tim </a:t>
            </a:r>
            <a:r>
              <a:rPr lang="fr-FR" sz="1200" b="0" i="0" kern="1200" dirty="0" err="1" smtClean="0">
                <a:solidFill>
                  <a:schemeClr val="tx1"/>
                </a:solidFill>
                <a:latin typeface="+mn-lt"/>
                <a:ea typeface="+mn-ea"/>
                <a:cs typeface="+mn-cs"/>
              </a:rPr>
              <a:t>O’Reilly</a:t>
            </a:r>
            <a:r>
              <a:rPr lang="fr-FR" sz="1200" b="0" i="0" kern="1200" dirty="0" smtClean="0">
                <a:solidFill>
                  <a:schemeClr val="tx1"/>
                </a:solidFill>
                <a:latin typeface="+mn-lt"/>
                <a:ea typeface="+mn-ea"/>
                <a:cs typeface="+mn-cs"/>
              </a:rPr>
              <a:t> énonce les 7 principes qui selon lui, représentent les traits les plus caractéristiques d’un service web 2.0 :</a:t>
            </a:r>
          </a:p>
          <a:p>
            <a:endParaRPr lang="fr-FR" sz="1200" b="0" i="0" kern="1200" dirty="0" smtClean="0">
              <a:solidFill>
                <a:schemeClr val="tx1"/>
              </a:solidFill>
              <a:latin typeface="+mn-lt"/>
              <a:ea typeface="+mn-ea"/>
              <a:cs typeface="+mn-cs"/>
            </a:endParaRPr>
          </a:p>
          <a:p>
            <a:r>
              <a:rPr lang="en-US" dirty="0" smtClean="0"/>
              <a:t>https://recherchemid.wordpress.com/2016/11/29/quest-ce-que-le-web-2-0-histoire-caracteristiques-et-perspectives/</a:t>
            </a:r>
            <a:endParaRPr lang="en-US" dirty="0"/>
          </a:p>
        </p:txBody>
      </p:sp>
      <p:sp>
        <p:nvSpPr>
          <p:cNvPr id="4" name="Slide Number Placeholder 3"/>
          <p:cNvSpPr>
            <a:spLocks noGrp="1"/>
          </p:cNvSpPr>
          <p:nvPr>
            <p:ph type="sldNum" sz="quarter" idx="10"/>
          </p:nvPr>
        </p:nvSpPr>
        <p:spPr/>
        <p:txBody>
          <a:bodyPr/>
          <a:lstStyle/>
          <a:p>
            <a:fld id="{21E63334-3631-4A5B-AC4D-D9C6782AF406}" type="slidenum">
              <a:rPr lang="en-US" smtClean="0"/>
              <a:pPr/>
              <a:t>19</a:t>
            </a:fld>
            <a:endParaRPr lang="en-US"/>
          </a:p>
        </p:txBody>
      </p:sp>
    </p:spTree>
    <p:extLst>
      <p:ext uri="{BB962C8B-B14F-4D97-AF65-F5344CB8AC3E}">
        <p14:creationId xmlns:p14="http://schemas.microsoft.com/office/powerpoint/2010/main" val="3043077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45CE4B9-3C4C-474D-9747-AED91257F51C}" type="slidenum">
              <a:rPr lang="fr-FR" smtClean="0"/>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kern="1200" dirty="0" smtClean="0">
                <a:solidFill>
                  <a:schemeClr val="tx1"/>
                </a:solidFill>
                <a:latin typeface="+mn-lt"/>
                <a:ea typeface="+mn-ea"/>
                <a:cs typeface="+mn-cs"/>
              </a:rPr>
              <a:t>En comparant certains aspects d’applications récentes avec des services plus anciens, Tim </a:t>
            </a:r>
            <a:r>
              <a:rPr lang="fr-FR" sz="1200" b="0" i="0" kern="1200" dirty="0" err="1" smtClean="0">
                <a:solidFill>
                  <a:schemeClr val="tx1"/>
                </a:solidFill>
                <a:latin typeface="+mn-lt"/>
                <a:ea typeface="+mn-ea"/>
                <a:cs typeface="+mn-cs"/>
              </a:rPr>
              <a:t>O’Reilly</a:t>
            </a:r>
            <a:r>
              <a:rPr lang="fr-FR" sz="1200" b="0" i="0" kern="1200" dirty="0" smtClean="0">
                <a:solidFill>
                  <a:schemeClr val="tx1"/>
                </a:solidFill>
                <a:latin typeface="+mn-lt"/>
                <a:ea typeface="+mn-ea"/>
                <a:cs typeface="+mn-cs"/>
              </a:rPr>
              <a:t> énonce les 7 principes qui selon lui, représentent les traits les plus caractéristiques d’un service web 2.0 :</a:t>
            </a:r>
          </a:p>
          <a:p>
            <a:endParaRPr lang="fr-FR" sz="1200" b="0" i="0" kern="1200" dirty="0" smtClean="0">
              <a:solidFill>
                <a:schemeClr val="tx1"/>
              </a:solidFill>
              <a:latin typeface="+mn-lt"/>
              <a:ea typeface="+mn-ea"/>
              <a:cs typeface="+mn-cs"/>
            </a:endParaRPr>
          </a:p>
          <a:p>
            <a:r>
              <a:rPr lang="en-US" dirty="0" smtClean="0"/>
              <a:t>https://recherchemid.wordpress.com/2016/11/29/quest-ce-que-le-web-2-0-histoire-caracteristiques-et-perspectives/</a:t>
            </a:r>
            <a:endParaRPr lang="en-US" dirty="0"/>
          </a:p>
        </p:txBody>
      </p:sp>
      <p:sp>
        <p:nvSpPr>
          <p:cNvPr id="4" name="Slide Number Placeholder 3"/>
          <p:cNvSpPr>
            <a:spLocks noGrp="1"/>
          </p:cNvSpPr>
          <p:nvPr>
            <p:ph type="sldNum" sz="quarter" idx="10"/>
          </p:nvPr>
        </p:nvSpPr>
        <p:spPr/>
        <p:txBody>
          <a:bodyPr/>
          <a:lstStyle/>
          <a:p>
            <a:fld id="{21E63334-3631-4A5B-AC4D-D9C6782AF406}" type="slidenum">
              <a:rPr lang="en-US" smtClean="0"/>
              <a:pPr/>
              <a:t>20</a:t>
            </a:fld>
            <a:endParaRPr lang="en-US"/>
          </a:p>
        </p:txBody>
      </p:sp>
    </p:spTree>
    <p:extLst>
      <p:ext uri="{BB962C8B-B14F-4D97-AF65-F5344CB8AC3E}">
        <p14:creationId xmlns:p14="http://schemas.microsoft.com/office/powerpoint/2010/main" val="689035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lvl="0" rtl="0"/>
            <a:r>
              <a:rPr lang="fr-FR" dirty="0" smtClean="0"/>
              <a:t>Les usages accompagnant le Web 2.0 ont donné naissance à de nouvelles modalités d’interaction supportées par des interfaces permettant aux internautes « d’une part d’interagir sur le contenu des pages et d’autre part d’interagir entre eux » </a:t>
            </a:r>
          </a:p>
          <a:p>
            <a:pPr lvl="0" rtl="0"/>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Ensemble cohérents d'objets modélisés en 3D et avec lesquels on peut interagir dans une réalité virtuelle. un monde de synthèse, dans lequel un individu peut évoluer et avec lequel il peut interagir en temps réel. l'immersion est aussi importante que l'interactivité</a:t>
            </a:r>
          </a:p>
          <a:p>
            <a:pPr lvl="0" rtl="0"/>
            <a:endParaRPr lang="fr-FR" dirty="0"/>
          </a:p>
        </p:txBody>
      </p:sp>
      <p:sp>
        <p:nvSpPr>
          <p:cNvPr id="4" name="Espace réservé du numéro de diapositive 3"/>
          <p:cNvSpPr>
            <a:spLocks noGrp="1"/>
          </p:cNvSpPr>
          <p:nvPr>
            <p:ph type="sldNum" sz="quarter" idx="10"/>
          </p:nvPr>
        </p:nvSpPr>
        <p:spPr/>
        <p:txBody>
          <a:bodyPr/>
          <a:lstStyle/>
          <a:p>
            <a:fld id="{245CE4B9-3C4C-474D-9747-AED91257F51C}" type="slidenum">
              <a:rPr lang="fr-FR" smtClean="0"/>
              <a:pPr/>
              <a:t>21</a:t>
            </a:fld>
            <a:endParaRPr lang="fr-FR"/>
          </a:p>
        </p:txBody>
      </p:sp>
    </p:spTree>
    <p:extLst>
      <p:ext uri="{BB962C8B-B14F-4D97-AF65-F5344CB8AC3E}">
        <p14:creationId xmlns:p14="http://schemas.microsoft.com/office/powerpoint/2010/main" val="415989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lvl="0" rtl="0"/>
            <a:r>
              <a:rPr lang="fr-FR" dirty="0" smtClean="0"/>
              <a:t>Plasticité ? Capacité d’adaptation d’une IHM : à la conception / exécution Au contexte d’usage : langage, plate-forme logicielle/matérielle, utilisateur, environnement, ... Dans le respect de la valeur attendue par l’utilisateur cible : </a:t>
            </a:r>
            <a:r>
              <a:rPr lang="fr-FR" dirty="0" err="1" smtClean="0"/>
              <a:t>utilisabilité</a:t>
            </a:r>
            <a:r>
              <a:rPr lang="fr-FR" dirty="0" smtClean="0"/>
              <a:t>, ergonomie </a:t>
            </a:r>
          </a:p>
          <a:p>
            <a:pPr lvl="0" rtl="0"/>
            <a:endParaRPr lang="fr-FR" dirty="0" smtClean="0"/>
          </a:p>
          <a:p>
            <a:pPr lvl="0" rtl="0"/>
            <a:r>
              <a:rPr lang="fr-FR" dirty="0" smtClean="0"/>
              <a:t>https://www.youtube.com/watch?v=z10xT6rAF7I</a:t>
            </a:r>
            <a:endParaRPr lang="fr-FR" dirty="0"/>
          </a:p>
        </p:txBody>
      </p:sp>
      <p:sp>
        <p:nvSpPr>
          <p:cNvPr id="4" name="Espace réservé du numéro de diapositive 3"/>
          <p:cNvSpPr>
            <a:spLocks noGrp="1"/>
          </p:cNvSpPr>
          <p:nvPr>
            <p:ph type="sldNum" sz="quarter" idx="10"/>
          </p:nvPr>
        </p:nvSpPr>
        <p:spPr/>
        <p:txBody>
          <a:bodyPr/>
          <a:lstStyle/>
          <a:p>
            <a:fld id="{245CE4B9-3C4C-474D-9747-AED91257F51C}" type="slidenum">
              <a:rPr lang="fr-FR" smtClean="0"/>
              <a:pPr/>
              <a:t>22</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1" dirty="0" smtClean="0">
                <a:solidFill>
                  <a:schemeClr val="accent1">
                    <a:lumMod val="75000"/>
                  </a:schemeClr>
                </a:solidFill>
                <a:latin typeface="Times New Roman" panose="02020603050405020304" pitchFamily="18" charset="0"/>
                <a:cs typeface="Times New Roman" panose="02020603050405020304" pitchFamily="18" charset="0"/>
              </a:rPr>
              <a:t>RIA (Rich Internet Application) </a:t>
            </a:r>
          </a:p>
          <a:p>
            <a:endParaRPr lang="fr-FR"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dirty="0" smtClean="0">
                <a:latin typeface="Times New Roman" panose="02020603050405020304" pitchFamily="18" charset="0"/>
                <a:cs typeface="Times New Roman" panose="02020603050405020304" pitchFamily="18" charset="0"/>
              </a:rPr>
              <a:t>Les désignent une nouvelle génération d’interfaces et d’applications associées</a:t>
            </a:r>
          </a:p>
          <a:p>
            <a:pPr marL="285750" indent="-285750">
              <a:buFont typeface="Wingdings" panose="05000000000000000000" pitchFamily="2" charset="2"/>
              <a:buChar char="Ø"/>
            </a:pPr>
            <a:endParaRPr lang="fr-FR"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dirty="0" smtClean="0">
                <a:latin typeface="Times New Roman" panose="02020603050405020304" pitchFamily="18" charset="0"/>
                <a:cs typeface="Times New Roman" panose="02020603050405020304" pitchFamily="18" charset="0"/>
              </a:rPr>
              <a:t>Les RIA sont avant tout le reflet d’une évolution à la fois technologique, ergonomique et esthétique répondant elle même à une évolution des besoins des utilisateurs.</a:t>
            </a:r>
          </a:p>
          <a:p>
            <a:endParaRPr lang="fr-FR"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dirty="0" smtClean="0">
                <a:latin typeface="Times New Roman" panose="02020603050405020304" pitchFamily="18" charset="0"/>
                <a:cs typeface="Times New Roman" panose="02020603050405020304" pitchFamily="18" charset="0"/>
              </a:rPr>
              <a:t>Le point clé de cette évolution réside précisément dans la métaphore de la richesse :</a:t>
            </a:r>
          </a:p>
          <a:p>
            <a:endParaRPr lang="fr-FR" dirty="0" smtClean="0">
              <a:latin typeface="Times New Roman" panose="02020603050405020304" pitchFamily="18" charset="0"/>
              <a:cs typeface="Times New Roman" panose="02020603050405020304" pitchFamily="18" charset="0"/>
            </a:endParaRPr>
          </a:p>
          <a:p>
            <a:r>
              <a:rPr lang="fr-FR" dirty="0" smtClean="0">
                <a:latin typeface="Times New Roman" panose="02020603050405020304" pitchFamily="18" charset="0"/>
                <a:cs typeface="Times New Roman" panose="02020603050405020304" pitchFamily="18" charset="0"/>
              </a:rPr>
              <a:t>	- Présentation des contenus</a:t>
            </a:r>
          </a:p>
          <a:p>
            <a:r>
              <a:rPr lang="fr-FR" dirty="0" smtClean="0">
                <a:latin typeface="Times New Roman" panose="02020603050405020304" pitchFamily="18" charset="0"/>
                <a:cs typeface="Times New Roman" panose="02020603050405020304" pitchFamily="18" charset="0"/>
              </a:rPr>
              <a:t>	- Navigation</a:t>
            </a:r>
          </a:p>
          <a:p>
            <a:r>
              <a:rPr lang="fr-FR" dirty="0" smtClean="0">
                <a:latin typeface="Times New Roman" panose="02020603050405020304" pitchFamily="18" charset="0"/>
                <a:cs typeface="Times New Roman" panose="02020603050405020304" pitchFamily="18" charset="0"/>
              </a:rPr>
              <a:t>	- Ergonomique</a:t>
            </a:r>
          </a:p>
          <a:p>
            <a:r>
              <a:rPr lang="fr-FR" dirty="0" smtClean="0">
                <a:latin typeface="Times New Roman" panose="02020603050405020304" pitchFamily="18" charset="0"/>
                <a:cs typeface="Times New Roman" panose="02020603050405020304" pitchFamily="18" charset="0"/>
              </a:rPr>
              <a:t>	- Pédagogique</a:t>
            </a:r>
          </a:p>
          <a:p>
            <a:pPr lvl="0" rtl="0"/>
            <a:endParaRPr lang="fr-FR" dirty="0"/>
          </a:p>
        </p:txBody>
      </p:sp>
      <p:sp>
        <p:nvSpPr>
          <p:cNvPr id="4" name="Espace réservé du numéro de diapositive 3"/>
          <p:cNvSpPr>
            <a:spLocks noGrp="1"/>
          </p:cNvSpPr>
          <p:nvPr>
            <p:ph type="sldNum" sz="quarter" idx="10"/>
          </p:nvPr>
        </p:nvSpPr>
        <p:spPr/>
        <p:txBody>
          <a:bodyPr/>
          <a:lstStyle/>
          <a:p>
            <a:fld id="{245CE4B9-3C4C-474D-9747-AED91257F51C}" type="slidenum">
              <a:rPr lang="fr-FR" smtClean="0"/>
              <a:pPr/>
              <a:t>23</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lvl="0" rtl="0"/>
            <a:r>
              <a:rPr lang="fr-FR" dirty="0" smtClean="0"/>
              <a:t>Les usages accompagnant le Web 2.0 ont donné naissance à de nouvelles modalités d’interaction supportées par des interfaces permettant aux internautes « d’une part d’interagir sur le contenu des pages et d’autre part d’interagir entre eux » </a:t>
            </a:r>
          </a:p>
          <a:p>
            <a:pPr lvl="0" rtl="0"/>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Ensemble cohérents d'objets modélisés en 3D et avec lesquels on peut interagir dans une réalité virtuelle. un monde de synthèse, dans lequel un individu peut évoluer et avec lequel il peut interagir en temps réel. l'immersion est aussi importante que l'interactivité</a:t>
            </a:r>
          </a:p>
          <a:p>
            <a:pPr lvl="0" rtl="0"/>
            <a:endParaRPr lang="fr-FR" dirty="0"/>
          </a:p>
        </p:txBody>
      </p:sp>
      <p:sp>
        <p:nvSpPr>
          <p:cNvPr id="4" name="Espace réservé du numéro de diapositive 3"/>
          <p:cNvSpPr>
            <a:spLocks noGrp="1"/>
          </p:cNvSpPr>
          <p:nvPr>
            <p:ph type="sldNum" sz="quarter" idx="10"/>
          </p:nvPr>
        </p:nvSpPr>
        <p:spPr/>
        <p:txBody>
          <a:bodyPr/>
          <a:lstStyle/>
          <a:p>
            <a:fld id="{245CE4B9-3C4C-474D-9747-AED91257F51C}" type="slidenum">
              <a:rPr lang="fr-FR" smtClean="0"/>
              <a:pPr/>
              <a:t>24</a:t>
            </a:fld>
            <a:endParaRPr lang="fr-FR"/>
          </a:p>
        </p:txBody>
      </p:sp>
    </p:spTree>
    <p:extLst>
      <p:ext uri="{BB962C8B-B14F-4D97-AF65-F5344CB8AC3E}">
        <p14:creationId xmlns:p14="http://schemas.microsoft.com/office/powerpoint/2010/main" val="1642446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lvl="0" rtl="0"/>
            <a:r>
              <a:rPr lang="fr-FR" dirty="0" smtClean="0"/>
              <a:t>Plasticité ? Capacité d’adaptation d’une IHM : à la conception / exécution Au contexte d’usage : langage, plate-forme logicielle/matérielle, utilisateur, environnement, ... Dans le respect de la valeur attendue par l’utilisateur cible : </a:t>
            </a:r>
            <a:r>
              <a:rPr lang="fr-FR" dirty="0" err="1" smtClean="0"/>
              <a:t>utilisabilité</a:t>
            </a:r>
            <a:r>
              <a:rPr lang="fr-FR" dirty="0" smtClean="0"/>
              <a:t>, ergonomie </a:t>
            </a:r>
          </a:p>
          <a:p>
            <a:pPr lvl="0" rtl="0"/>
            <a:endParaRPr lang="fr-FR" dirty="0" smtClean="0"/>
          </a:p>
          <a:p>
            <a:pPr lvl="0" rtl="0"/>
            <a:r>
              <a:rPr lang="fr-FR" dirty="0" smtClean="0"/>
              <a:t>https://www.youtube.com/watch?v=z10xT6rAF7I</a:t>
            </a:r>
            <a:endParaRPr lang="fr-FR" dirty="0"/>
          </a:p>
        </p:txBody>
      </p:sp>
      <p:sp>
        <p:nvSpPr>
          <p:cNvPr id="4" name="Espace réservé du numéro de diapositive 3"/>
          <p:cNvSpPr>
            <a:spLocks noGrp="1"/>
          </p:cNvSpPr>
          <p:nvPr>
            <p:ph type="sldNum" sz="quarter" idx="10"/>
          </p:nvPr>
        </p:nvSpPr>
        <p:spPr/>
        <p:txBody>
          <a:bodyPr/>
          <a:lstStyle/>
          <a:p>
            <a:fld id="{245CE4B9-3C4C-474D-9747-AED91257F51C}" type="slidenum">
              <a:rPr lang="fr-FR" smtClean="0"/>
              <a:pPr/>
              <a:t>25</a:t>
            </a:fld>
            <a:endParaRPr lang="fr-FR"/>
          </a:p>
        </p:txBody>
      </p:sp>
    </p:spTree>
    <p:extLst>
      <p:ext uri="{BB962C8B-B14F-4D97-AF65-F5344CB8AC3E}">
        <p14:creationId xmlns:p14="http://schemas.microsoft.com/office/powerpoint/2010/main" val="1334781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lvl="0" rtl="0"/>
            <a:r>
              <a:rPr lang="fr-FR" dirty="0" smtClean="0"/>
              <a:t>Plasticité ? Capacité d’adaptation d’une IHM : à la conception / exécution Au contexte d’usage : langage, plate-forme logicielle/matérielle, utilisateur, environnement, ... Dans le respect de la valeur attendue par l’utilisateur cible : </a:t>
            </a:r>
            <a:r>
              <a:rPr lang="fr-FR" dirty="0" err="1" smtClean="0"/>
              <a:t>utilisabilité</a:t>
            </a:r>
            <a:r>
              <a:rPr lang="fr-FR" dirty="0" smtClean="0"/>
              <a:t>, ergonomie </a:t>
            </a:r>
          </a:p>
          <a:p>
            <a:pPr lvl="0" rtl="0"/>
            <a:endParaRPr lang="fr-FR" dirty="0" smtClean="0"/>
          </a:p>
          <a:p>
            <a:pPr lvl="0" rtl="0"/>
            <a:r>
              <a:rPr lang="fr-FR" dirty="0" smtClean="0"/>
              <a:t>https://www.youtube.com/watch?v=z10xT6rAF7I</a:t>
            </a:r>
            <a:endParaRPr lang="fr-FR" dirty="0"/>
          </a:p>
        </p:txBody>
      </p:sp>
      <p:sp>
        <p:nvSpPr>
          <p:cNvPr id="4" name="Espace réservé du numéro de diapositive 3"/>
          <p:cNvSpPr>
            <a:spLocks noGrp="1"/>
          </p:cNvSpPr>
          <p:nvPr>
            <p:ph type="sldNum" sz="quarter" idx="10"/>
          </p:nvPr>
        </p:nvSpPr>
        <p:spPr/>
        <p:txBody>
          <a:bodyPr/>
          <a:lstStyle/>
          <a:p>
            <a:fld id="{245CE4B9-3C4C-474D-9747-AED91257F51C}" type="slidenum">
              <a:rPr lang="fr-FR" smtClean="0"/>
              <a:pPr/>
              <a:t>26</a:t>
            </a:fld>
            <a:endParaRPr lang="fr-FR"/>
          </a:p>
        </p:txBody>
      </p:sp>
    </p:spTree>
    <p:extLst>
      <p:ext uri="{BB962C8B-B14F-4D97-AF65-F5344CB8AC3E}">
        <p14:creationId xmlns:p14="http://schemas.microsoft.com/office/powerpoint/2010/main" val="133478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0" dirty="0" smtClean="0"/>
              <a:t>Permettre l’échange de données</a:t>
            </a:r>
            <a:r>
              <a:rPr lang="fr-FR" b="0" baseline="0" dirty="0" smtClean="0"/>
              <a:t> entre agents (logicielles et/ou humains) dans le web </a:t>
            </a:r>
          </a:p>
          <a:p>
            <a:endParaRPr lang="fr-FR" b="0" baseline="0" dirty="0" smtClean="0"/>
          </a:p>
          <a:p>
            <a:endParaRPr lang="fr-FR" b="0" dirty="0" smtClean="0"/>
          </a:p>
          <a:p>
            <a:r>
              <a:rPr lang="fr-FR" dirty="0" smtClean="0"/>
              <a:t>World </a:t>
            </a:r>
            <a:r>
              <a:rPr lang="fr-FR" dirty="0" err="1" smtClean="0"/>
              <a:t>Wide</a:t>
            </a:r>
            <a:r>
              <a:rPr lang="fr-FR" dirty="0" smtClean="0"/>
              <a:t> Web : Organisme de standardisation à but </a:t>
            </a:r>
            <a:r>
              <a:rPr lang="fr-FR" dirty="0" err="1" smtClean="0"/>
              <a:t>nonlucratif</a:t>
            </a:r>
            <a:r>
              <a:rPr lang="fr-FR" dirty="0" smtClean="0"/>
              <a:t>, fondé en octobre 1994 comme un consortium chargé de promouvoir la compatibilité des technologies du World </a:t>
            </a:r>
            <a:r>
              <a:rPr lang="fr-FR" dirty="0" err="1" smtClean="0"/>
              <a:t>Wide</a:t>
            </a:r>
            <a:r>
              <a:rPr lang="fr-FR" dirty="0" smtClean="0"/>
              <a:t> Web telles que :HTML, XHTML, XML, CSS, PNG, SVG… </a:t>
            </a:r>
            <a:endParaRPr lang="fr-FR" b="0" dirty="0"/>
          </a:p>
        </p:txBody>
      </p:sp>
      <p:sp>
        <p:nvSpPr>
          <p:cNvPr id="4" name="Espace réservé du numéro de diapositive 3"/>
          <p:cNvSpPr>
            <a:spLocks noGrp="1"/>
          </p:cNvSpPr>
          <p:nvPr>
            <p:ph type="sldNum" sz="quarter" idx="10"/>
          </p:nvPr>
        </p:nvSpPr>
        <p:spPr/>
        <p:txBody>
          <a:bodyPr/>
          <a:lstStyle/>
          <a:p>
            <a:fld id="{51A870F1-6845-4B6B-A5DC-7A7B6047A212}" type="slidenum">
              <a:rPr lang="fr-FR" smtClean="0"/>
              <a:pPr/>
              <a:t>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0" dirty="0" smtClean="0"/>
              <a:t>Permettre l’échange de données</a:t>
            </a:r>
            <a:r>
              <a:rPr lang="fr-FR" b="0" baseline="0" dirty="0" smtClean="0"/>
              <a:t> entre agents (logicielles et/ou humains) dans le web </a:t>
            </a:r>
          </a:p>
          <a:p>
            <a:endParaRPr lang="fr-FR" b="0" baseline="0" dirty="0" smtClean="0"/>
          </a:p>
          <a:p>
            <a:endParaRPr lang="fr-FR" b="0" dirty="0" smtClean="0"/>
          </a:p>
          <a:p>
            <a:r>
              <a:rPr lang="fr-FR" dirty="0" smtClean="0"/>
              <a:t>World </a:t>
            </a:r>
            <a:r>
              <a:rPr lang="fr-FR" dirty="0" err="1" smtClean="0"/>
              <a:t>Wide</a:t>
            </a:r>
            <a:r>
              <a:rPr lang="fr-FR" dirty="0" smtClean="0"/>
              <a:t> Web : Organisme de standardisation à but </a:t>
            </a:r>
            <a:r>
              <a:rPr lang="fr-FR" dirty="0" err="1" smtClean="0"/>
              <a:t>nonlucratif</a:t>
            </a:r>
            <a:r>
              <a:rPr lang="fr-FR" dirty="0" smtClean="0"/>
              <a:t>, fondé en octobre 1994 comme un consortium chargé de promouvoir la compatibilité des technologies du World </a:t>
            </a:r>
            <a:r>
              <a:rPr lang="fr-FR" dirty="0" err="1" smtClean="0"/>
              <a:t>Wide</a:t>
            </a:r>
            <a:r>
              <a:rPr lang="fr-FR" dirty="0" smtClean="0"/>
              <a:t> Web telles que :HTML, XHTML, XML, CSS, PNG, SVG… </a:t>
            </a:r>
            <a:endParaRPr lang="fr-FR" b="0" dirty="0"/>
          </a:p>
        </p:txBody>
      </p:sp>
      <p:sp>
        <p:nvSpPr>
          <p:cNvPr id="4" name="Espace réservé du numéro de diapositive 3"/>
          <p:cNvSpPr>
            <a:spLocks noGrp="1"/>
          </p:cNvSpPr>
          <p:nvPr>
            <p:ph type="sldNum" sz="quarter" idx="10"/>
          </p:nvPr>
        </p:nvSpPr>
        <p:spPr/>
        <p:txBody>
          <a:bodyPr/>
          <a:lstStyle/>
          <a:p>
            <a:fld id="{51A870F1-6845-4B6B-A5DC-7A7B6047A212}" type="slidenum">
              <a:rPr lang="fr-FR" smtClean="0"/>
              <a:pPr/>
              <a:t>4</a:t>
            </a:fld>
            <a:endParaRPr lang="fr-FR"/>
          </a:p>
        </p:txBody>
      </p:sp>
    </p:spTree>
    <p:extLst>
      <p:ext uri="{BB962C8B-B14F-4D97-AF65-F5344CB8AC3E}">
        <p14:creationId xmlns:p14="http://schemas.microsoft.com/office/powerpoint/2010/main" val="2908055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0" dirty="0" smtClean="0"/>
              <a:t>Permettre l’échange de données</a:t>
            </a:r>
            <a:r>
              <a:rPr lang="fr-FR" b="0" baseline="0" dirty="0" smtClean="0"/>
              <a:t> entre agents (logicielles et/ou humains) dans le web </a:t>
            </a:r>
          </a:p>
          <a:p>
            <a:endParaRPr lang="fr-FR" b="0" baseline="0" dirty="0" smtClean="0"/>
          </a:p>
          <a:p>
            <a:endParaRPr lang="fr-FR" b="0" dirty="0" smtClean="0"/>
          </a:p>
          <a:p>
            <a:r>
              <a:rPr lang="fr-FR" dirty="0" smtClean="0"/>
              <a:t>World </a:t>
            </a:r>
            <a:r>
              <a:rPr lang="fr-FR" dirty="0" err="1" smtClean="0"/>
              <a:t>Wide</a:t>
            </a:r>
            <a:r>
              <a:rPr lang="fr-FR" dirty="0" smtClean="0"/>
              <a:t> Web : Organisme de standardisation à but </a:t>
            </a:r>
            <a:r>
              <a:rPr lang="fr-FR" dirty="0" err="1" smtClean="0"/>
              <a:t>nonlucratif</a:t>
            </a:r>
            <a:r>
              <a:rPr lang="fr-FR" dirty="0" smtClean="0"/>
              <a:t>, fondé en octobre 1994 comme un consortium chargé de promouvoir la compatibilité des technologies du World </a:t>
            </a:r>
            <a:r>
              <a:rPr lang="fr-FR" dirty="0" err="1" smtClean="0"/>
              <a:t>Wide</a:t>
            </a:r>
            <a:r>
              <a:rPr lang="fr-FR" dirty="0" smtClean="0"/>
              <a:t> Web telles que :HTML, XHTML, XML, CSS, PNG, SVG… </a:t>
            </a:r>
            <a:endParaRPr lang="fr-FR" b="0" dirty="0"/>
          </a:p>
        </p:txBody>
      </p:sp>
      <p:sp>
        <p:nvSpPr>
          <p:cNvPr id="4" name="Espace réservé du numéro de diapositive 3"/>
          <p:cNvSpPr>
            <a:spLocks noGrp="1"/>
          </p:cNvSpPr>
          <p:nvPr>
            <p:ph type="sldNum" sz="quarter" idx="10"/>
          </p:nvPr>
        </p:nvSpPr>
        <p:spPr/>
        <p:txBody>
          <a:bodyPr/>
          <a:lstStyle/>
          <a:p>
            <a:fld id="{51A870F1-6845-4B6B-A5DC-7A7B6047A212}" type="slidenum">
              <a:rPr lang="fr-FR" smtClean="0"/>
              <a:pPr/>
              <a:t>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0" dirty="0" smtClean="0"/>
              <a:t>Que la donnée soit </a:t>
            </a:r>
            <a:r>
              <a:rPr lang="fr-FR" b="0" dirty="0" err="1" smtClean="0"/>
              <a:t>intéropérable</a:t>
            </a:r>
            <a:r>
              <a:rPr lang="fr-FR" b="0" dirty="0" smtClean="0"/>
              <a:t> : Le format de la donnée est découplé</a:t>
            </a:r>
            <a:r>
              <a:rPr lang="fr-FR" b="0" baseline="0" dirty="0" smtClean="0"/>
              <a:t>e de la technologie du diffuse (le serveur) et qui traite (le client) la donnée</a:t>
            </a:r>
          </a:p>
          <a:p>
            <a:r>
              <a:rPr lang="fr-FR" b="0" baseline="0" dirty="0" smtClean="0"/>
              <a:t>Que la signification de la donnée soit décrite (sémantique)</a:t>
            </a:r>
          </a:p>
          <a:p>
            <a:r>
              <a:rPr lang="fr-FR" b="0" baseline="0" dirty="0" smtClean="0"/>
              <a:t>Les exigences pour un web donnée</a:t>
            </a:r>
          </a:p>
          <a:p>
            <a:endParaRPr lang="fr-FR" b="0" baseline="0" dirty="0" smtClean="0"/>
          </a:p>
          <a:p>
            <a:r>
              <a:rPr lang="fr-FR" sz="1200" b="0" i="0" kern="1200" dirty="0" smtClean="0">
                <a:solidFill>
                  <a:schemeClr val="tx1"/>
                </a:solidFill>
                <a:latin typeface="+mn-lt"/>
                <a:ea typeface="+mn-ea"/>
                <a:cs typeface="+mn-cs"/>
              </a:rPr>
              <a:t>Objectifs visés : une meilleure structuration du web</a:t>
            </a:r>
          </a:p>
          <a:p>
            <a:r>
              <a:rPr lang="fr-FR" sz="1200" b="0" i="0" kern="1200" dirty="0" smtClean="0">
                <a:solidFill>
                  <a:schemeClr val="tx1"/>
                </a:solidFill>
                <a:latin typeface="+mn-lt"/>
                <a:ea typeface="+mn-ea"/>
                <a:cs typeface="+mn-cs"/>
              </a:rPr>
              <a:t>- rendre explicites les relations sémantiques (les liens) entre les documents du web</a:t>
            </a:r>
            <a:br>
              <a:rPr lang="fr-FR" sz="1200" b="0" i="0" kern="1200" dirty="0" smtClean="0">
                <a:solidFill>
                  <a:schemeClr val="tx1"/>
                </a:solidFill>
                <a:latin typeface="+mn-lt"/>
                <a:ea typeface="+mn-ea"/>
                <a:cs typeface="+mn-cs"/>
              </a:rPr>
            </a:br>
            <a:r>
              <a:rPr lang="fr-FR" sz="1200" b="0" i="0" kern="1200" dirty="0" smtClean="0">
                <a:solidFill>
                  <a:schemeClr val="tx1"/>
                </a:solidFill>
                <a:latin typeface="+mn-lt"/>
                <a:ea typeface="+mn-ea"/>
                <a:cs typeface="+mn-cs"/>
              </a:rPr>
              <a:t>- faciliter l'utilisation et la recomposition des ressources par les machines</a:t>
            </a:r>
            <a:br>
              <a:rPr lang="fr-FR" sz="1200" b="0" i="0" kern="1200" dirty="0" smtClean="0">
                <a:solidFill>
                  <a:schemeClr val="tx1"/>
                </a:solidFill>
                <a:latin typeface="+mn-lt"/>
                <a:ea typeface="+mn-ea"/>
                <a:cs typeface="+mn-cs"/>
              </a:rPr>
            </a:br>
            <a:r>
              <a:rPr lang="fr-FR" sz="1200" b="0" i="0" kern="1200" dirty="0" smtClean="0">
                <a:solidFill>
                  <a:schemeClr val="tx1"/>
                </a:solidFill>
                <a:latin typeface="+mn-lt"/>
                <a:ea typeface="+mn-ea"/>
                <a:cs typeface="+mn-cs"/>
              </a:rPr>
              <a:t>- ajouter des annotations sémantiques aux ressources du web, décrivant leurs contenus et leurs fonctionnalités</a:t>
            </a:r>
            <a:br>
              <a:rPr lang="fr-FR" sz="1200" b="0" i="0" kern="1200" dirty="0" smtClean="0">
                <a:solidFill>
                  <a:schemeClr val="tx1"/>
                </a:solidFill>
                <a:latin typeface="+mn-lt"/>
                <a:ea typeface="+mn-ea"/>
                <a:cs typeface="+mn-cs"/>
              </a:rPr>
            </a:br>
            <a:r>
              <a:rPr lang="fr-FR" sz="1200" b="0" i="0" kern="1200" dirty="0" smtClean="0">
                <a:solidFill>
                  <a:schemeClr val="tx1"/>
                </a:solidFill>
                <a:latin typeface="+mn-lt"/>
                <a:ea typeface="+mn-ea"/>
                <a:cs typeface="+mn-cs"/>
              </a:rPr>
              <a:t>- permettre une meilleure interopérabilité : des ressources et des machines</a:t>
            </a:r>
            <a:br>
              <a:rPr lang="fr-FR" sz="1200" b="0" i="0" kern="1200" dirty="0" smtClean="0">
                <a:solidFill>
                  <a:schemeClr val="tx1"/>
                </a:solidFill>
                <a:latin typeface="+mn-lt"/>
                <a:ea typeface="+mn-ea"/>
                <a:cs typeface="+mn-cs"/>
              </a:rPr>
            </a:br>
            <a:r>
              <a:rPr lang="fr-FR" sz="1200" b="0" i="0" kern="1200" dirty="0" smtClean="0">
                <a:solidFill>
                  <a:schemeClr val="tx1"/>
                </a:solidFill>
                <a:latin typeface="+mn-lt"/>
                <a:ea typeface="+mn-ea"/>
                <a:cs typeface="+mn-cs"/>
              </a:rPr>
              <a:t>- développer une grammaire universelle pour la production, le stockage et l'échange des données : XML</a:t>
            </a:r>
          </a:p>
          <a:p>
            <a:endParaRPr lang="fr-FR" b="0" dirty="0"/>
          </a:p>
        </p:txBody>
      </p:sp>
      <p:sp>
        <p:nvSpPr>
          <p:cNvPr id="4" name="Espace réservé du numéro de diapositive 3"/>
          <p:cNvSpPr>
            <a:spLocks noGrp="1"/>
          </p:cNvSpPr>
          <p:nvPr>
            <p:ph type="sldNum" sz="quarter" idx="10"/>
          </p:nvPr>
        </p:nvSpPr>
        <p:spPr/>
        <p:txBody>
          <a:bodyPr/>
          <a:lstStyle/>
          <a:p>
            <a:fld id="{51A870F1-6845-4B6B-A5DC-7A7B6047A212}" type="slidenum">
              <a:rPr lang="fr-FR" smtClean="0"/>
              <a:pPr/>
              <a:t>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b="0" dirty="0"/>
          </a:p>
        </p:txBody>
      </p:sp>
      <p:sp>
        <p:nvSpPr>
          <p:cNvPr id="4" name="Espace réservé du numéro de diapositive 3"/>
          <p:cNvSpPr>
            <a:spLocks noGrp="1"/>
          </p:cNvSpPr>
          <p:nvPr>
            <p:ph type="sldNum" sz="quarter" idx="10"/>
          </p:nvPr>
        </p:nvSpPr>
        <p:spPr/>
        <p:txBody>
          <a:bodyPr/>
          <a:lstStyle/>
          <a:p>
            <a:fld id="{51A870F1-6845-4B6B-A5DC-7A7B6047A212}" type="slidenum">
              <a:rPr lang="fr-FR" smtClean="0"/>
              <a:pPr/>
              <a:t>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200" b="0" i="0" kern="1200" dirty="0" smtClean="0">
                <a:solidFill>
                  <a:schemeClr val="tx1"/>
                </a:solidFill>
                <a:latin typeface="+mn-lt"/>
                <a:ea typeface="+mn-ea"/>
                <a:cs typeface="+mn-cs"/>
              </a:rPr>
              <a:t>⇒ </a:t>
            </a:r>
            <a:r>
              <a:rPr lang="fr-FR" sz="1200" b="1" i="0" kern="1200" dirty="0" smtClean="0">
                <a:solidFill>
                  <a:schemeClr val="tx1"/>
                </a:solidFill>
                <a:latin typeface="+mn-lt"/>
                <a:ea typeface="+mn-ea"/>
                <a:cs typeface="+mn-cs"/>
              </a:rPr>
              <a:t>Comment ? Sur quels principes et outils repose le web sémantique ?</a:t>
            </a:r>
          </a:p>
          <a:p>
            <a:endParaRPr lang="fr-FR" sz="1200" b="1" i="0" kern="1200" dirty="0" smtClean="0">
              <a:solidFill>
                <a:schemeClr val="tx1"/>
              </a:solidFill>
              <a:latin typeface="+mn-lt"/>
              <a:ea typeface="+mn-ea"/>
              <a:cs typeface="+mn-cs"/>
            </a:endParaRPr>
          </a:p>
          <a:p>
            <a:r>
              <a:rPr lang="fr-FR" sz="1200" b="1" i="0" kern="1200" dirty="0" smtClean="0">
                <a:solidFill>
                  <a:schemeClr val="tx1"/>
                </a:solidFill>
                <a:latin typeface="+mn-lt"/>
                <a:ea typeface="+mn-ea"/>
                <a:cs typeface="+mn-cs"/>
              </a:rPr>
              <a:t>Pour permettre aux machines d'exploiter ces annotations sémantiques et permettre ces accès intelligents aux ressources, une quadruple normalisation est nécessaire :</a:t>
            </a:r>
          </a:p>
          <a:p>
            <a:endParaRPr lang="fr-FR" sz="1200" b="1" i="0" kern="1200" dirty="0" smtClean="0">
              <a:solidFill>
                <a:schemeClr val="tx1"/>
              </a:solidFill>
              <a:latin typeface="+mn-lt"/>
              <a:ea typeface="+mn-ea"/>
              <a:cs typeface="+mn-cs"/>
            </a:endParaRPr>
          </a:p>
          <a:p>
            <a:endParaRPr lang="fr-FR" sz="1200" b="1" i="0" kern="1200" dirty="0" smtClean="0">
              <a:solidFill>
                <a:schemeClr val="tx1"/>
              </a:solidFill>
              <a:latin typeface="+mn-lt"/>
              <a:ea typeface="+mn-ea"/>
              <a:cs typeface="+mn-cs"/>
            </a:endParaRPr>
          </a:p>
          <a:p>
            <a:r>
              <a:rPr lang="fr-FR" sz="1200" b="0" i="0" kern="1200" dirty="0" smtClean="0">
                <a:solidFill>
                  <a:schemeClr val="tx1"/>
                </a:solidFill>
                <a:latin typeface="+mn-lt"/>
                <a:ea typeface="+mn-ea"/>
                <a:cs typeface="+mn-cs"/>
              </a:rPr>
              <a:t>⇒ </a:t>
            </a:r>
            <a:endParaRPr lang="fr-FR" sz="1200" b="1" i="0" kern="1200" dirty="0" smtClean="0">
              <a:solidFill>
                <a:schemeClr val="tx1"/>
              </a:solidFill>
              <a:latin typeface="+mn-lt"/>
              <a:ea typeface="+mn-ea"/>
              <a:cs typeface="+mn-cs"/>
            </a:endParaRPr>
          </a:p>
          <a:p>
            <a:endParaRPr lang="fr-FR" sz="1200" b="1" i="0" kern="1200" dirty="0" smtClean="0">
              <a:solidFill>
                <a:schemeClr val="tx1"/>
              </a:solidFill>
              <a:latin typeface="+mn-lt"/>
              <a:ea typeface="+mn-ea"/>
              <a:cs typeface="+mn-cs"/>
            </a:endParaRPr>
          </a:p>
          <a:p>
            <a:r>
              <a:rPr lang="fr-FR" sz="1200" b="1" i="0" kern="1200" dirty="0" smtClean="0">
                <a:solidFill>
                  <a:schemeClr val="tx1"/>
                </a:solidFill>
                <a:latin typeface="+mn-lt"/>
                <a:ea typeface="+mn-ea"/>
                <a:cs typeface="+mn-cs"/>
              </a:rPr>
              <a:t>Principe fondamental du web sémantique : la séparation du contenu des documents de l'organisation de ce contenu</a:t>
            </a:r>
            <a:endParaRPr lang="en-US" dirty="0"/>
          </a:p>
        </p:txBody>
      </p:sp>
      <p:sp>
        <p:nvSpPr>
          <p:cNvPr id="4" name="Slide Number Placeholder 3"/>
          <p:cNvSpPr>
            <a:spLocks noGrp="1"/>
          </p:cNvSpPr>
          <p:nvPr>
            <p:ph type="sldNum" sz="quarter" idx="10"/>
          </p:nvPr>
        </p:nvSpPr>
        <p:spPr/>
        <p:txBody>
          <a:bodyPr/>
          <a:lstStyle/>
          <a:p>
            <a:fld id="{21E63334-3631-4A5B-AC4D-D9C6782AF406}" type="slidenum">
              <a:rPr lang="en-US" smtClean="0"/>
              <a:pPr/>
              <a:t>8</a:t>
            </a:fld>
            <a:endParaRPr lang="en-US"/>
          </a:p>
        </p:txBody>
      </p:sp>
    </p:spTree>
    <p:extLst>
      <p:ext uri="{BB962C8B-B14F-4D97-AF65-F5344CB8AC3E}">
        <p14:creationId xmlns:p14="http://schemas.microsoft.com/office/powerpoint/2010/main" val="4199275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200" b="0" i="0" kern="1200" dirty="0" smtClean="0">
                <a:solidFill>
                  <a:schemeClr val="tx1"/>
                </a:solidFill>
                <a:latin typeface="+mn-lt"/>
                <a:ea typeface="+mn-ea"/>
                <a:cs typeface="+mn-cs"/>
              </a:rPr>
              <a:t>⇒ </a:t>
            </a:r>
            <a:r>
              <a:rPr lang="fr-FR" sz="1200" b="1" i="0" kern="1200" dirty="0" smtClean="0">
                <a:solidFill>
                  <a:schemeClr val="tx1"/>
                </a:solidFill>
                <a:latin typeface="+mn-lt"/>
                <a:ea typeface="+mn-ea"/>
                <a:cs typeface="+mn-cs"/>
              </a:rPr>
              <a:t>Comment ? Sur quels principes et outils repose le web sémantique ?</a:t>
            </a:r>
          </a:p>
          <a:p>
            <a:endParaRPr lang="fr-FR" sz="1200" b="1" i="0" kern="1200" dirty="0" smtClean="0">
              <a:solidFill>
                <a:schemeClr val="tx1"/>
              </a:solidFill>
              <a:latin typeface="+mn-lt"/>
              <a:ea typeface="+mn-ea"/>
              <a:cs typeface="+mn-cs"/>
            </a:endParaRPr>
          </a:p>
          <a:p>
            <a:r>
              <a:rPr lang="fr-FR" sz="1200" b="1" i="0" kern="1200" dirty="0" smtClean="0">
                <a:solidFill>
                  <a:schemeClr val="tx1"/>
                </a:solidFill>
                <a:latin typeface="+mn-lt"/>
                <a:ea typeface="+mn-ea"/>
                <a:cs typeface="+mn-cs"/>
              </a:rPr>
              <a:t>Pour permettre aux machines d'exploiter ces annotations sémantiques et permettre ces accès intelligents aux ressources, une quadruple normalisation est nécessaire :</a:t>
            </a:r>
          </a:p>
          <a:p>
            <a:endParaRPr lang="fr-FR" sz="1200" b="1" i="0" kern="1200" dirty="0" smtClean="0">
              <a:solidFill>
                <a:schemeClr val="tx1"/>
              </a:solidFill>
              <a:latin typeface="+mn-lt"/>
              <a:ea typeface="+mn-ea"/>
              <a:cs typeface="+mn-cs"/>
            </a:endParaRPr>
          </a:p>
          <a:p>
            <a:endParaRPr lang="fr-FR" sz="1200" b="1" i="0" kern="1200" dirty="0" smtClean="0">
              <a:solidFill>
                <a:schemeClr val="tx1"/>
              </a:solidFill>
              <a:latin typeface="+mn-lt"/>
              <a:ea typeface="+mn-ea"/>
              <a:cs typeface="+mn-cs"/>
            </a:endParaRPr>
          </a:p>
          <a:p>
            <a:r>
              <a:rPr lang="fr-FR" sz="1200" b="0" i="0" kern="1200" dirty="0" smtClean="0">
                <a:solidFill>
                  <a:schemeClr val="tx1"/>
                </a:solidFill>
                <a:latin typeface="+mn-lt"/>
                <a:ea typeface="+mn-ea"/>
                <a:cs typeface="+mn-cs"/>
              </a:rPr>
              <a:t>⇒ </a:t>
            </a:r>
            <a:endParaRPr lang="fr-FR" sz="1200" b="1" i="0" kern="1200" dirty="0" smtClean="0">
              <a:solidFill>
                <a:schemeClr val="tx1"/>
              </a:solidFill>
              <a:latin typeface="+mn-lt"/>
              <a:ea typeface="+mn-ea"/>
              <a:cs typeface="+mn-cs"/>
            </a:endParaRPr>
          </a:p>
          <a:p>
            <a:endParaRPr lang="fr-FR" sz="1200" b="1"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1E63334-3631-4A5B-AC4D-D9C6782AF406}" type="slidenum">
              <a:rPr lang="en-US" smtClean="0"/>
              <a:pPr/>
              <a:t>9</a:t>
            </a:fld>
            <a:endParaRPr lang="en-US"/>
          </a:p>
        </p:txBody>
      </p:sp>
    </p:spTree>
    <p:extLst>
      <p:ext uri="{BB962C8B-B14F-4D97-AF65-F5344CB8AC3E}">
        <p14:creationId xmlns:p14="http://schemas.microsoft.com/office/powerpoint/2010/main" val="1943482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DCF60EB1-4548-4A6B-8CE5-2D87D0BDFAD2}" type="datetimeFigureOut">
              <a:rPr lang="fr-FR" smtClean="0"/>
              <a:pPr/>
              <a:t>08/03/2018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9A392E-72D1-4BF4-8BE4-B01E58499BCC}"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CF60EB1-4548-4A6B-8CE5-2D87D0BDFAD2}" type="datetimeFigureOut">
              <a:rPr lang="fr-FR" smtClean="0"/>
              <a:pPr/>
              <a:t>08/03/2018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9A392E-72D1-4BF4-8BE4-B01E58499BCC}"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CF60EB1-4548-4A6B-8CE5-2D87D0BDFAD2}" type="datetimeFigureOut">
              <a:rPr lang="fr-FR" smtClean="0"/>
              <a:pPr/>
              <a:t>08/03/2018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9A392E-72D1-4BF4-8BE4-B01E58499BCC}"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CF60EB1-4548-4A6B-8CE5-2D87D0BDFAD2}" type="datetimeFigureOut">
              <a:rPr lang="fr-FR" smtClean="0"/>
              <a:pPr/>
              <a:t>08/03/2018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9A392E-72D1-4BF4-8BE4-B01E58499BCC}"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DCF60EB1-4548-4A6B-8CE5-2D87D0BDFAD2}" type="datetimeFigureOut">
              <a:rPr lang="fr-FR" smtClean="0"/>
              <a:pPr/>
              <a:t>08/03/2018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9A392E-72D1-4BF4-8BE4-B01E58499BCC}"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DCF60EB1-4548-4A6B-8CE5-2D87D0BDFAD2}" type="datetimeFigureOut">
              <a:rPr lang="fr-FR" smtClean="0"/>
              <a:pPr/>
              <a:t>08/03/2018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99A392E-72D1-4BF4-8BE4-B01E58499BCC}"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DCF60EB1-4548-4A6B-8CE5-2D87D0BDFAD2}" type="datetimeFigureOut">
              <a:rPr lang="fr-FR" smtClean="0"/>
              <a:pPr/>
              <a:t>08/03/2018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99A392E-72D1-4BF4-8BE4-B01E58499BCC}"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DCF60EB1-4548-4A6B-8CE5-2D87D0BDFAD2}" type="datetimeFigureOut">
              <a:rPr lang="fr-FR" smtClean="0"/>
              <a:pPr/>
              <a:t>08/03/2018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99A392E-72D1-4BF4-8BE4-B01E58499BCC}"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CF60EB1-4548-4A6B-8CE5-2D87D0BDFAD2}" type="datetimeFigureOut">
              <a:rPr lang="fr-FR" smtClean="0"/>
              <a:pPr/>
              <a:t>08/03/2018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99A392E-72D1-4BF4-8BE4-B01E58499BCC}"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CF60EB1-4548-4A6B-8CE5-2D87D0BDFAD2}" type="datetimeFigureOut">
              <a:rPr lang="fr-FR" smtClean="0"/>
              <a:pPr/>
              <a:t>08/03/2018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99A392E-72D1-4BF4-8BE4-B01E58499BCC}"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CF60EB1-4548-4A6B-8CE5-2D87D0BDFAD2}" type="datetimeFigureOut">
              <a:rPr lang="fr-FR" smtClean="0"/>
              <a:pPr/>
              <a:t>08/03/2018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99A392E-72D1-4BF4-8BE4-B01E58499BCC}"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F60EB1-4548-4A6B-8CE5-2D87D0BDFAD2}" type="datetimeFigureOut">
              <a:rPr lang="fr-FR" smtClean="0"/>
              <a:pPr/>
              <a:t>08/03/2018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9A392E-72D1-4BF4-8BE4-B01E58499BCC}"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p:cNvSpPr/>
          <p:nvPr/>
        </p:nvSpPr>
        <p:spPr>
          <a:xfrm rot="10800000">
            <a:off x="7020272" y="-252016"/>
            <a:ext cx="2123728" cy="466306"/>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entagon 11"/>
          <p:cNvSpPr/>
          <p:nvPr/>
        </p:nvSpPr>
        <p:spPr>
          <a:xfrm>
            <a:off x="0" y="-243408"/>
            <a:ext cx="2123728" cy="504032"/>
          </a:xfrm>
          <a:prstGeom prst="homePlat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entagon 3"/>
          <p:cNvSpPr/>
          <p:nvPr/>
        </p:nvSpPr>
        <p:spPr>
          <a:xfrm>
            <a:off x="0" y="800720"/>
            <a:ext cx="4607472" cy="12795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hevron 4"/>
          <p:cNvSpPr/>
          <p:nvPr/>
        </p:nvSpPr>
        <p:spPr>
          <a:xfrm>
            <a:off x="4572000" y="800720"/>
            <a:ext cx="4572000" cy="127950"/>
          </a:xfrm>
          <a:prstGeom prst="chevron">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Chevron 5"/>
          <p:cNvSpPr/>
          <p:nvPr/>
        </p:nvSpPr>
        <p:spPr>
          <a:xfrm rot="10800000">
            <a:off x="5643570" y="6504842"/>
            <a:ext cx="4473046" cy="360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ound Diagonal Corner Rectangle 28"/>
          <p:cNvSpPr/>
          <p:nvPr/>
        </p:nvSpPr>
        <p:spPr>
          <a:xfrm>
            <a:off x="2143108" y="2714620"/>
            <a:ext cx="5505278" cy="1357322"/>
          </a:xfrm>
          <a:prstGeom prst="round2DiagRect">
            <a:avLst/>
          </a:prstGeom>
          <a:solidFill>
            <a:srgbClr val="92D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u="sng" dirty="0" smtClean="0">
                <a:solidFill>
                  <a:schemeClr val="tx1">
                    <a:lumMod val="95000"/>
                    <a:lumOff val="5000"/>
                  </a:schemeClr>
                </a:solidFill>
              </a:rPr>
              <a:t>Web sémantique</a:t>
            </a:r>
            <a:endParaRPr lang="fr-FR" sz="2400" b="1" u="sng" dirty="0">
              <a:solidFill>
                <a:schemeClr val="tx1">
                  <a:lumMod val="95000"/>
                  <a:lumOff val="5000"/>
                </a:schemeClr>
              </a:solidFill>
            </a:endParaRPr>
          </a:p>
        </p:txBody>
      </p:sp>
      <p:sp>
        <p:nvSpPr>
          <p:cNvPr id="35" name="TextBox 34"/>
          <p:cNvSpPr txBox="1"/>
          <p:nvPr/>
        </p:nvSpPr>
        <p:spPr>
          <a:xfrm>
            <a:off x="599883" y="4561733"/>
            <a:ext cx="3347864" cy="1077218"/>
          </a:xfrm>
          <a:prstGeom prst="rect">
            <a:avLst/>
          </a:prstGeom>
          <a:noFill/>
        </p:spPr>
        <p:txBody>
          <a:bodyPr wrap="square" rtlCol="0">
            <a:spAutoFit/>
          </a:bodyPr>
          <a:lstStyle/>
          <a:p>
            <a:pPr>
              <a:spcBef>
                <a:spcPts val="600"/>
              </a:spcBef>
            </a:pPr>
            <a:r>
              <a:rPr lang="fr-FR" b="1" u="sng" dirty="0" smtClean="0">
                <a:ln w="18415" cmpd="sng">
                  <a:noFill/>
                  <a:prstDash val="solid"/>
                </a:ln>
                <a:solidFill>
                  <a:schemeClr val="accent1">
                    <a:lumMod val="50000"/>
                  </a:schemeClr>
                </a:solidFill>
                <a:latin typeface="Century Gothic" pitchFamily="34" charset="0"/>
              </a:rPr>
              <a:t>Réalisé par :</a:t>
            </a:r>
          </a:p>
          <a:p>
            <a:pPr>
              <a:spcBef>
                <a:spcPts val="600"/>
              </a:spcBef>
            </a:pPr>
            <a:r>
              <a:rPr lang="fr-FR" dirty="0">
                <a:latin typeface="Times New Roman" pitchFamily="18" charset="0"/>
                <a:cs typeface="Times New Roman" pitchFamily="18" charset="0"/>
              </a:rPr>
              <a:t>Ghrairi Narjes</a:t>
            </a:r>
          </a:p>
          <a:p>
            <a:pPr>
              <a:spcBef>
                <a:spcPts val="600"/>
              </a:spcBef>
            </a:pPr>
            <a:r>
              <a:rPr lang="fr-FR" dirty="0" err="1">
                <a:latin typeface="Times New Roman" pitchFamily="18" charset="0"/>
                <a:cs typeface="Times New Roman" pitchFamily="18" charset="0"/>
              </a:rPr>
              <a:t>Oriyane</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Rass</a:t>
            </a:r>
            <a:r>
              <a:rPr lang="fr-FR" dirty="0">
                <a:latin typeface="Times New Roman" pitchFamily="18" charset="0"/>
                <a:cs typeface="Times New Roman" pitchFamily="18" charset="0"/>
              </a:rPr>
              <a:t> </a:t>
            </a:r>
            <a:r>
              <a:rPr lang="fr-FR" dirty="0" smtClean="0">
                <a:latin typeface="Times New Roman" pitchFamily="18" charset="0"/>
                <a:cs typeface="Times New Roman" pitchFamily="18" charset="0"/>
              </a:rPr>
              <a:t>Ihssane</a:t>
            </a:r>
            <a:endParaRPr lang="en-US" dirty="0">
              <a:latin typeface="Times New Roman" pitchFamily="18" charset="0"/>
              <a:cs typeface="Times New Roman" pitchFamily="18" charset="0"/>
            </a:endParaRPr>
          </a:p>
        </p:txBody>
      </p:sp>
      <p:sp>
        <p:nvSpPr>
          <p:cNvPr id="7" name="Chevron 6"/>
          <p:cNvSpPr/>
          <p:nvPr/>
        </p:nvSpPr>
        <p:spPr>
          <a:xfrm>
            <a:off x="-267296" y="6497999"/>
            <a:ext cx="3696288" cy="360000"/>
          </a:xfrm>
          <a:prstGeom prst="chevron">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ZoneTexte 21"/>
          <p:cNvSpPr txBox="1"/>
          <p:nvPr/>
        </p:nvSpPr>
        <p:spPr>
          <a:xfrm>
            <a:off x="2643174" y="6454009"/>
            <a:ext cx="3643338" cy="461665"/>
          </a:xfrm>
          <a:prstGeom prst="rect">
            <a:avLst/>
          </a:prstGeom>
          <a:noFill/>
        </p:spPr>
        <p:txBody>
          <a:bodyPr wrap="square" rtlCol="0">
            <a:spAutoFit/>
          </a:bodyPr>
          <a:lstStyle/>
          <a:p>
            <a:pPr algn="ctr"/>
            <a:r>
              <a:rPr lang="fr-FR" sz="2400" b="1" dirty="0" smtClean="0">
                <a:latin typeface="LondonMM" pitchFamily="2" charset="0"/>
              </a:rPr>
              <a:t>2017-2018</a:t>
            </a:r>
            <a:endParaRPr lang="fr-FR" sz="2400" b="1" dirty="0">
              <a:latin typeface="LondonMM" pitchFamily="2" charset="0"/>
            </a:endParaRPr>
          </a:p>
        </p:txBody>
      </p:sp>
      <p:sp>
        <p:nvSpPr>
          <p:cNvPr id="15" name="TextBox 34"/>
          <p:cNvSpPr txBox="1"/>
          <p:nvPr/>
        </p:nvSpPr>
        <p:spPr>
          <a:xfrm>
            <a:off x="6037350" y="4561733"/>
            <a:ext cx="2177988" cy="723275"/>
          </a:xfrm>
          <a:prstGeom prst="rect">
            <a:avLst/>
          </a:prstGeom>
          <a:noFill/>
        </p:spPr>
        <p:txBody>
          <a:bodyPr wrap="square" rtlCol="0">
            <a:spAutoFit/>
          </a:bodyPr>
          <a:lstStyle/>
          <a:p>
            <a:pPr>
              <a:spcBef>
                <a:spcPts val="600"/>
              </a:spcBef>
            </a:pPr>
            <a:r>
              <a:rPr lang="fr-FR" b="1" u="sng" dirty="0" smtClean="0">
                <a:ln w="18415" cmpd="sng">
                  <a:noFill/>
                  <a:prstDash val="solid"/>
                </a:ln>
                <a:solidFill>
                  <a:schemeClr val="accent1">
                    <a:lumMod val="50000"/>
                  </a:schemeClr>
                </a:solidFill>
                <a:latin typeface="Century Gothic" pitchFamily="34" charset="0"/>
              </a:rPr>
              <a:t>Proposé par :</a:t>
            </a:r>
          </a:p>
          <a:p>
            <a:pPr>
              <a:spcBef>
                <a:spcPts val="600"/>
              </a:spcBef>
            </a:pPr>
            <a:r>
              <a:rPr lang="fr-FR" dirty="0" smtClean="0">
                <a:ln w="18415" cmpd="sng">
                  <a:noFill/>
                  <a:prstDash val="solid"/>
                </a:ln>
                <a:latin typeface="Times New Roman" pitchFamily="18" charset="0"/>
                <a:cs typeface="Times New Roman" pitchFamily="18" charset="0"/>
              </a:rPr>
              <a:t>Catherine </a:t>
            </a:r>
            <a:r>
              <a:rPr lang="fr-FR" dirty="0" err="1" smtClean="0">
                <a:ln w="18415" cmpd="sng">
                  <a:noFill/>
                  <a:prstDash val="solid"/>
                </a:ln>
                <a:latin typeface="Times New Roman" pitchFamily="18" charset="0"/>
                <a:cs typeface="Times New Roman" pitchFamily="18" charset="0"/>
              </a:rPr>
              <a:t>Recannati</a:t>
            </a:r>
            <a:endParaRPr lang="fr-FR" dirty="0" smtClean="0">
              <a:ln w="18415" cmpd="sng">
                <a:noFill/>
                <a:prstDash val="solid"/>
              </a:ln>
              <a:latin typeface="Times New Roman" pitchFamily="18" charset="0"/>
              <a:cs typeface="Times New Roman" pitchFamily="18" charset="0"/>
            </a:endParaRPr>
          </a:p>
        </p:txBody>
      </p:sp>
      <p:sp>
        <p:nvSpPr>
          <p:cNvPr id="3" name="ZoneTexte 2"/>
          <p:cNvSpPr txBox="1"/>
          <p:nvPr/>
        </p:nvSpPr>
        <p:spPr>
          <a:xfrm>
            <a:off x="-94241" y="16531"/>
            <a:ext cx="9332481" cy="369332"/>
          </a:xfrm>
          <a:prstGeom prst="rect">
            <a:avLst/>
          </a:prstGeom>
          <a:noFill/>
        </p:spPr>
        <p:txBody>
          <a:bodyPr wrap="square" rtlCol="0">
            <a:spAutoFit/>
          </a:bodyPr>
          <a:lstStyle/>
          <a:p>
            <a:pPr algn="ctr"/>
            <a:r>
              <a:rPr lang="fr-FR" dirty="0" smtClean="0">
                <a:latin typeface="Times New Roman" pitchFamily="18" charset="0"/>
                <a:cs typeface="Times New Roman" pitchFamily="18" charset="0"/>
              </a:rPr>
              <a:t>Interactions Homme-Machines </a:t>
            </a:r>
            <a:endParaRPr lang="fr-FR"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srcRect/>
          <a:stretch>
            <a:fillRect/>
          </a:stretch>
        </p:blipFill>
        <p:spPr bwMode="auto">
          <a:xfrm>
            <a:off x="3571868" y="1092721"/>
            <a:ext cx="2228850" cy="1400175"/>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571472" y="928670"/>
            <a:ext cx="2809875" cy="139065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6072198" y="1071546"/>
            <a:ext cx="2143140" cy="1339463"/>
          </a:xfrm>
          <a:prstGeom prst="rect">
            <a:avLst/>
          </a:prstGeom>
          <a:noFill/>
          <a:ln w="9525">
            <a:noFill/>
            <a:miter lim="800000"/>
            <a:headEnd/>
            <a:tailEnd/>
          </a:ln>
          <a:effectLst/>
        </p:spPr>
      </p:pic>
    </p:spTree>
    <p:extLst>
      <p:ext uri="{BB962C8B-B14F-4D97-AF65-F5344CB8AC3E}">
        <p14:creationId xmlns:p14="http://schemas.microsoft.com/office/powerpoint/2010/main" val="8112129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hevron 16"/>
          <p:cNvSpPr/>
          <p:nvPr/>
        </p:nvSpPr>
        <p:spPr>
          <a:xfrm>
            <a:off x="3707904" y="553"/>
            <a:ext cx="6192688"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Pentagon 14"/>
          <p:cNvSpPr/>
          <p:nvPr/>
        </p:nvSpPr>
        <p:spPr>
          <a:xfrm>
            <a:off x="-251888" y="553"/>
            <a:ext cx="122348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hevron 13"/>
          <p:cNvSpPr/>
          <p:nvPr/>
        </p:nvSpPr>
        <p:spPr>
          <a:xfrm>
            <a:off x="2339752" y="553"/>
            <a:ext cx="2376000"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Pentagon 3"/>
          <p:cNvSpPr/>
          <p:nvPr/>
        </p:nvSpPr>
        <p:spPr>
          <a:xfrm>
            <a:off x="-756592" y="1"/>
            <a:ext cx="122348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55576" y="35332"/>
            <a:ext cx="2052212" cy="338554"/>
          </a:xfrm>
          <a:prstGeom prst="rect">
            <a:avLst/>
          </a:prstGeom>
          <a:noFill/>
        </p:spPr>
        <p:txBody>
          <a:bodyPr wrap="square" rtlCol="0">
            <a:spAutoFit/>
          </a:bodyPr>
          <a:lstStyle/>
          <a:p>
            <a:r>
              <a:rPr lang="fr-FR" sz="1600" dirty="0" smtClean="0">
                <a:latin typeface="Times New Roman" pitchFamily="18" charset="0"/>
                <a:cs typeface="Times New Roman" pitchFamily="18" charset="0"/>
              </a:rPr>
              <a:t>Web s</a:t>
            </a:r>
            <a:r>
              <a:rPr lang="fr-FR" sz="1600" dirty="0">
                <a:latin typeface="Times New Roman" pitchFamily="18" charset="0"/>
                <a:cs typeface="Times New Roman" pitchFamily="18" charset="0"/>
              </a:rPr>
              <a:t>é</a:t>
            </a:r>
            <a:r>
              <a:rPr lang="fr-FR" sz="1600" dirty="0" smtClean="0">
                <a:latin typeface="Times New Roman" pitchFamily="18" charset="0"/>
                <a:cs typeface="Times New Roman" pitchFamily="18" charset="0"/>
              </a:rPr>
              <a:t>mantique</a:t>
            </a:r>
            <a:endParaRPr lang="en-US" sz="1600" dirty="0">
              <a:latin typeface="Philosopher" pitchFamily="50" charset="0"/>
            </a:endParaRPr>
          </a:p>
        </p:txBody>
      </p:sp>
      <p:sp>
        <p:nvSpPr>
          <p:cNvPr id="6" name="Oval 5"/>
          <p:cNvSpPr/>
          <p:nvPr/>
        </p:nvSpPr>
        <p:spPr>
          <a:xfrm>
            <a:off x="467544" y="75499"/>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1</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9" name="Oval 8"/>
          <p:cNvSpPr/>
          <p:nvPr/>
        </p:nvSpPr>
        <p:spPr>
          <a:xfrm>
            <a:off x="2627784"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1" name="Oval 10"/>
          <p:cNvSpPr/>
          <p:nvPr/>
        </p:nvSpPr>
        <p:spPr>
          <a:xfrm>
            <a:off x="2987856"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3</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3" name="Oval 12"/>
          <p:cNvSpPr/>
          <p:nvPr/>
        </p:nvSpPr>
        <p:spPr>
          <a:xfrm>
            <a:off x="3347880"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4</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8" name="TextBox 17"/>
          <p:cNvSpPr txBox="1"/>
          <p:nvPr/>
        </p:nvSpPr>
        <p:spPr>
          <a:xfrm>
            <a:off x="1285852" y="1"/>
            <a:ext cx="2638076" cy="738664"/>
          </a:xfrm>
          <a:prstGeom prst="rect">
            <a:avLst/>
          </a:prstGeom>
          <a:noFill/>
        </p:spPr>
        <p:txBody>
          <a:bodyPr wrap="square" rtlCol="0">
            <a:spAutoFit/>
          </a:bodyPr>
          <a:lstStyle/>
          <a:p>
            <a:r>
              <a:rPr lang="en-US" sz="1400" dirty="0" err="1" smtClean="0">
                <a:latin typeface="Philosopher" pitchFamily="50" charset="0"/>
              </a:rPr>
              <a:t>Principes</a:t>
            </a:r>
            <a:r>
              <a:rPr lang="en-US" sz="1400" dirty="0" smtClean="0">
                <a:latin typeface="Philosopher" pitchFamily="50" charset="0"/>
              </a:rPr>
              <a:t> et applications du web </a:t>
            </a:r>
            <a:r>
              <a:rPr lang="en-US" sz="1400" dirty="0" err="1" smtClean="0">
                <a:latin typeface="Philosopher" pitchFamily="50" charset="0"/>
              </a:rPr>
              <a:t>sémantique</a:t>
            </a:r>
            <a:endParaRPr lang="en-US" sz="1400" dirty="0">
              <a:latin typeface="Philosopher" pitchFamily="50" charset="0"/>
            </a:endParaRPr>
          </a:p>
        </p:txBody>
      </p:sp>
      <p:sp>
        <p:nvSpPr>
          <p:cNvPr id="20" name="Chevron 19"/>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Chevron 20"/>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p:cNvSpPr txBox="1"/>
          <p:nvPr/>
        </p:nvSpPr>
        <p:spPr>
          <a:xfrm>
            <a:off x="8196228" y="6420108"/>
            <a:ext cx="640924" cy="369332"/>
          </a:xfrm>
          <a:prstGeom prst="rect">
            <a:avLst/>
          </a:prstGeom>
          <a:noFill/>
        </p:spPr>
        <p:txBody>
          <a:bodyPr wrap="square" rtlCol="0">
            <a:spAutoFit/>
          </a:bodyPr>
          <a:lstStyle/>
          <a:p>
            <a:pPr algn="ctr"/>
            <a:r>
              <a:rPr lang="fr-FR" b="1" dirty="0" smtClean="0">
                <a:latin typeface="Caviar Dreams" pitchFamily="34" charset="0"/>
              </a:rPr>
              <a:t>6</a:t>
            </a:r>
            <a:endParaRPr lang="en-US" b="1" dirty="0">
              <a:latin typeface="Caviar Dreams" pitchFamily="34" charset="0"/>
            </a:endParaRPr>
          </a:p>
        </p:txBody>
      </p:sp>
      <p:sp>
        <p:nvSpPr>
          <p:cNvPr id="16" name="Rectangle 15"/>
          <p:cNvSpPr/>
          <p:nvPr/>
        </p:nvSpPr>
        <p:spPr>
          <a:xfrm>
            <a:off x="4572000" y="620688"/>
            <a:ext cx="2856232" cy="307777"/>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fr-FR" sz="1400" dirty="0" smtClean="0">
                <a:solidFill>
                  <a:schemeClr val="bg1">
                    <a:lumMod val="75000"/>
                  </a:schemeClr>
                </a:solidFill>
              </a:rPr>
              <a:t>Application du web sémantique</a:t>
            </a:r>
            <a:endParaRPr lang="fr-FR" sz="1400" dirty="0">
              <a:solidFill>
                <a:schemeClr val="bg1">
                  <a:lumMod val="75000"/>
                </a:schemeClr>
              </a:solidFill>
            </a:endParaRPr>
          </a:p>
        </p:txBody>
      </p:sp>
      <p:sp>
        <p:nvSpPr>
          <p:cNvPr id="19" name="Chevron 18"/>
          <p:cNvSpPr/>
          <p:nvPr/>
        </p:nvSpPr>
        <p:spPr>
          <a:xfrm>
            <a:off x="4929190" y="1071546"/>
            <a:ext cx="1800000" cy="108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6" name="Chevron 25"/>
          <p:cNvSpPr/>
          <p:nvPr/>
        </p:nvSpPr>
        <p:spPr>
          <a:xfrm>
            <a:off x="1759128" y="1071546"/>
            <a:ext cx="1800000" cy="108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7" name="Isosceles Triangle 37"/>
          <p:cNvSpPr/>
          <p:nvPr/>
        </p:nvSpPr>
        <p:spPr>
          <a:xfrm rot="10800000">
            <a:off x="2483768" y="1196752"/>
            <a:ext cx="288000" cy="144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187624" y="571480"/>
            <a:ext cx="2947282" cy="369332"/>
          </a:xfrm>
          <a:prstGeom prst="rect">
            <a:avLst/>
          </a:prstGeom>
        </p:spPr>
        <p:txBody>
          <a:bodyPr wrap="none">
            <a:spAutoFit/>
          </a:bodyPr>
          <a:lstStyle/>
          <a:p>
            <a:pPr algn="ctr"/>
            <a:r>
              <a:rPr lang="fr-FR" dirty="0" smtClean="0">
                <a:latin typeface="+mj-lt"/>
              </a:rPr>
              <a:t>Principes du web sémantique</a:t>
            </a:r>
            <a:endParaRPr lang="en-US" dirty="0">
              <a:latin typeface="+mj-lt"/>
            </a:endParaRPr>
          </a:p>
        </p:txBody>
      </p:sp>
      <p:sp>
        <p:nvSpPr>
          <p:cNvPr id="23" name="ZoneTexte 22"/>
          <p:cNvSpPr txBox="1"/>
          <p:nvPr/>
        </p:nvSpPr>
        <p:spPr>
          <a:xfrm>
            <a:off x="-19832" y="1357959"/>
            <a:ext cx="8856984" cy="1015663"/>
          </a:xfrm>
          <a:prstGeom prst="rect">
            <a:avLst/>
          </a:prstGeom>
          <a:noFill/>
        </p:spPr>
        <p:txBody>
          <a:bodyPr wrap="square" rtlCol="0">
            <a:spAutoFit/>
          </a:bodyPr>
          <a:lstStyle/>
          <a:p>
            <a:r>
              <a:rPr lang="fr-FR" sz="2000" b="1" u="sng" dirty="0">
                <a:solidFill>
                  <a:schemeClr val="accent1">
                    <a:lumMod val="50000"/>
                  </a:schemeClr>
                </a:solidFill>
              </a:rPr>
              <a:t>2</a:t>
            </a:r>
            <a:r>
              <a:rPr lang="fr-FR" sz="2000" b="1" u="sng" dirty="0" smtClean="0">
                <a:solidFill>
                  <a:schemeClr val="accent1">
                    <a:lumMod val="50000"/>
                  </a:schemeClr>
                </a:solidFill>
              </a:rPr>
              <a:t>. Normalisation de la description des ressources : les systèmes de métadonnées:</a:t>
            </a:r>
          </a:p>
          <a:p>
            <a:pPr algn="just">
              <a:buClr>
                <a:schemeClr val="bg2"/>
              </a:buClr>
            </a:pPr>
            <a:r>
              <a:rPr lang="fr-FR" sz="2000" dirty="0" smtClean="0">
                <a:solidFill>
                  <a:srgbClr val="000000"/>
                </a:solidFill>
                <a:latin typeface="Times New Roman" pitchFamily="18" charset="0"/>
                <a:cs typeface="Times New Roman" pitchFamily="18" charset="0"/>
              </a:rPr>
              <a:t>- Utilisation d'un modèle conceptuel simple (RDF Model) qui permet de décrire sans ambigüité les objets du web et les relations entre ces objets.</a:t>
            </a:r>
          </a:p>
        </p:txBody>
      </p:sp>
      <p:pic>
        <p:nvPicPr>
          <p:cNvPr id="24" name="les-schemas-de-metadonne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832" y="2285992"/>
            <a:ext cx="9163832" cy="4045179"/>
          </a:xfrm>
          <a:prstGeom prst="rect">
            <a:avLst/>
          </a:prstGeom>
        </p:spPr>
      </p:pic>
    </p:spTree>
    <p:extLst>
      <p:ext uri="{BB962C8B-B14F-4D97-AF65-F5344CB8AC3E}">
        <p14:creationId xmlns:p14="http://schemas.microsoft.com/office/powerpoint/2010/main" val="9053269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0" presetClass="path" presetSubtype="0" accel="50000" decel="50000" fill="hold" grpId="0" nodeType="withEffect">
                                  <p:stCondLst>
                                    <p:cond delay="500"/>
                                  </p:stCondLst>
                                  <p:childTnLst>
                                    <p:animMotion origin="layout" path="M 2.5E-6 6.66667E-6 L -0.18126 6.66667E-6 " pathEditMode="fixed" ptsTypes="AA">
                                      <p:cBhvr>
                                        <p:cTn id="9" dur="900" fill="hold"/>
                                        <p:tgtEl>
                                          <p:spTgt spid="9"/>
                                        </p:tgtEl>
                                        <p:attrNameLst>
                                          <p:attrName>ppt_x</p:attrName>
                                          <p:attrName>ppt_y</p:attrName>
                                        </p:attrNameLst>
                                      </p:cBhvr>
                                    </p:animMotion>
                                  </p:childTnLst>
                                </p:cTn>
                              </p:par>
                              <p:par>
                                <p:cTn id="10" presetID="2" presetClass="entr" presetSubtype="8"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0-#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2" presetClass="exit" presetSubtype="2" fill="hold" grpId="0" nodeType="withEffect">
                                  <p:stCondLst>
                                    <p:cond delay="200"/>
                                  </p:stCondLst>
                                  <p:childTnLst>
                                    <p:anim calcmode="lin" valueType="num">
                                      <p:cBhvr additive="base">
                                        <p:cTn id="15" dur="1000"/>
                                        <p:tgtEl>
                                          <p:spTgt spid="14"/>
                                        </p:tgtEl>
                                        <p:attrNameLst>
                                          <p:attrName>ppt_x</p:attrName>
                                        </p:attrNameLst>
                                      </p:cBhvr>
                                      <p:tavLst>
                                        <p:tav tm="0">
                                          <p:val>
                                            <p:strVal val="ppt_x"/>
                                          </p:val>
                                        </p:tav>
                                        <p:tav tm="100000">
                                          <p:val>
                                            <p:strVal val="1+ppt_w/2"/>
                                          </p:val>
                                        </p:tav>
                                      </p:tavLst>
                                    </p:anim>
                                    <p:anim calcmode="lin" valueType="num">
                                      <p:cBhvr additive="base">
                                        <p:cTn id="16" dur="1000"/>
                                        <p:tgtEl>
                                          <p:spTgt spid="14"/>
                                        </p:tgtEl>
                                        <p:attrNameLst>
                                          <p:attrName>ppt_y</p:attrName>
                                        </p:attrNameLst>
                                      </p:cBhvr>
                                      <p:tavLst>
                                        <p:tav tm="0">
                                          <p:val>
                                            <p:strVal val="ppt_y"/>
                                          </p:val>
                                        </p:tav>
                                        <p:tav tm="100000">
                                          <p:val>
                                            <p:strVal val="ppt_y"/>
                                          </p:val>
                                        </p:tav>
                                      </p:tavLst>
                                    </p:anim>
                                    <p:set>
                                      <p:cBhvr>
                                        <p:cTn id="17" dur="1" fill="hold">
                                          <p:stCondLst>
                                            <p:cond delay="999"/>
                                          </p:stCondLst>
                                        </p:cTn>
                                        <p:tgtEl>
                                          <p:spTgt spid="14"/>
                                        </p:tgtEl>
                                        <p:attrNameLst>
                                          <p:attrName>style.visibility</p:attrName>
                                        </p:attrNameLst>
                                      </p:cBhvr>
                                      <p:to>
                                        <p:strVal val="hidden"/>
                                      </p:to>
                                    </p:set>
                                  </p:childTnLst>
                                </p:cTn>
                              </p:par>
                              <p:par>
                                <p:cTn id="18" presetID="0" presetClass="path" presetSubtype="0" accel="50000" decel="50000" fill="hold" grpId="0" nodeType="withEffect">
                                  <p:stCondLst>
                                    <p:cond delay="200"/>
                                  </p:stCondLst>
                                  <p:childTnLst>
                                    <p:animMotion origin="layout" path="M 0 0 L 0.11025 0 " pathEditMode="relative" ptsTypes="AA">
                                      <p:cBhvr>
                                        <p:cTn id="19" dur="1000" fill="hold"/>
                                        <p:tgtEl>
                                          <p:spTgt spid="11"/>
                                        </p:tgtEl>
                                        <p:attrNameLst>
                                          <p:attrName>ppt_x</p:attrName>
                                          <p:attrName>ppt_y</p:attrName>
                                        </p:attrNameLst>
                                      </p:cBhvr>
                                    </p:animMotion>
                                  </p:childTnLst>
                                </p:cTn>
                              </p:par>
                              <p:par>
                                <p:cTn id="20" presetID="0" presetClass="path" presetSubtype="0" accel="50000" decel="50000" fill="hold" grpId="0" nodeType="withEffect">
                                  <p:stCondLst>
                                    <p:cond delay="200"/>
                                  </p:stCondLst>
                                  <p:childTnLst>
                                    <p:animMotion origin="layout" path="M 0 0 L 0.11025 0 " pathEditMode="relative" ptsTypes="AA">
                                      <p:cBhvr>
                                        <p:cTn id="21" dur="1000" fill="hold"/>
                                        <p:tgtEl>
                                          <p:spTgt spid="13"/>
                                        </p:tgtEl>
                                        <p:attrNameLst>
                                          <p:attrName>ppt_x</p:attrName>
                                          <p:attrName>ppt_y</p:attrName>
                                        </p:attrNameLst>
                                      </p:cBhvr>
                                    </p:animMotion>
                                  </p:childTnLst>
                                </p:cTn>
                              </p:par>
                              <p:par>
                                <p:cTn id="22" presetID="10" presetClass="entr" presetSubtype="0" fill="hold" grpId="0" nodeType="withEffect">
                                  <p:stCondLst>
                                    <p:cond delay="100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0-#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0-#ppt_w/2"/>
                                          </p:val>
                                        </p:tav>
                                        <p:tav tm="100000">
                                          <p:val>
                                            <p:strVal val="#ppt_x"/>
                                          </p:val>
                                        </p:tav>
                                      </p:tavLst>
                                    </p:anim>
                                    <p:anim calcmode="lin" valueType="num">
                                      <p:cBhvr additive="base">
                                        <p:cTn id="4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4"/>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24"/>
                                        </p:tgtEl>
                                      </p:cBhvr>
                                    </p:cmd>
                                  </p:childTnLst>
                                </p:cTn>
                              </p:par>
                            </p:childTnLst>
                          </p:cTn>
                        </p:par>
                      </p:childTnLst>
                    </p:cTn>
                  </p:par>
                </p:childTnLst>
              </p:cTn>
              <p:nextCondLst>
                <p:cond evt="onClick" delay="0">
                  <p:tgtEl>
                    <p:spTgt spid="24"/>
                  </p:tgtEl>
                </p:cond>
              </p:nextCondLst>
            </p:seq>
            <p:video>
              <p:cMediaNode vol="80000">
                <p:cTn id="46" fill="hold" display="0">
                  <p:stCondLst>
                    <p:cond delay="indefinite"/>
                  </p:stCondLst>
                </p:cTn>
                <p:tgtEl>
                  <p:spTgt spid="24"/>
                </p:tgtEl>
              </p:cMediaNode>
            </p:video>
          </p:childTnLst>
        </p:cTn>
      </p:par>
    </p:tnLst>
    <p:bldLst>
      <p:bldP spid="15" grpId="0" animBg="1"/>
      <p:bldP spid="14" grpId="0" animBg="1"/>
      <p:bldP spid="5" grpId="0"/>
      <p:bldP spid="9" grpId="0" animBg="1"/>
      <p:bldP spid="11" grpId="0" animBg="1"/>
      <p:bldP spid="13" grpId="0" animBg="1"/>
      <p:bldP spid="18" grpId="0"/>
      <p:bldP spid="16" grpId="0"/>
      <p:bldP spid="19"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hevron 16"/>
          <p:cNvSpPr/>
          <p:nvPr/>
        </p:nvSpPr>
        <p:spPr>
          <a:xfrm>
            <a:off x="3707904" y="553"/>
            <a:ext cx="6192688"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Pentagon 14"/>
          <p:cNvSpPr/>
          <p:nvPr/>
        </p:nvSpPr>
        <p:spPr>
          <a:xfrm>
            <a:off x="-251888" y="553"/>
            <a:ext cx="122348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hevron 13"/>
          <p:cNvSpPr/>
          <p:nvPr/>
        </p:nvSpPr>
        <p:spPr>
          <a:xfrm>
            <a:off x="2339752" y="553"/>
            <a:ext cx="2376000"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Pentagon 3"/>
          <p:cNvSpPr/>
          <p:nvPr/>
        </p:nvSpPr>
        <p:spPr>
          <a:xfrm>
            <a:off x="-756592" y="1"/>
            <a:ext cx="122348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55576" y="35332"/>
            <a:ext cx="2052212" cy="338554"/>
          </a:xfrm>
          <a:prstGeom prst="rect">
            <a:avLst/>
          </a:prstGeom>
          <a:noFill/>
        </p:spPr>
        <p:txBody>
          <a:bodyPr wrap="square" rtlCol="0">
            <a:spAutoFit/>
          </a:bodyPr>
          <a:lstStyle/>
          <a:p>
            <a:r>
              <a:rPr lang="fr-FR" sz="1600" dirty="0" smtClean="0">
                <a:latin typeface="Times New Roman" pitchFamily="18" charset="0"/>
                <a:cs typeface="Times New Roman" pitchFamily="18" charset="0"/>
              </a:rPr>
              <a:t>Web s</a:t>
            </a:r>
            <a:r>
              <a:rPr lang="fr-FR" sz="1600" dirty="0">
                <a:latin typeface="Times New Roman" pitchFamily="18" charset="0"/>
                <a:cs typeface="Times New Roman" pitchFamily="18" charset="0"/>
              </a:rPr>
              <a:t>é</a:t>
            </a:r>
            <a:r>
              <a:rPr lang="fr-FR" sz="1600" dirty="0" smtClean="0">
                <a:latin typeface="Times New Roman" pitchFamily="18" charset="0"/>
                <a:cs typeface="Times New Roman" pitchFamily="18" charset="0"/>
              </a:rPr>
              <a:t>mantique</a:t>
            </a:r>
            <a:endParaRPr lang="en-US" sz="1600" dirty="0">
              <a:latin typeface="Philosopher" pitchFamily="50" charset="0"/>
            </a:endParaRPr>
          </a:p>
        </p:txBody>
      </p:sp>
      <p:sp>
        <p:nvSpPr>
          <p:cNvPr id="6" name="Oval 5"/>
          <p:cNvSpPr/>
          <p:nvPr/>
        </p:nvSpPr>
        <p:spPr>
          <a:xfrm>
            <a:off x="467544" y="75499"/>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1</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9" name="Oval 8"/>
          <p:cNvSpPr/>
          <p:nvPr/>
        </p:nvSpPr>
        <p:spPr>
          <a:xfrm>
            <a:off x="2627784"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1" name="Oval 10"/>
          <p:cNvSpPr/>
          <p:nvPr/>
        </p:nvSpPr>
        <p:spPr>
          <a:xfrm>
            <a:off x="2987856"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3</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3" name="Oval 12"/>
          <p:cNvSpPr/>
          <p:nvPr/>
        </p:nvSpPr>
        <p:spPr>
          <a:xfrm>
            <a:off x="3347880"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4</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8" name="TextBox 17"/>
          <p:cNvSpPr txBox="1"/>
          <p:nvPr/>
        </p:nvSpPr>
        <p:spPr>
          <a:xfrm>
            <a:off x="1285852" y="1"/>
            <a:ext cx="2638076" cy="738664"/>
          </a:xfrm>
          <a:prstGeom prst="rect">
            <a:avLst/>
          </a:prstGeom>
          <a:noFill/>
        </p:spPr>
        <p:txBody>
          <a:bodyPr wrap="square" rtlCol="0">
            <a:spAutoFit/>
          </a:bodyPr>
          <a:lstStyle/>
          <a:p>
            <a:r>
              <a:rPr lang="en-US" sz="1400" dirty="0" err="1" smtClean="0">
                <a:latin typeface="Philosopher" pitchFamily="50" charset="0"/>
              </a:rPr>
              <a:t>Principes</a:t>
            </a:r>
            <a:r>
              <a:rPr lang="en-US" sz="1400" dirty="0" smtClean="0">
                <a:latin typeface="Philosopher" pitchFamily="50" charset="0"/>
              </a:rPr>
              <a:t> et applications du web </a:t>
            </a:r>
            <a:r>
              <a:rPr lang="en-US" sz="1400" dirty="0" err="1" smtClean="0">
                <a:latin typeface="Philosopher" pitchFamily="50" charset="0"/>
              </a:rPr>
              <a:t>sémantique</a:t>
            </a:r>
            <a:endParaRPr lang="en-US" sz="1400" dirty="0">
              <a:latin typeface="Philosopher" pitchFamily="50" charset="0"/>
            </a:endParaRPr>
          </a:p>
        </p:txBody>
      </p:sp>
      <p:sp>
        <p:nvSpPr>
          <p:cNvPr id="20" name="Chevron 19"/>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Chevron 20"/>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p:cNvSpPr txBox="1"/>
          <p:nvPr/>
        </p:nvSpPr>
        <p:spPr>
          <a:xfrm>
            <a:off x="8196228" y="6420108"/>
            <a:ext cx="640924" cy="369332"/>
          </a:xfrm>
          <a:prstGeom prst="rect">
            <a:avLst/>
          </a:prstGeom>
          <a:noFill/>
        </p:spPr>
        <p:txBody>
          <a:bodyPr wrap="square" rtlCol="0">
            <a:spAutoFit/>
          </a:bodyPr>
          <a:lstStyle/>
          <a:p>
            <a:pPr algn="ctr"/>
            <a:r>
              <a:rPr lang="fr-FR" b="1" dirty="0" smtClean="0">
                <a:latin typeface="Caviar Dreams" pitchFamily="34" charset="0"/>
              </a:rPr>
              <a:t>6</a:t>
            </a:r>
            <a:endParaRPr lang="en-US" b="1" dirty="0">
              <a:latin typeface="Caviar Dreams" pitchFamily="34" charset="0"/>
            </a:endParaRPr>
          </a:p>
        </p:txBody>
      </p:sp>
      <p:sp>
        <p:nvSpPr>
          <p:cNvPr id="16" name="Rectangle 15"/>
          <p:cNvSpPr/>
          <p:nvPr/>
        </p:nvSpPr>
        <p:spPr>
          <a:xfrm>
            <a:off x="4572000" y="642918"/>
            <a:ext cx="2856232" cy="307777"/>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fr-FR" sz="1400" dirty="0" smtClean="0">
                <a:solidFill>
                  <a:schemeClr val="bg1">
                    <a:lumMod val="75000"/>
                  </a:schemeClr>
                </a:solidFill>
              </a:rPr>
              <a:t>Application du web sémantique</a:t>
            </a:r>
            <a:endParaRPr lang="fr-FR" sz="1400" dirty="0">
              <a:solidFill>
                <a:schemeClr val="bg1">
                  <a:lumMod val="75000"/>
                </a:schemeClr>
              </a:solidFill>
            </a:endParaRPr>
          </a:p>
        </p:txBody>
      </p:sp>
      <p:sp>
        <p:nvSpPr>
          <p:cNvPr id="19" name="Chevron 18"/>
          <p:cNvSpPr/>
          <p:nvPr/>
        </p:nvSpPr>
        <p:spPr>
          <a:xfrm>
            <a:off x="4929190" y="1071546"/>
            <a:ext cx="1800000" cy="108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6" name="Chevron 25"/>
          <p:cNvSpPr/>
          <p:nvPr/>
        </p:nvSpPr>
        <p:spPr>
          <a:xfrm>
            <a:off x="2357422" y="1071546"/>
            <a:ext cx="1800000" cy="108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7" name="Isosceles Triangle 37"/>
          <p:cNvSpPr/>
          <p:nvPr/>
        </p:nvSpPr>
        <p:spPr>
          <a:xfrm rot="10800000">
            <a:off x="3143240" y="1428736"/>
            <a:ext cx="288000" cy="144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785918" y="571480"/>
            <a:ext cx="2947282" cy="369332"/>
          </a:xfrm>
          <a:prstGeom prst="rect">
            <a:avLst/>
          </a:prstGeom>
        </p:spPr>
        <p:txBody>
          <a:bodyPr wrap="none">
            <a:spAutoFit/>
          </a:bodyPr>
          <a:lstStyle/>
          <a:p>
            <a:pPr algn="ctr"/>
            <a:r>
              <a:rPr lang="fr-FR" dirty="0" smtClean="0">
                <a:latin typeface="+mj-lt"/>
              </a:rPr>
              <a:t>Principes du web sémantique</a:t>
            </a:r>
            <a:endParaRPr lang="en-US" dirty="0">
              <a:latin typeface="+mj-lt"/>
            </a:endParaRPr>
          </a:p>
        </p:txBody>
      </p:sp>
      <p:sp>
        <p:nvSpPr>
          <p:cNvPr id="23" name="ZoneTexte 22"/>
          <p:cNvSpPr txBox="1"/>
          <p:nvPr/>
        </p:nvSpPr>
        <p:spPr>
          <a:xfrm>
            <a:off x="143508" y="1924418"/>
            <a:ext cx="8856984" cy="2554545"/>
          </a:xfrm>
          <a:prstGeom prst="rect">
            <a:avLst/>
          </a:prstGeom>
          <a:noFill/>
        </p:spPr>
        <p:txBody>
          <a:bodyPr wrap="square" rtlCol="0">
            <a:spAutoFit/>
          </a:bodyPr>
          <a:lstStyle/>
          <a:p>
            <a:r>
              <a:rPr lang="fr-FR" sz="2000" b="1" u="sng" dirty="0">
                <a:solidFill>
                  <a:schemeClr val="accent1">
                    <a:lumMod val="50000"/>
                  </a:schemeClr>
                </a:solidFill>
              </a:rPr>
              <a:t>3</a:t>
            </a:r>
            <a:r>
              <a:rPr lang="fr-FR" sz="2000" b="1" u="sng" dirty="0" smtClean="0">
                <a:solidFill>
                  <a:schemeClr val="accent1">
                    <a:lumMod val="50000"/>
                  </a:schemeClr>
                </a:solidFill>
              </a:rPr>
              <a:t>. Normalisation </a:t>
            </a:r>
            <a:r>
              <a:rPr lang="fr-FR" sz="2000" b="1" u="sng" dirty="0">
                <a:solidFill>
                  <a:schemeClr val="accent1">
                    <a:lumMod val="50000"/>
                  </a:schemeClr>
                </a:solidFill>
              </a:rPr>
              <a:t>de la structuration des documents numériques : créer une langue universelle pour les documents numériques (XML):</a:t>
            </a:r>
          </a:p>
          <a:p>
            <a:endParaRPr lang="fr-FR" sz="2000" u="sng" dirty="0"/>
          </a:p>
          <a:p>
            <a:pPr marL="342900" indent="-342900">
              <a:buFontTx/>
              <a:buChar char="-"/>
            </a:pPr>
            <a:r>
              <a:rPr lang="fr-FR" sz="2000" dirty="0" smtClean="0">
                <a:solidFill>
                  <a:srgbClr val="000000"/>
                </a:solidFill>
                <a:latin typeface="Times New Roman" pitchFamily="18" charset="0"/>
                <a:cs typeface="Times New Roman" pitchFamily="18" charset="0"/>
              </a:rPr>
              <a:t>Balises </a:t>
            </a:r>
            <a:r>
              <a:rPr lang="fr-FR" sz="2000" dirty="0">
                <a:solidFill>
                  <a:srgbClr val="000000"/>
                </a:solidFill>
                <a:latin typeface="Times New Roman" pitchFamily="18" charset="0"/>
                <a:cs typeface="Times New Roman" pitchFamily="18" charset="0"/>
              </a:rPr>
              <a:t>porteuses de </a:t>
            </a:r>
            <a:r>
              <a:rPr lang="fr-FR" sz="2000" dirty="0" smtClean="0">
                <a:solidFill>
                  <a:srgbClr val="000000"/>
                </a:solidFill>
                <a:latin typeface="Times New Roman" pitchFamily="18" charset="0"/>
                <a:cs typeface="Times New Roman" pitchFamily="18" charset="0"/>
              </a:rPr>
              <a:t>sens</a:t>
            </a:r>
          </a:p>
          <a:p>
            <a:pPr marL="342900" indent="-342900">
              <a:buFontTx/>
              <a:buChar char="-"/>
            </a:pPr>
            <a:endParaRPr lang="fr-FR" sz="2000" dirty="0" smtClean="0">
              <a:solidFill>
                <a:srgbClr val="000000"/>
              </a:solidFill>
              <a:latin typeface="Times New Roman" pitchFamily="18" charset="0"/>
              <a:cs typeface="Times New Roman" pitchFamily="18" charset="0"/>
            </a:endParaRPr>
          </a:p>
          <a:p>
            <a:pPr marL="342900" indent="-342900">
              <a:buFontTx/>
              <a:buChar char="-"/>
            </a:pPr>
            <a:r>
              <a:rPr lang="fr-FR" sz="2000" dirty="0">
                <a:solidFill>
                  <a:srgbClr val="000000"/>
                </a:solidFill>
                <a:latin typeface="Times New Roman" pitchFamily="18" charset="0"/>
                <a:cs typeface="Times New Roman" pitchFamily="18" charset="0"/>
              </a:rPr>
              <a:t>G</a:t>
            </a:r>
            <a:r>
              <a:rPr lang="fr-FR" sz="2000" dirty="0" smtClean="0">
                <a:solidFill>
                  <a:srgbClr val="000000"/>
                </a:solidFill>
                <a:latin typeface="Times New Roman" pitchFamily="18" charset="0"/>
                <a:cs typeface="Times New Roman" pitchFamily="18" charset="0"/>
              </a:rPr>
              <a:t>rammaire </a:t>
            </a:r>
            <a:r>
              <a:rPr lang="fr-FR" sz="2000" dirty="0">
                <a:solidFill>
                  <a:srgbClr val="000000"/>
                </a:solidFill>
                <a:latin typeface="Times New Roman" pitchFamily="18" charset="0"/>
                <a:cs typeface="Times New Roman" pitchFamily="18" charset="0"/>
              </a:rPr>
              <a:t>universelle pour la </a:t>
            </a:r>
            <a:r>
              <a:rPr lang="fr-FR" sz="2000" dirty="0" smtClean="0">
                <a:solidFill>
                  <a:srgbClr val="000000"/>
                </a:solidFill>
                <a:latin typeface="Times New Roman" pitchFamily="18" charset="0"/>
                <a:cs typeface="Times New Roman" pitchFamily="18" charset="0"/>
              </a:rPr>
              <a:t>production</a:t>
            </a:r>
          </a:p>
          <a:p>
            <a:pPr marL="342900" indent="-342900">
              <a:buFontTx/>
              <a:buChar char="-"/>
            </a:pPr>
            <a:endParaRPr lang="fr-FR" sz="2000" dirty="0" smtClean="0">
              <a:solidFill>
                <a:srgbClr val="000000"/>
              </a:solidFill>
              <a:latin typeface="Times New Roman" pitchFamily="18" charset="0"/>
              <a:cs typeface="Times New Roman" pitchFamily="18" charset="0"/>
            </a:endParaRPr>
          </a:p>
          <a:p>
            <a:pPr marL="342900" indent="-342900">
              <a:buFontTx/>
              <a:buChar char="-"/>
            </a:pPr>
            <a:r>
              <a:rPr lang="fr-FR" sz="2000" dirty="0" smtClean="0">
                <a:solidFill>
                  <a:srgbClr val="000000"/>
                </a:solidFill>
                <a:latin typeface="Times New Roman" pitchFamily="18" charset="0"/>
                <a:cs typeface="Times New Roman" pitchFamily="18" charset="0"/>
              </a:rPr>
              <a:t>Stockage </a:t>
            </a:r>
            <a:r>
              <a:rPr lang="fr-FR" sz="2000" dirty="0">
                <a:solidFill>
                  <a:srgbClr val="000000"/>
                </a:solidFill>
                <a:latin typeface="Times New Roman" pitchFamily="18" charset="0"/>
                <a:cs typeface="Times New Roman" pitchFamily="18" charset="0"/>
              </a:rPr>
              <a:t>et l'échange des </a:t>
            </a:r>
            <a:r>
              <a:rPr lang="fr-FR" sz="2000" dirty="0" smtClean="0">
                <a:solidFill>
                  <a:srgbClr val="000000"/>
                </a:solidFill>
                <a:latin typeface="Times New Roman" pitchFamily="18" charset="0"/>
                <a:cs typeface="Times New Roman" pitchFamily="18" charset="0"/>
              </a:rPr>
              <a:t>données</a:t>
            </a:r>
            <a:endParaRPr lang="fr-FR" sz="20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738341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0" presetClass="path" presetSubtype="0" accel="50000" decel="50000" fill="hold" grpId="0" nodeType="withEffect">
                                  <p:stCondLst>
                                    <p:cond delay="500"/>
                                  </p:stCondLst>
                                  <p:childTnLst>
                                    <p:animMotion origin="layout" path="M 2.5E-6 6.66667E-6 L -0.18126 6.66667E-6 " pathEditMode="fixed" ptsTypes="AA">
                                      <p:cBhvr>
                                        <p:cTn id="9" dur="900" fill="hold"/>
                                        <p:tgtEl>
                                          <p:spTgt spid="9"/>
                                        </p:tgtEl>
                                        <p:attrNameLst>
                                          <p:attrName>ppt_x</p:attrName>
                                          <p:attrName>ppt_y</p:attrName>
                                        </p:attrNameLst>
                                      </p:cBhvr>
                                    </p:animMotion>
                                  </p:childTnLst>
                                </p:cTn>
                              </p:par>
                              <p:par>
                                <p:cTn id="10" presetID="2" presetClass="entr" presetSubtype="8"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0-#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2" presetClass="exit" presetSubtype="2" fill="hold" grpId="0" nodeType="withEffect">
                                  <p:stCondLst>
                                    <p:cond delay="200"/>
                                  </p:stCondLst>
                                  <p:childTnLst>
                                    <p:anim calcmode="lin" valueType="num">
                                      <p:cBhvr additive="base">
                                        <p:cTn id="15" dur="1000"/>
                                        <p:tgtEl>
                                          <p:spTgt spid="14"/>
                                        </p:tgtEl>
                                        <p:attrNameLst>
                                          <p:attrName>ppt_x</p:attrName>
                                        </p:attrNameLst>
                                      </p:cBhvr>
                                      <p:tavLst>
                                        <p:tav tm="0">
                                          <p:val>
                                            <p:strVal val="ppt_x"/>
                                          </p:val>
                                        </p:tav>
                                        <p:tav tm="100000">
                                          <p:val>
                                            <p:strVal val="1+ppt_w/2"/>
                                          </p:val>
                                        </p:tav>
                                      </p:tavLst>
                                    </p:anim>
                                    <p:anim calcmode="lin" valueType="num">
                                      <p:cBhvr additive="base">
                                        <p:cTn id="16" dur="1000"/>
                                        <p:tgtEl>
                                          <p:spTgt spid="14"/>
                                        </p:tgtEl>
                                        <p:attrNameLst>
                                          <p:attrName>ppt_y</p:attrName>
                                        </p:attrNameLst>
                                      </p:cBhvr>
                                      <p:tavLst>
                                        <p:tav tm="0">
                                          <p:val>
                                            <p:strVal val="ppt_y"/>
                                          </p:val>
                                        </p:tav>
                                        <p:tav tm="100000">
                                          <p:val>
                                            <p:strVal val="ppt_y"/>
                                          </p:val>
                                        </p:tav>
                                      </p:tavLst>
                                    </p:anim>
                                    <p:set>
                                      <p:cBhvr>
                                        <p:cTn id="17" dur="1" fill="hold">
                                          <p:stCondLst>
                                            <p:cond delay="999"/>
                                          </p:stCondLst>
                                        </p:cTn>
                                        <p:tgtEl>
                                          <p:spTgt spid="14"/>
                                        </p:tgtEl>
                                        <p:attrNameLst>
                                          <p:attrName>style.visibility</p:attrName>
                                        </p:attrNameLst>
                                      </p:cBhvr>
                                      <p:to>
                                        <p:strVal val="hidden"/>
                                      </p:to>
                                    </p:set>
                                  </p:childTnLst>
                                </p:cTn>
                              </p:par>
                              <p:par>
                                <p:cTn id="18" presetID="0" presetClass="path" presetSubtype="0" accel="50000" decel="50000" fill="hold" grpId="0" nodeType="withEffect">
                                  <p:stCondLst>
                                    <p:cond delay="200"/>
                                  </p:stCondLst>
                                  <p:childTnLst>
                                    <p:animMotion origin="layout" path="M 0 0 L 0.11025 0 " pathEditMode="relative" ptsTypes="AA">
                                      <p:cBhvr>
                                        <p:cTn id="19" dur="1000" fill="hold"/>
                                        <p:tgtEl>
                                          <p:spTgt spid="11"/>
                                        </p:tgtEl>
                                        <p:attrNameLst>
                                          <p:attrName>ppt_x</p:attrName>
                                          <p:attrName>ppt_y</p:attrName>
                                        </p:attrNameLst>
                                      </p:cBhvr>
                                    </p:animMotion>
                                  </p:childTnLst>
                                </p:cTn>
                              </p:par>
                              <p:par>
                                <p:cTn id="20" presetID="0" presetClass="path" presetSubtype="0" accel="50000" decel="50000" fill="hold" grpId="0" nodeType="withEffect">
                                  <p:stCondLst>
                                    <p:cond delay="200"/>
                                  </p:stCondLst>
                                  <p:childTnLst>
                                    <p:animMotion origin="layout" path="M 0 0 L 0.11025 0 " pathEditMode="relative" ptsTypes="AA">
                                      <p:cBhvr>
                                        <p:cTn id="21" dur="1000" fill="hold"/>
                                        <p:tgtEl>
                                          <p:spTgt spid="13"/>
                                        </p:tgtEl>
                                        <p:attrNameLst>
                                          <p:attrName>ppt_x</p:attrName>
                                          <p:attrName>ppt_y</p:attrName>
                                        </p:attrNameLst>
                                      </p:cBhvr>
                                    </p:animMotion>
                                  </p:childTnLst>
                                </p:cTn>
                              </p:par>
                              <p:par>
                                <p:cTn id="22" presetID="10" presetClass="entr" presetSubtype="0" fill="hold" grpId="0" nodeType="withEffect">
                                  <p:stCondLst>
                                    <p:cond delay="100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0-#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0-#ppt_w/2"/>
                                          </p:val>
                                        </p:tav>
                                        <p:tav tm="100000">
                                          <p:val>
                                            <p:strVal val="#ppt_x"/>
                                          </p:val>
                                        </p:tav>
                                      </p:tavLst>
                                    </p:anim>
                                    <p:anim calcmode="lin" valueType="num">
                                      <p:cBhvr additive="base">
                                        <p:cTn id="4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5" grpId="0"/>
      <p:bldP spid="9" grpId="0" animBg="1"/>
      <p:bldP spid="11" grpId="0" animBg="1"/>
      <p:bldP spid="13" grpId="0" animBg="1"/>
      <p:bldP spid="18" grpId="0"/>
      <p:bldP spid="16" grpId="0"/>
      <p:bldP spid="19"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hevron 16"/>
          <p:cNvSpPr/>
          <p:nvPr/>
        </p:nvSpPr>
        <p:spPr>
          <a:xfrm>
            <a:off x="3707904" y="553"/>
            <a:ext cx="6192688"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Pentagon 14"/>
          <p:cNvSpPr/>
          <p:nvPr/>
        </p:nvSpPr>
        <p:spPr>
          <a:xfrm>
            <a:off x="-251888" y="553"/>
            <a:ext cx="122348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hevron 13"/>
          <p:cNvSpPr/>
          <p:nvPr/>
        </p:nvSpPr>
        <p:spPr>
          <a:xfrm>
            <a:off x="2339752" y="553"/>
            <a:ext cx="2376000"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Pentagon 3"/>
          <p:cNvSpPr/>
          <p:nvPr/>
        </p:nvSpPr>
        <p:spPr>
          <a:xfrm>
            <a:off x="-756592" y="1"/>
            <a:ext cx="122348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55576" y="35332"/>
            <a:ext cx="2052212" cy="338554"/>
          </a:xfrm>
          <a:prstGeom prst="rect">
            <a:avLst/>
          </a:prstGeom>
          <a:noFill/>
        </p:spPr>
        <p:txBody>
          <a:bodyPr wrap="square" rtlCol="0">
            <a:spAutoFit/>
          </a:bodyPr>
          <a:lstStyle/>
          <a:p>
            <a:r>
              <a:rPr lang="fr-FR" sz="1600" dirty="0" smtClean="0">
                <a:latin typeface="Times New Roman" pitchFamily="18" charset="0"/>
                <a:cs typeface="Times New Roman" pitchFamily="18" charset="0"/>
              </a:rPr>
              <a:t>Web s</a:t>
            </a:r>
            <a:r>
              <a:rPr lang="fr-FR" sz="1600" dirty="0">
                <a:latin typeface="Times New Roman" pitchFamily="18" charset="0"/>
                <a:cs typeface="Times New Roman" pitchFamily="18" charset="0"/>
              </a:rPr>
              <a:t>é</a:t>
            </a:r>
            <a:r>
              <a:rPr lang="fr-FR" sz="1600" dirty="0" smtClean="0">
                <a:latin typeface="Times New Roman" pitchFamily="18" charset="0"/>
                <a:cs typeface="Times New Roman" pitchFamily="18" charset="0"/>
              </a:rPr>
              <a:t>mantique</a:t>
            </a:r>
            <a:endParaRPr lang="en-US" sz="1600" dirty="0">
              <a:latin typeface="Philosopher" pitchFamily="50" charset="0"/>
            </a:endParaRPr>
          </a:p>
        </p:txBody>
      </p:sp>
      <p:sp>
        <p:nvSpPr>
          <p:cNvPr id="6" name="Oval 5"/>
          <p:cNvSpPr/>
          <p:nvPr/>
        </p:nvSpPr>
        <p:spPr>
          <a:xfrm>
            <a:off x="467544" y="75499"/>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1</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9" name="Oval 8"/>
          <p:cNvSpPr/>
          <p:nvPr/>
        </p:nvSpPr>
        <p:spPr>
          <a:xfrm>
            <a:off x="2627784"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1" name="Oval 10"/>
          <p:cNvSpPr/>
          <p:nvPr/>
        </p:nvSpPr>
        <p:spPr>
          <a:xfrm>
            <a:off x="2987856"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3</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3" name="Oval 12"/>
          <p:cNvSpPr/>
          <p:nvPr/>
        </p:nvSpPr>
        <p:spPr>
          <a:xfrm>
            <a:off x="3347880"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4</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8" name="TextBox 17"/>
          <p:cNvSpPr txBox="1"/>
          <p:nvPr/>
        </p:nvSpPr>
        <p:spPr>
          <a:xfrm>
            <a:off x="1285852" y="1"/>
            <a:ext cx="2638076" cy="738664"/>
          </a:xfrm>
          <a:prstGeom prst="rect">
            <a:avLst/>
          </a:prstGeom>
          <a:noFill/>
        </p:spPr>
        <p:txBody>
          <a:bodyPr wrap="square" rtlCol="0">
            <a:spAutoFit/>
          </a:bodyPr>
          <a:lstStyle/>
          <a:p>
            <a:r>
              <a:rPr lang="fr-FR" sz="1400" dirty="0" smtClean="0">
                <a:latin typeface="Philosopher" pitchFamily="50" charset="0"/>
              </a:rPr>
              <a:t>Principes et applications du web sémantique</a:t>
            </a:r>
            <a:endParaRPr lang="fr-FR" sz="1400" dirty="0">
              <a:latin typeface="Philosopher" pitchFamily="50" charset="0"/>
            </a:endParaRPr>
          </a:p>
        </p:txBody>
      </p:sp>
      <p:sp>
        <p:nvSpPr>
          <p:cNvPr id="20" name="Chevron 19"/>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Chevron 20"/>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p:cNvSpPr txBox="1"/>
          <p:nvPr/>
        </p:nvSpPr>
        <p:spPr>
          <a:xfrm>
            <a:off x="8196228" y="6420108"/>
            <a:ext cx="640924" cy="369332"/>
          </a:xfrm>
          <a:prstGeom prst="rect">
            <a:avLst/>
          </a:prstGeom>
          <a:noFill/>
        </p:spPr>
        <p:txBody>
          <a:bodyPr wrap="square" rtlCol="0">
            <a:spAutoFit/>
          </a:bodyPr>
          <a:lstStyle/>
          <a:p>
            <a:pPr algn="ctr"/>
            <a:r>
              <a:rPr lang="fr-FR" b="1" dirty="0" smtClean="0">
                <a:latin typeface="Caviar Dreams" pitchFamily="34" charset="0"/>
              </a:rPr>
              <a:t>6</a:t>
            </a:r>
            <a:endParaRPr lang="en-US" b="1" dirty="0">
              <a:latin typeface="Caviar Dreams" pitchFamily="34" charset="0"/>
            </a:endParaRPr>
          </a:p>
        </p:txBody>
      </p:sp>
      <p:sp>
        <p:nvSpPr>
          <p:cNvPr id="16" name="Rectangle 15"/>
          <p:cNvSpPr/>
          <p:nvPr/>
        </p:nvSpPr>
        <p:spPr>
          <a:xfrm>
            <a:off x="4572000" y="642918"/>
            <a:ext cx="2856232" cy="307777"/>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fr-FR" sz="1400" dirty="0" smtClean="0">
                <a:solidFill>
                  <a:schemeClr val="bg1">
                    <a:lumMod val="75000"/>
                  </a:schemeClr>
                </a:solidFill>
              </a:rPr>
              <a:t>Application du web sémantique</a:t>
            </a:r>
            <a:endParaRPr lang="fr-FR" sz="1400" dirty="0">
              <a:solidFill>
                <a:schemeClr val="bg1">
                  <a:lumMod val="75000"/>
                </a:schemeClr>
              </a:solidFill>
            </a:endParaRPr>
          </a:p>
        </p:txBody>
      </p:sp>
      <p:sp>
        <p:nvSpPr>
          <p:cNvPr id="19" name="Chevron 18"/>
          <p:cNvSpPr/>
          <p:nvPr/>
        </p:nvSpPr>
        <p:spPr>
          <a:xfrm>
            <a:off x="4929190" y="1071546"/>
            <a:ext cx="1800000" cy="108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6" name="Chevron 25"/>
          <p:cNvSpPr/>
          <p:nvPr/>
        </p:nvSpPr>
        <p:spPr>
          <a:xfrm>
            <a:off x="1903144" y="1071546"/>
            <a:ext cx="1800000" cy="108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7" name="Isosceles Triangle 37"/>
          <p:cNvSpPr/>
          <p:nvPr/>
        </p:nvSpPr>
        <p:spPr>
          <a:xfrm rot="10800000">
            <a:off x="2688962" y="1428736"/>
            <a:ext cx="288000" cy="144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331640" y="571480"/>
            <a:ext cx="2947282" cy="369332"/>
          </a:xfrm>
          <a:prstGeom prst="rect">
            <a:avLst/>
          </a:prstGeom>
        </p:spPr>
        <p:txBody>
          <a:bodyPr wrap="none">
            <a:spAutoFit/>
          </a:bodyPr>
          <a:lstStyle/>
          <a:p>
            <a:pPr algn="ctr"/>
            <a:r>
              <a:rPr lang="fr-FR" dirty="0" smtClean="0">
                <a:latin typeface="+mj-lt"/>
              </a:rPr>
              <a:t>Principes du web sémantique</a:t>
            </a:r>
            <a:endParaRPr lang="en-US" dirty="0">
              <a:latin typeface="+mj-lt"/>
            </a:endParaRPr>
          </a:p>
        </p:txBody>
      </p:sp>
      <p:sp>
        <p:nvSpPr>
          <p:cNvPr id="23" name="ZoneTexte 22"/>
          <p:cNvSpPr txBox="1"/>
          <p:nvPr/>
        </p:nvSpPr>
        <p:spPr>
          <a:xfrm>
            <a:off x="323528" y="2009726"/>
            <a:ext cx="8513624" cy="2862322"/>
          </a:xfrm>
          <a:prstGeom prst="rect">
            <a:avLst/>
          </a:prstGeom>
          <a:noFill/>
        </p:spPr>
        <p:txBody>
          <a:bodyPr wrap="square" rtlCol="0">
            <a:spAutoFit/>
          </a:bodyPr>
          <a:lstStyle/>
          <a:p>
            <a:r>
              <a:rPr lang="fr-FR" sz="2000" b="1" u="sng" dirty="0" smtClean="0">
                <a:solidFill>
                  <a:schemeClr val="accent1">
                    <a:lumMod val="50000"/>
                  </a:schemeClr>
                </a:solidFill>
                <a:latin typeface="Times New Roman" panose="02020603050405020304" pitchFamily="18" charset="0"/>
                <a:cs typeface="Times New Roman" panose="02020603050405020304" pitchFamily="18" charset="0"/>
              </a:rPr>
              <a:t>4. Normalisation </a:t>
            </a:r>
            <a:r>
              <a:rPr lang="fr-FR" sz="2000" b="1" u="sng" dirty="0">
                <a:solidFill>
                  <a:schemeClr val="accent1">
                    <a:lumMod val="50000"/>
                  </a:schemeClr>
                </a:solidFill>
                <a:latin typeface="Times New Roman" panose="02020603050405020304" pitchFamily="18" charset="0"/>
                <a:cs typeface="Times New Roman" panose="02020603050405020304" pitchFamily="18" charset="0"/>
              </a:rPr>
              <a:t>de l’indexation </a:t>
            </a:r>
            <a:r>
              <a:rPr lang="fr-FR" sz="2000" b="1" u="sng" dirty="0" smtClean="0">
                <a:solidFill>
                  <a:schemeClr val="accent1">
                    <a:lumMod val="50000"/>
                  </a:schemeClr>
                </a:solidFill>
                <a:latin typeface="Times New Roman" panose="02020603050405020304" pitchFamily="18" charset="0"/>
                <a:cs typeface="Times New Roman" panose="02020603050405020304" pitchFamily="18" charset="0"/>
              </a:rPr>
              <a:t>: </a:t>
            </a:r>
            <a:r>
              <a:rPr lang="fr-FR" sz="2000" b="1" u="sng" dirty="0">
                <a:solidFill>
                  <a:schemeClr val="accent1">
                    <a:lumMod val="50000"/>
                  </a:schemeClr>
                </a:solidFill>
                <a:latin typeface="Times New Roman" panose="02020603050405020304" pitchFamily="18" charset="0"/>
                <a:cs typeface="Times New Roman" panose="02020603050405020304" pitchFamily="18" charset="0"/>
              </a:rPr>
              <a:t>langages permettant de décrire et d'indexer le contenu des documents :</a:t>
            </a:r>
          </a:p>
          <a:p>
            <a:endParaRPr lang="fr-FR" sz="2000" u="sng" dirty="0">
              <a:latin typeface="Times New Roman" panose="02020603050405020304" pitchFamily="18" charset="0"/>
              <a:cs typeface="Times New Roman" panose="02020603050405020304" pitchFamily="18" charset="0"/>
            </a:endParaRPr>
          </a:p>
          <a:p>
            <a:endParaRPr lang="fr-FR" sz="2000" u="sng" dirty="0" smtClean="0">
              <a:latin typeface="Times New Roman" panose="02020603050405020304" pitchFamily="18" charset="0"/>
              <a:cs typeface="Times New Roman" panose="02020603050405020304" pitchFamily="18" charset="0"/>
            </a:endParaRPr>
          </a:p>
          <a:p>
            <a:pPr marL="342900" indent="-342900">
              <a:buFontTx/>
              <a:buChar char="-"/>
            </a:pPr>
            <a:r>
              <a:rPr lang="fr-FR" sz="2000" dirty="0" smtClean="0">
                <a:latin typeface="Times New Roman" panose="02020603050405020304" pitchFamily="18" charset="0"/>
                <a:cs typeface="Times New Roman" panose="02020603050405020304" pitchFamily="18" charset="0"/>
              </a:rPr>
              <a:t>Classifications</a:t>
            </a:r>
          </a:p>
          <a:p>
            <a:pPr marL="342900" indent="-342900">
              <a:buFontTx/>
              <a:buChar char="-"/>
            </a:pPr>
            <a:endParaRPr lang="fr-FR" sz="2000" dirty="0" smtClean="0">
              <a:latin typeface="Times New Roman" panose="02020603050405020304" pitchFamily="18" charset="0"/>
              <a:cs typeface="Times New Roman" panose="02020603050405020304" pitchFamily="18" charset="0"/>
            </a:endParaRPr>
          </a:p>
          <a:p>
            <a:pPr marL="342900" indent="-342900">
              <a:buFontTx/>
              <a:buChar char="-"/>
            </a:pPr>
            <a:r>
              <a:rPr lang="fr-FR" sz="2000" dirty="0">
                <a:latin typeface="Times New Roman" panose="02020603050405020304" pitchFamily="18" charset="0"/>
                <a:cs typeface="Times New Roman" panose="02020603050405020304" pitchFamily="18" charset="0"/>
              </a:rPr>
              <a:t>O</a:t>
            </a:r>
            <a:r>
              <a:rPr lang="fr-FR" sz="2000" dirty="0" smtClean="0">
                <a:latin typeface="Times New Roman" panose="02020603050405020304" pitchFamily="18" charset="0"/>
                <a:cs typeface="Times New Roman" panose="02020603050405020304" pitchFamily="18" charset="0"/>
              </a:rPr>
              <a:t>ntologies</a:t>
            </a:r>
          </a:p>
          <a:p>
            <a:pPr marL="342900" indent="-342900">
              <a:buFontTx/>
              <a:buChar char="-"/>
            </a:pPr>
            <a:endParaRPr lang="fr-FR" sz="2000" dirty="0" smtClean="0">
              <a:latin typeface="Times New Roman" panose="02020603050405020304" pitchFamily="18" charset="0"/>
              <a:cs typeface="Times New Roman" panose="02020603050405020304" pitchFamily="18" charset="0"/>
            </a:endParaRPr>
          </a:p>
          <a:p>
            <a:pPr marL="342900" indent="-342900">
              <a:buFontTx/>
              <a:buChar char="-"/>
            </a:pPr>
            <a:r>
              <a:rPr lang="fr-FR" sz="2000" dirty="0">
                <a:latin typeface="Times New Roman" panose="02020603050405020304" pitchFamily="18" charset="0"/>
                <a:cs typeface="Times New Roman" panose="02020603050405020304" pitchFamily="18" charset="0"/>
              </a:rPr>
              <a:t>T</a:t>
            </a:r>
            <a:r>
              <a:rPr lang="fr-FR" sz="2000" dirty="0" smtClean="0">
                <a:latin typeface="Times New Roman" panose="02020603050405020304" pitchFamily="18" charset="0"/>
                <a:cs typeface="Times New Roman" panose="02020603050405020304" pitchFamily="18" charset="0"/>
              </a:rPr>
              <a:t>hésaurus</a:t>
            </a:r>
            <a:endParaRPr lang="fr-F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06018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0" presetClass="path" presetSubtype="0" accel="50000" decel="50000" fill="hold" grpId="0" nodeType="withEffect">
                                  <p:stCondLst>
                                    <p:cond delay="500"/>
                                  </p:stCondLst>
                                  <p:childTnLst>
                                    <p:animMotion origin="layout" path="M 2.5E-6 6.66667E-6 L -0.18126 6.66667E-6 " pathEditMode="fixed" ptsTypes="AA">
                                      <p:cBhvr>
                                        <p:cTn id="9" dur="900" fill="hold"/>
                                        <p:tgtEl>
                                          <p:spTgt spid="9"/>
                                        </p:tgtEl>
                                        <p:attrNameLst>
                                          <p:attrName>ppt_x</p:attrName>
                                          <p:attrName>ppt_y</p:attrName>
                                        </p:attrNameLst>
                                      </p:cBhvr>
                                    </p:animMotion>
                                  </p:childTnLst>
                                </p:cTn>
                              </p:par>
                              <p:par>
                                <p:cTn id="10" presetID="2" presetClass="entr" presetSubtype="8"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0-#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2" presetClass="exit" presetSubtype="2" fill="hold" grpId="0" nodeType="withEffect">
                                  <p:stCondLst>
                                    <p:cond delay="200"/>
                                  </p:stCondLst>
                                  <p:childTnLst>
                                    <p:anim calcmode="lin" valueType="num">
                                      <p:cBhvr additive="base">
                                        <p:cTn id="15" dur="1000"/>
                                        <p:tgtEl>
                                          <p:spTgt spid="14"/>
                                        </p:tgtEl>
                                        <p:attrNameLst>
                                          <p:attrName>ppt_x</p:attrName>
                                        </p:attrNameLst>
                                      </p:cBhvr>
                                      <p:tavLst>
                                        <p:tav tm="0">
                                          <p:val>
                                            <p:strVal val="ppt_x"/>
                                          </p:val>
                                        </p:tav>
                                        <p:tav tm="100000">
                                          <p:val>
                                            <p:strVal val="1+ppt_w/2"/>
                                          </p:val>
                                        </p:tav>
                                      </p:tavLst>
                                    </p:anim>
                                    <p:anim calcmode="lin" valueType="num">
                                      <p:cBhvr additive="base">
                                        <p:cTn id="16" dur="1000"/>
                                        <p:tgtEl>
                                          <p:spTgt spid="14"/>
                                        </p:tgtEl>
                                        <p:attrNameLst>
                                          <p:attrName>ppt_y</p:attrName>
                                        </p:attrNameLst>
                                      </p:cBhvr>
                                      <p:tavLst>
                                        <p:tav tm="0">
                                          <p:val>
                                            <p:strVal val="ppt_y"/>
                                          </p:val>
                                        </p:tav>
                                        <p:tav tm="100000">
                                          <p:val>
                                            <p:strVal val="ppt_y"/>
                                          </p:val>
                                        </p:tav>
                                      </p:tavLst>
                                    </p:anim>
                                    <p:set>
                                      <p:cBhvr>
                                        <p:cTn id="17" dur="1" fill="hold">
                                          <p:stCondLst>
                                            <p:cond delay="999"/>
                                          </p:stCondLst>
                                        </p:cTn>
                                        <p:tgtEl>
                                          <p:spTgt spid="14"/>
                                        </p:tgtEl>
                                        <p:attrNameLst>
                                          <p:attrName>style.visibility</p:attrName>
                                        </p:attrNameLst>
                                      </p:cBhvr>
                                      <p:to>
                                        <p:strVal val="hidden"/>
                                      </p:to>
                                    </p:set>
                                  </p:childTnLst>
                                </p:cTn>
                              </p:par>
                              <p:par>
                                <p:cTn id="18" presetID="0" presetClass="path" presetSubtype="0" accel="50000" decel="50000" fill="hold" grpId="0" nodeType="withEffect">
                                  <p:stCondLst>
                                    <p:cond delay="200"/>
                                  </p:stCondLst>
                                  <p:childTnLst>
                                    <p:animMotion origin="layout" path="M 0 0 L 0.11025 0 " pathEditMode="relative" ptsTypes="AA">
                                      <p:cBhvr>
                                        <p:cTn id="19" dur="1000" fill="hold"/>
                                        <p:tgtEl>
                                          <p:spTgt spid="11"/>
                                        </p:tgtEl>
                                        <p:attrNameLst>
                                          <p:attrName>ppt_x</p:attrName>
                                          <p:attrName>ppt_y</p:attrName>
                                        </p:attrNameLst>
                                      </p:cBhvr>
                                    </p:animMotion>
                                  </p:childTnLst>
                                </p:cTn>
                              </p:par>
                              <p:par>
                                <p:cTn id="20" presetID="0" presetClass="path" presetSubtype="0" accel="50000" decel="50000" fill="hold" grpId="0" nodeType="withEffect">
                                  <p:stCondLst>
                                    <p:cond delay="200"/>
                                  </p:stCondLst>
                                  <p:childTnLst>
                                    <p:animMotion origin="layout" path="M 0 0 L 0.11025 0 " pathEditMode="relative" ptsTypes="AA">
                                      <p:cBhvr>
                                        <p:cTn id="21" dur="1000" fill="hold"/>
                                        <p:tgtEl>
                                          <p:spTgt spid="13"/>
                                        </p:tgtEl>
                                        <p:attrNameLst>
                                          <p:attrName>ppt_x</p:attrName>
                                          <p:attrName>ppt_y</p:attrName>
                                        </p:attrNameLst>
                                      </p:cBhvr>
                                    </p:animMotion>
                                  </p:childTnLst>
                                </p:cTn>
                              </p:par>
                              <p:par>
                                <p:cTn id="22" presetID="10" presetClass="entr" presetSubtype="0" fill="hold" grpId="0" nodeType="withEffect">
                                  <p:stCondLst>
                                    <p:cond delay="100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0-#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0-#ppt_w/2"/>
                                          </p:val>
                                        </p:tav>
                                        <p:tav tm="100000">
                                          <p:val>
                                            <p:strVal val="#ppt_x"/>
                                          </p:val>
                                        </p:tav>
                                      </p:tavLst>
                                    </p:anim>
                                    <p:anim calcmode="lin" valueType="num">
                                      <p:cBhvr additive="base">
                                        <p:cTn id="4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5" grpId="0"/>
      <p:bldP spid="9" grpId="0" animBg="1"/>
      <p:bldP spid="11" grpId="0" animBg="1"/>
      <p:bldP spid="13" grpId="0" animBg="1"/>
      <p:bldP spid="18" grpId="0"/>
      <p:bldP spid="16" grpId="0"/>
      <p:bldP spid="19"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hevron 16"/>
          <p:cNvSpPr/>
          <p:nvPr/>
        </p:nvSpPr>
        <p:spPr>
          <a:xfrm>
            <a:off x="3707904" y="553"/>
            <a:ext cx="6192688"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Pentagon 14"/>
          <p:cNvSpPr/>
          <p:nvPr/>
        </p:nvSpPr>
        <p:spPr>
          <a:xfrm>
            <a:off x="-251888" y="553"/>
            <a:ext cx="122348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hevron 13"/>
          <p:cNvSpPr/>
          <p:nvPr/>
        </p:nvSpPr>
        <p:spPr>
          <a:xfrm>
            <a:off x="2339752" y="553"/>
            <a:ext cx="2376000"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Pentagon 3"/>
          <p:cNvSpPr/>
          <p:nvPr/>
        </p:nvSpPr>
        <p:spPr>
          <a:xfrm>
            <a:off x="-756592" y="1"/>
            <a:ext cx="122348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55576" y="35332"/>
            <a:ext cx="2052212" cy="338554"/>
          </a:xfrm>
          <a:prstGeom prst="rect">
            <a:avLst/>
          </a:prstGeom>
          <a:noFill/>
        </p:spPr>
        <p:txBody>
          <a:bodyPr wrap="square" rtlCol="0">
            <a:spAutoFit/>
          </a:bodyPr>
          <a:lstStyle/>
          <a:p>
            <a:r>
              <a:rPr lang="fr-FR" sz="1600" dirty="0" smtClean="0">
                <a:latin typeface="Times New Roman" pitchFamily="18" charset="0"/>
                <a:cs typeface="Times New Roman" pitchFamily="18" charset="0"/>
              </a:rPr>
              <a:t>Web s</a:t>
            </a:r>
            <a:r>
              <a:rPr lang="fr-FR" sz="1600" dirty="0">
                <a:latin typeface="Times New Roman" pitchFamily="18" charset="0"/>
                <a:cs typeface="Times New Roman" pitchFamily="18" charset="0"/>
              </a:rPr>
              <a:t>é</a:t>
            </a:r>
            <a:r>
              <a:rPr lang="fr-FR" sz="1600" dirty="0" smtClean="0">
                <a:latin typeface="Times New Roman" pitchFamily="18" charset="0"/>
                <a:cs typeface="Times New Roman" pitchFamily="18" charset="0"/>
              </a:rPr>
              <a:t>mantique</a:t>
            </a:r>
            <a:endParaRPr lang="en-US" sz="1600" dirty="0">
              <a:latin typeface="Philosopher" pitchFamily="50" charset="0"/>
            </a:endParaRPr>
          </a:p>
        </p:txBody>
      </p:sp>
      <p:sp>
        <p:nvSpPr>
          <p:cNvPr id="6" name="Oval 5"/>
          <p:cNvSpPr/>
          <p:nvPr/>
        </p:nvSpPr>
        <p:spPr>
          <a:xfrm>
            <a:off x="467544" y="75499"/>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1</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9" name="Oval 8"/>
          <p:cNvSpPr/>
          <p:nvPr/>
        </p:nvSpPr>
        <p:spPr>
          <a:xfrm>
            <a:off x="2627784"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1" name="Oval 10"/>
          <p:cNvSpPr/>
          <p:nvPr/>
        </p:nvSpPr>
        <p:spPr>
          <a:xfrm>
            <a:off x="2987856"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3</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3" name="Oval 12"/>
          <p:cNvSpPr/>
          <p:nvPr/>
        </p:nvSpPr>
        <p:spPr>
          <a:xfrm>
            <a:off x="3347880"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4</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8" name="TextBox 17"/>
          <p:cNvSpPr txBox="1"/>
          <p:nvPr/>
        </p:nvSpPr>
        <p:spPr>
          <a:xfrm>
            <a:off x="1285852" y="1"/>
            <a:ext cx="2638076" cy="738664"/>
          </a:xfrm>
          <a:prstGeom prst="rect">
            <a:avLst/>
          </a:prstGeom>
          <a:noFill/>
        </p:spPr>
        <p:txBody>
          <a:bodyPr wrap="square" rtlCol="0">
            <a:spAutoFit/>
          </a:bodyPr>
          <a:lstStyle/>
          <a:p>
            <a:r>
              <a:rPr lang="fr-FR" sz="1400" dirty="0" smtClean="0">
                <a:latin typeface="Philosopher" pitchFamily="50" charset="0"/>
              </a:rPr>
              <a:t>Principes et applications du web sémantique</a:t>
            </a:r>
            <a:endParaRPr lang="fr-FR" sz="1400" dirty="0">
              <a:latin typeface="Philosopher" pitchFamily="50" charset="0"/>
            </a:endParaRPr>
          </a:p>
        </p:txBody>
      </p:sp>
      <p:sp>
        <p:nvSpPr>
          <p:cNvPr id="20" name="Chevron 19"/>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Chevron 20"/>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p:cNvSpPr txBox="1"/>
          <p:nvPr/>
        </p:nvSpPr>
        <p:spPr>
          <a:xfrm>
            <a:off x="8196228" y="6420108"/>
            <a:ext cx="640924" cy="369332"/>
          </a:xfrm>
          <a:prstGeom prst="rect">
            <a:avLst/>
          </a:prstGeom>
          <a:noFill/>
        </p:spPr>
        <p:txBody>
          <a:bodyPr wrap="square" rtlCol="0">
            <a:spAutoFit/>
          </a:bodyPr>
          <a:lstStyle/>
          <a:p>
            <a:pPr algn="ctr"/>
            <a:r>
              <a:rPr lang="fr-FR" b="1" dirty="0" smtClean="0">
                <a:latin typeface="Caviar Dreams" pitchFamily="34" charset="0"/>
              </a:rPr>
              <a:t>6</a:t>
            </a:r>
            <a:endParaRPr lang="en-US" b="1" dirty="0">
              <a:latin typeface="Caviar Dreams" pitchFamily="34" charset="0"/>
            </a:endParaRPr>
          </a:p>
        </p:txBody>
      </p:sp>
      <p:sp>
        <p:nvSpPr>
          <p:cNvPr id="16" name="Rectangle 15"/>
          <p:cNvSpPr/>
          <p:nvPr/>
        </p:nvSpPr>
        <p:spPr>
          <a:xfrm>
            <a:off x="4572000" y="642918"/>
            <a:ext cx="2856232" cy="307777"/>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fr-FR" sz="1400" dirty="0" smtClean="0">
                <a:solidFill>
                  <a:schemeClr val="bg1">
                    <a:lumMod val="75000"/>
                  </a:schemeClr>
                </a:solidFill>
              </a:rPr>
              <a:t>Application du web sémantique</a:t>
            </a:r>
            <a:endParaRPr lang="fr-FR" sz="1400" dirty="0">
              <a:solidFill>
                <a:schemeClr val="bg1">
                  <a:lumMod val="75000"/>
                </a:schemeClr>
              </a:solidFill>
            </a:endParaRPr>
          </a:p>
        </p:txBody>
      </p:sp>
      <p:sp>
        <p:nvSpPr>
          <p:cNvPr id="19" name="Chevron 18"/>
          <p:cNvSpPr/>
          <p:nvPr/>
        </p:nvSpPr>
        <p:spPr>
          <a:xfrm>
            <a:off x="4929190" y="1071546"/>
            <a:ext cx="1800000" cy="108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6" name="Chevron 25"/>
          <p:cNvSpPr/>
          <p:nvPr/>
        </p:nvSpPr>
        <p:spPr>
          <a:xfrm>
            <a:off x="2357422" y="1071546"/>
            <a:ext cx="1800000" cy="108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7" name="Isosceles Triangle 37"/>
          <p:cNvSpPr/>
          <p:nvPr/>
        </p:nvSpPr>
        <p:spPr>
          <a:xfrm rot="10800000">
            <a:off x="3143240" y="1428736"/>
            <a:ext cx="288000" cy="144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785918" y="571480"/>
            <a:ext cx="2947282" cy="369332"/>
          </a:xfrm>
          <a:prstGeom prst="rect">
            <a:avLst/>
          </a:prstGeom>
        </p:spPr>
        <p:txBody>
          <a:bodyPr wrap="none">
            <a:spAutoFit/>
          </a:bodyPr>
          <a:lstStyle/>
          <a:p>
            <a:pPr algn="ctr"/>
            <a:r>
              <a:rPr lang="fr-FR" dirty="0" smtClean="0">
                <a:latin typeface="+mj-lt"/>
              </a:rPr>
              <a:t>Principes du web sémantique</a:t>
            </a:r>
            <a:endParaRPr lang="en-US" dirty="0">
              <a:latin typeface="+mj-lt"/>
            </a:endParaRPr>
          </a:p>
        </p:txBody>
      </p:sp>
      <p:sp>
        <p:nvSpPr>
          <p:cNvPr id="23" name="ZoneTexte 22"/>
          <p:cNvSpPr txBox="1"/>
          <p:nvPr/>
        </p:nvSpPr>
        <p:spPr>
          <a:xfrm>
            <a:off x="143508" y="1628800"/>
            <a:ext cx="8856984" cy="4555093"/>
          </a:xfrm>
          <a:prstGeom prst="rect">
            <a:avLst/>
          </a:prstGeom>
          <a:noFill/>
        </p:spPr>
        <p:txBody>
          <a:bodyPr wrap="square" rtlCol="0">
            <a:spAutoFit/>
          </a:bodyPr>
          <a:lstStyle/>
          <a:p>
            <a:r>
              <a:rPr lang="fr-FR" sz="2800" b="1" dirty="0" smtClean="0">
                <a:solidFill>
                  <a:srgbClr val="00B0F0"/>
                </a:solidFill>
                <a:latin typeface="Times New Roman" panose="02020603050405020304" pitchFamily="18" charset="0"/>
                <a:cs typeface="Times New Roman" panose="02020603050405020304" pitchFamily="18" charset="0"/>
              </a:rPr>
              <a:t>Classifications</a:t>
            </a:r>
          </a:p>
          <a:p>
            <a:endParaRPr lang="fr-FR" sz="2800" b="1" dirty="0" smtClean="0">
              <a:solidFill>
                <a:schemeClr val="accent1">
                  <a:lumMod val="75000"/>
                </a:schemeClr>
              </a:solidFill>
              <a:latin typeface="Times New Roman" panose="02020603050405020304" pitchFamily="18" charset="0"/>
              <a:cs typeface="Times New Roman" panose="02020603050405020304" pitchFamily="18" charset="0"/>
            </a:endParaRPr>
          </a:p>
          <a:p>
            <a:pPr marL="285750" indent="-285750">
              <a:buFontTx/>
              <a:buChar char="-"/>
            </a:pPr>
            <a:r>
              <a:rPr lang="fr-FR" dirty="0" smtClean="0">
                <a:latin typeface="Times New Roman" panose="02020603050405020304" pitchFamily="18" charset="0"/>
                <a:cs typeface="Times New Roman" panose="02020603050405020304" pitchFamily="18" charset="0"/>
              </a:rPr>
              <a:t>Langage </a:t>
            </a:r>
            <a:r>
              <a:rPr lang="fr-FR" dirty="0">
                <a:latin typeface="Times New Roman" panose="02020603050405020304" pitchFamily="18" charset="0"/>
                <a:cs typeface="Times New Roman" panose="02020603050405020304" pitchFamily="18" charset="0"/>
              </a:rPr>
              <a:t>de traitement/classification sémantique </a:t>
            </a:r>
            <a:endParaRPr lang="fr-FR" dirty="0" smtClean="0">
              <a:latin typeface="Times New Roman" panose="02020603050405020304" pitchFamily="18" charset="0"/>
              <a:cs typeface="Times New Roman" panose="02020603050405020304" pitchFamily="18" charset="0"/>
            </a:endParaRPr>
          </a:p>
          <a:p>
            <a:pPr marL="285750" indent="-285750">
              <a:buFontTx/>
              <a:buChar char="-"/>
            </a:pPr>
            <a:endParaRPr lang="fr-FR" dirty="0" smtClean="0">
              <a:latin typeface="Times New Roman" panose="02020603050405020304" pitchFamily="18" charset="0"/>
              <a:cs typeface="Times New Roman" panose="02020603050405020304" pitchFamily="18" charset="0"/>
            </a:endParaRPr>
          </a:p>
          <a:p>
            <a:pPr marL="285750" indent="-285750">
              <a:buFontTx/>
              <a:buChar char="-"/>
            </a:pPr>
            <a:r>
              <a:rPr lang="fr-FR" dirty="0">
                <a:latin typeface="Times New Roman" panose="02020603050405020304" pitchFamily="18" charset="0"/>
                <a:cs typeface="Times New Roman" panose="02020603050405020304" pitchFamily="18" charset="0"/>
              </a:rPr>
              <a:t>S</a:t>
            </a:r>
            <a:r>
              <a:rPr lang="fr-FR" dirty="0" smtClean="0">
                <a:latin typeface="Times New Roman" panose="02020603050405020304" pitchFamily="18" charset="0"/>
                <a:cs typeface="Times New Roman" panose="02020603050405020304" pitchFamily="18" charset="0"/>
              </a:rPr>
              <a:t>ystème </a:t>
            </a:r>
            <a:r>
              <a:rPr lang="fr-FR" dirty="0">
                <a:latin typeface="Times New Roman" panose="02020603050405020304" pitchFamily="18" charset="0"/>
                <a:cs typeface="Times New Roman" panose="02020603050405020304" pitchFamily="18" charset="0"/>
              </a:rPr>
              <a:t>organisé et hiérarchisé de classification d’«objets </a:t>
            </a:r>
            <a:r>
              <a:rPr lang="fr-FR" dirty="0" smtClean="0">
                <a:latin typeface="Times New Roman" panose="02020603050405020304" pitchFamily="18" charset="0"/>
                <a:cs typeface="Times New Roman" panose="02020603050405020304" pitchFamily="18" charset="0"/>
              </a:rPr>
              <a:t>»</a:t>
            </a:r>
          </a:p>
          <a:p>
            <a:pPr marL="285750" indent="-285750">
              <a:buFontTx/>
              <a:buChar char="-"/>
            </a:pPr>
            <a:endParaRPr lang="fr-FR" dirty="0" smtClean="0">
              <a:latin typeface="Times New Roman" panose="02020603050405020304" pitchFamily="18" charset="0"/>
              <a:cs typeface="Times New Roman" panose="02020603050405020304" pitchFamily="18" charset="0"/>
            </a:endParaRPr>
          </a:p>
          <a:p>
            <a:pPr marL="285750" indent="-285750">
              <a:buFontTx/>
              <a:buChar char="-"/>
            </a:pPr>
            <a:r>
              <a:rPr lang="fr-FR" dirty="0" smtClean="0">
                <a:latin typeface="Times New Roman" panose="02020603050405020304" pitchFamily="18" charset="0"/>
                <a:cs typeface="Times New Roman" panose="02020603050405020304" pitchFamily="18" charset="0"/>
              </a:rPr>
              <a:t>Les classifications sont utilisées </a:t>
            </a:r>
            <a:r>
              <a:rPr lang="fr-FR" dirty="0">
                <a:latin typeface="Times New Roman" panose="02020603050405020304" pitchFamily="18" charset="0"/>
                <a:cs typeface="Times New Roman" panose="02020603050405020304" pitchFamily="18" charset="0"/>
              </a:rPr>
              <a:t>dans tous les domaines d’activités humaines (les espèces vivantes, les maladies, les produits ou services, les documents dans une bibliothèque</a:t>
            </a:r>
            <a:r>
              <a:rPr lang="fr-FR" dirty="0" smtClean="0">
                <a:latin typeface="Times New Roman" panose="02020603050405020304" pitchFamily="18" charset="0"/>
                <a:cs typeface="Times New Roman" panose="02020603050405020304" pitchFamily="18" charset="0"/>
              </a:rPr>
              <a:t>…)</a:t>
            </a:r>
          </a:p>
          <a:p>
            <a:pPr marL="285750" indent="-285750">
              <a:buFontTx/>
              <a:buChar char="-"/>
            </a:pPr>
            <a:endParaRPr lang="fr-FR" dirty="0" smtClean="0">
              <a:latin typeface="Times New Roman" panose="02020603050405020304" pitchFamily="18" charset="0"/>
              <a:cs typeface="Times New Roman" panose="02020603050405020304" pitchFamily="18" charset="0"/>
            </a:endParaRPr>
          </a:p>
          <a:p>
            <a:pPr marL="285750" indent="-285750">
              <a:buFontTx/>
              <a:buChar char="-"/>
            </a:pPr>
            <a:r>
              <a:rPr lang="fr-FR" dirty="0" smtClean="0">
                <a:latin typeface="Times New Roman" panose="02020603050405020304" pitchFamily="18" charset="0"/>
                <a:cs typeface="Times New Roman" panose="02020603050405020304" pitchFamily="18" charset="0"/>
              </a:rPr>
              <a:t>Elles </a:t>
            </a:r>
            <a:r>
              <a:rPr lang="fr-FR" dirty="0">
                <a:latin typeface="Times New Roman" panose="02020603050405020304" pitchFamily="18" charset="0"/>
                <a:cs typeface="Times New Roman" panose="02020603050405020304" pitchFamily="18" charset="0"/>
              </a:rPr>
              <a:t>apportent cependant un éclairage utile aux réflexions sur la nature de la connaissance et les processus cognitifs mis en </a:t>
            </a:r>
            <a:r>
              <a:rPr lang="fr-FR" dirty="0" smtClean="0">
                <a:latin typeface="Times New Roman" panose="02020603050405020304" pitchFamily="18" charset="0"/>
                <a:cs typeface="Times New Roman" panose="02020603050405020304" pitchFamily="18" charset="0"/>
              </a:rPr>
              <a:t>jeu</a:t>
            </a:r>
          </a:p>
          <a:p>
            <a:pPr marL="285750" indent="-285750">
              <a:buFontTx/>
              <a:buChar char="-"/>
            </a:pPr>
            <a:endParaRPr lang="fr-FR" dirty="0" smtClean="0">
              <a:latin typeface="Times New Roman" panose="02020603050405020304" pitchFamily="18" charset="0"/>
              <a:cs typeface="Times New Roman" panose="02020603050405020304" pitchFamily="18" charset="0"/>
            </a:endParaRPr>
          </a:p>
          <a:p>
            <a:pPr marL="285750" indent="-285750">
              <a:buFontTx/>
              <a:buChar char="-"/>
            </a:pPr>
            <a:r>
              <a:rPr lang="fr-FR" dirty="0" smtClean="0">
                <a:latin typeface="Times New Roman" panose="02020603050405020304" pitchFamily="18" charset="0"/>
                <a:cs typeface="Times New Roman" panose="02020603050405020304" pitchFamily="18" charset="0"/>
              </a:rPr>
              <a:t>Les </a:t>
            </a:r>
            <a:r>
              <a:rPr lang="fr-FR" dirty="0">
                <a:latin typeface="Times New Roman" panose="02020603050405020304" pitchFamily="18" charset="0"/>
                <a:cs typeface="Times New Roman" panose="02020603050405020304" pitchFamily="18" charset="0"/>
              </a:rPr>
              <a:t>classifications sont donc importantes pour organiser les connaissances. </a:t>
            </a:r>
            <a:endParaRPr lang="fr-FR" dirty="0" smtClean="0">
              <a:latin typeface="Times New Roman" panose="02020603050405020304" pitchFamily="18" charset="0"/>
              <a:cs typeface="Times New Roman" panose="02020603050405020304" pitchFamily="18" charset="0"/>
            </a:endParaRPr>
          </a:p>
          <a:p>
            <a:pPr marL="285750" indent="-285750">
              <a:buFontTx/>
              <a:buChar char="-"/>
            </a:pPr>
            <a:endParaRPr lang="fr-FR" dirty="0">
              <a:latin typeface="Times New Roman" panose="02020603050405020304" pitchFamily="18" charset="0"/>
              <a:cs typeface="Times New Roman" panose="02020603050405020304" pitchFamily="18" charset="0"/>
            </a:endParaRPr>
          </a:p>
          <a:p>
            <a:pPr marL="285750" indent="-285750">
              <a:buFontTx/>
              <a:buChar char="-"/>
            </a:pPr>
            <a:r>
              <a:rPr lang="fr-FR" dirty="0" smtClean="0">
                <a:latin typeface="Times New Roman" panose="02020603050405020304" pitchFamily="18" charset="0"/>
                <a:cs typeface="Times New Roman" panose="02020603050405020304" pitchFamily="18" charset="0"/>
              </a:rPr>
              <a:t>Classer </a:t>
            </a:r>
            <a:r>
              <a:rPr lang="fr-FR" dirty="0">
                <a:latin typeface="Times New Roman" panose="02020603050405020304" pitchFamily="18" charset="0"/>
                <a:cs typeface="Times New Roman" panose="02020603050405020304" pitchFamily="18" charset="0"/>
              </a:rPr>
              <a:t>les </a:t>
            </a:r>
            <a:r>
              <a:rPr lang="fr-FR" dirty="0" smtClean="0">
                <a:latin typeface="Times New Roman" panose="02020603050405020304" pitchFamily="18" charset="0"/>
                <a:cs typeface="Times New Roman" panose="02020603050405020304" pitchFamily="18" charset="0"/>
              </a:rPr>
              <a:t>objets</a:t>
            </a:r>
            <a:r>
              <a:rPr lang="fr-FR" dirty="0" smtClean="0">
                <a:latin typeface="Times New Roman" panose="02020603050405020304" pitchFamily="18" charset="0"/>
                <a:cs typeface="Times New Roman" panose="02020603050405020304" pitchFamily="18" charset="0"/>
              </a:rPr>
              <a:t>/</a:t>
            </a:r>
            <a:r>
              <a:rPr lang="fr-FR" dirty="0" smtClean="0">
                <a:latin typeface="Times New Roman" panose="02020603050405020304" pitchFamily="18" charset="0"/>
                <a:cs typeface="Times New Roman" panose="02020603050405020304" pitchFamily="18" charset="0"/>
              </a:rPr>
              <a:t>connaissances</a:t>
            </a:r>
            <a:endParaRPr lang="fr-FR" sz="2000" dirty="0" smtClean="0"/>
          </a:p>
        </p:txBody>
      </p:sp>
    </p:spTree>
    <p:extLst>
      <p:ext uri="{BB962C8B-B14F-4D97-AF65-F5344CB8AC3E}">
        <p14:creationId xmlns:p14="http://schemas.microsoft.com/office/powerpoint/2010/main" val="39890726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0" presetClass="path" presetSubtype="0" accel="50000" decel="50000" fill="hold" grpId="0" nodeType="withEffect">
                                  <p:stCondLst>
                                    <p:cond delay="500"/>
                                  </p:stCondLst>
                                  <p:childTnLst>
                                    <p:animMotion origin="layout" path="M 2.5E-6 6.66667E-6 L -0.18126 6.66667E-6 " pathEditMode="fixed" ptsTypes="AA">
                                      <p:cBhvr>
                                        <p:cTn id="9" dur="900" fill="hold"/>
                                        <p:tgtEl>
                                          <p:spTgt spid="9"/>
                                        </p:tgtEl>
                                        <p:attrNameLst>
                                          <p:attrName>ppt_x</p:attrName>
                                          <p:attrName>ppt_y</p:attrName>
                                        </p:attrNameLst>
                                      </p:cBhvr>
                                    </p:animMotion>
                                  </p:childTnLst>
                                </p:cTn>
                              </p:par>
                              <p:par>
                                <p:cTn id="10" presetID="2" presetClass="entr" presetSubtype="8"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0-#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2" presetClass="exit" presetSubtype="2" fill="hold" grpId="0" nodeType="withEffect">
                                  <p:stCondLst>
                                    <p:cond delay="200"/>
                                  </p:stCondLst>
                                  <p:childTnLst>
                                    <p:anim calcmode="lin" valueType="num">
                                      <p:cBhvr additive="base">
                                        <p:cTn id="15" dur="1000"/>
                                        <p:tgtEl>
                                          <p:spTgt spid="14"/>
                                        </p:tgtEl>
                                        <p:attrNameLst>
                                          <p:attrName>ppt_x</p:attrName>
                                        </p:attrNameLst>
                                      </p:cBhvr>
                                      <p:tavLst>
                                        <p:tav tm="0">
                                          <p:val>
                                            <p:strVal val="ppt_x"/>
                                          </p:val>
                                        </p:tav>
                                        <p:tav tm="100000">
                                          <p:val>
                                            <p:strVal val="1+ppt_w/2"/>
                                          </p:val>
                                        </p:tav>
                                      </p:tavLst>
                                    </p:anim>
                                    <p:anim calcmode="lin" valueType="num">
                                      <p:cBhvr additive="base">
                                        <p:cTn id="16" dur="1000"/>
                                        <p:tgtEl>
                                          <p:spTgt spid="14"/>
                                        </p:tgtEl>
                                        <p:attrNameLst>
                                          <p:attrName>ppt_y</p:attrName>
                                        </p:attrNameLst>
                                      </p:cBhvr>
                                      <p:tavLst>
                                        <p:tav tm="0">
                                          <p:val>
                                            <p:strVal val="ppt_y"/>
                                          </p:val>
                                        </p:tav>
                                        <p:tav tm="100000">
                                          <p:val>
                                            <p:strVal val="ppt_y"/>
                                          </p:val>
                                        </p:tav>
                                      </p:tavLst>
                                    </p:anim>
                                    <p:set>
                                      <p:cBhvr>
                                        <p:cTn id="17" dur="1" fill="hold">
                                          <p:stCondLst>
                                            <p:cond delay="999"/>
                                          </p:stCondLst>
                                        </p:cTn>
                                        <p:tgtEl>
                                          <p:spTgt spid="14"/>
                                        </p:tgtEl>
                                        <p:attrNameLst>
                                          <p:attrName>style.visibility</p:attrName>
                                        </p:attrNameLst>
                                      </p:cBhvr>
                                      <p:to>
                                        <p:strVal val="hidden"/>
                                      </p:to>
                                    </p:set>
                                  </p:childTnLst>
                                </p:cTn>
                              </p:par>
                              <p:par>
                                <p:cTn id="18" presetID="0" presetClass="path" presetSubtype="0" accel="50000" decel="50000" fill="hold" grpId="0" nodeType="withEffect">
                                  <p:stCondLst>
                                    <p:cond delay="200"/>
                                  </p:stCondLst>
                                  <p:childTnLst>
                                    <p:animMotion origin="layout" path="M 0 0 L 0.11025 0 " pathEditMode="relative" ptsTypes="AA">
                                      <p:cBhvr>
                                        <p:cTn id="19" dur="1000" fill="hold"/>
                                        <p:tgtEl>
                                          <p:spTgt spid="11"/>
                                        </p:tgtEl>
                                        <p:attrNameLst>
                                          <p:attrName>ppt_x</p:attrName>
                                          <p:attrName>ppt_y</p:attrName>
                                        </p:attrNameLst>
                                      </p:cBhvr>
                                    </p:animMotion>
                                  </p:childTnLst>
                                </p:cTn>
                              </p:par>
                              <p:par>
                                <p:cTn id="20" presetID="0" presetClass="path" presetSubtype="0" accel="50000" decel="50000" fill="hold" grpId="0" nodeType="withEffect">
                                  <p:stCondLst>
                                    <p:cond delay="200"/>
                                  </p:stCondLst>
                                  <p:childTnLst>
                                    <p:animMotion origin="layout" path="M 0 0 L 0.11025 0 " pathEditMode="relative" ptsTypes="AA">
                                      <p:cBhvr>
                                        <p:cTn id="21" dur="1000" fill="hold"/>
                                        <p:tgtEl>
                                          <p:spTgt spid="13"/>
                                        </p:tgtEl>
                                        <p:attrNameLst>
                                          <p:attrName>ppt_x</p:attrName>
                                          <p:attrName>ppt_y</p:attrName>
                                        </p:attrNameLst>
                                      </p:cBhvr>
                                    </p:animMotion>
                                  </p:childTnLst>
                                </p:cTn>
                              </p:par>
                              <p:par>
                                <p:cTn id="22" presetID="10" presetClass="entr" presetSubtype="0" fill="hold" grpId="0" nodeType="withEffect">
                                  <p:stCondLst>
                                    <p:cond delay="100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0-#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0-#ppt_w/2"/>
                                          </p:val>
                                        </p:tav>
                                        <p:tav tm="100000">
                                          <p:val>
                                            <p:strVal val="#ppt_x"/>
                                          </p:val>
                                        </p:tav>
                                      </p:tavLst>
                                    </p:anim>
                                    <p:anim calcmode="lin" valueType="num">
                                      <p:cBhvr additive="base">
                                        <p:cTn id="4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5" grpId="0"/>
      <p:bldP spid="9" grpId="0" animBg="1"/>
      <p:bldP spid="11" grpId="0" animBg="1"/>
      <p:bldP spid="13" grpId="0" animBg="1"/>
      <p:bldP spid="18" grpId="0"/>
      <p:bldP spid="16" grpId="0"/>
      <p:bldP spid="19"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hevron 16"/>
          <p:cNvSpPr/>
          <p:nvPr/>
        </p:nvSpPr>
        <p:spPr>
          <a:xfrm>
            <a:off x="3707904" y="553"/>
            <a:ext cx="6192688"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Pentagon 14"/>
          <p:cNvSpPr/>
          <p:nvPr/>
        </p:nvSpPr>
        <p:spPr>
          <a:xfrm>
            <a:off x="-251888" y="553"/>
            <a:ext cx="122348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hevron 13"/>
          <p:cNvSpPr/>
          <p:nvPr/>
        </p:nvSpPr>
        <p:spPr>
          <a:xfrm>
            <a:off x="2339752" y="553"/>
            <a:ext cx="2376000"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Pentagon 3"/>
          <p:cNvSpPr/>
          <p:nvPr/>
        </p:nvSpPr>
        <p:spPr>
          <a:xfrm>
            <a:off x="-756592" y="1"/>
            <a:ext cx="122348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55576" y="35332"/>
            <a:ext cx="2052212" cy="338554"/>
          </a:xfrm>
          <a:prstGeom prst="rect">
            <a:avLst/>
          </a:prstGeom>
          <a:noFill/>
        </p:spPr>
        <p:txBody>
          <a:bodyPr wrap="square" rtlCol="0">
            <a:spAutoFit/>
          </a:bodyPr>
          <a:lstStyle/>
          <a:p>
            <a:r>
              <a:rPr lang="fr-FR" sz="1600" dirty="0" smtClean="0">
                <a:latin typeface="Times New Roman" pitchFamily="18" charset="0"/>
                <a:cs typeface="Times New Roman" pitchFamily="18" charset="0"/>
              </a:rPr>
              <a:t>Web s</a:t>
            </a:r>
            <a:r>
              <a:rPr lang="fr-FR" sz="1600" dirty="0">
                <a:latin typeface="Times New Roman" pitchFamily="18" charset="0"/>
                <a:cs typeface="Times New Roman" pitchFamily="18" charset="0"/>
              </a:rPr>
              <a:t>é</a:t>
            </a:r>
            <a:r>
              <a:rPr lang="fr-FR" sz="1600" dirty="0" smtClean="0">
                <a:latin typeface="Times New Roman" pitchFamily="18" charset="0"/>
                <a:cs typeface="Times New Roman" pitchFamily="18" charset="0"/>
              </a:rPr>
              <a:t>mantique</a:t>
            </a:r>
            <a:endParaRPr lang="en-US" sz="1600" dirty="0">
              <a:latin typeface="Philosopher" pitchFamily="50" charset="0"/>
            </a:endParaRPr>
          </a:p>
        </p:txBody>
      </p:sp>
      <p:sp>
        <p:nvSpPr>
          <p:cNvPr id="6" name="Oval 5"/>
          <p:cNvSpPr/>
          <p:nvPr/>
        </p:nvSpPr>
        <p:spPr>
          <a:xfrm>
            <a:off x="467544" y="75499"/>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1</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9" name="Oval 8"/>
          <p:cNvSpPr/>
          <p:nvPr/>
        </p:nvSpPr>
        <p:spPr>
          <a:xfrm>
            <a:off x="2627784"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1" name="Oval 10"/>
          <p:cNvSpPr/>
          <p:nvPr/>
        </p:nvSpPr>
        <p:spPr>
          <a:xfrm>
            <a:off x="2987856"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3</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3" name="Oval 12"/>
          <p:cNvSpPr/>
          <p:nvPr/>
        </p:nvSpPr>
        <p:spPr>
          <a:xfrm>
            <a:off x="3347880"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4</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8" name="TextBox 17"/>
          <p:cNvSpPr txBox="1"/>
          <p:nvPr/>
        </p:nvSpPr>
        <p:spPr>
          <a:xfrm>
            <a:off x="1285852" y="1"/>
            <a:ext cx="2638076" cy="738664"/>
          </a:xfrm>
          <a:prstGeom prst="rect">
            <a:avLst/>
          </a:prstGeom>
          <a:noFill/>
        </p:spPr>
        <p:txBody>
          <a:bodyPr wrap="square" rtlCol="0">
            <a:spAutoFit/>
          </a:bodyPr>
          <a:lstStyle/>
          <a:p>
            <a:r>
              <a:rPr lang="fr-FR" sz="1400" dirty="0" smtClean="0">
                <a:latin typeface="Philosopher" pitchFamily="50" charset="0"/>
              </a:rPr>
              <a:t>Principes et applications du web sémantique</a:t>
            </a:r>
            <a:endParaRPr lang="fr-FR" sz="1400" dirty="0">
              <a:latin typeface="Philosopher" pitchFamily="50" charset="0"/>
            </a:endParaRPr>
          </a:p>
        </p:txBody>
      </p:sp>
      <p:sp>
        <p:nvSpPr>
          <p:cNvPr id="20" name="Chevron 19"/>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Chevron 20"/>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p:cNvSpPr txBox="1"/>
          <p:nvPr/>
        </p:nvSpPr>
        <p:spPr>
          <a:xfrm>
            <a:off x="8196228" y="6420108"/>
            <a:ext cx="640924" cy="369332"/>
          </a:xfrm>
          <a:prstGeom prst="rect">
            <a:avLst/>
          </a:prstGeom>
          <a:noFill/>
        </p:spPr>
        <p:txBody>
          <a:bodyPr wrap="square" rtlCol="0">
            <a:spAutoFit/>
          </a:bodyPr>
          <a:lstStyle/>
          <a:p>
            <a:pPr algn="ctr"/>
            <a:r>
              <a:rPr lang="fr-FR" b="1" dirty="0" smtClean="0">
                <a:latin typeface="Caviar Dreams" pitchFamily="34" charset="0"/>
              </a:rPr>
              <a:t>6</a:t>
            </a:r>
            <a:endParaRPr lang="en-US" b="1" dirty="0">
              <a:latin typeface="Caviar Dreams" pitchFamily="34" charset="0"/>
            </a:endParaRPr>
          </a:p>
        </p:txBody>
      </p:sp>
      <p:sp>
        <p:nvSpPr>
          <p:cNvPr id="16" name="Rectangle 15"/>
          <p:cNvSpPr/>
          <p:nvPr/>
        </p:nvSpPr>
        <p:spPr>
          <a:xfrm>
            <a:off x="4786314" y="642918"/>
            <a:ext cx="2856232" cy="307777"/>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fr-FR" sz="1400" dirty="0" smtClean="0">
                <a:solidFill>
                  <a:schemeClr val="bg1">
                    <a:lumMod val="75000"/>
                  </a:schemeClr>
                </a:solidFill>
              </a:rPr>
              <a:t>Application du web sémantique</a:t>
            </a:r>
            <a:endParaRPr lang="fr-FR" sz="1400" dirty="0">
              <a:solidFill>
                <a:schemeClr val="bg1">
                  <a:lumMod val="75000"/>
                </a:schemeClr>
              </a:solidFill>
            </a:endParaRPr>
          </a:p>
        </p:txBody>
      </p:sp>
      <p:sp>
        <p:nvSpPr>
          <p:cNvPr id="19" name="Chevron 18"/>
          <p:cNvSpPr/>
          <p:nvPr/>
        </p:nvSpPr>
        <p:spPr>
          <a:xfrm>
            <a:off x="4929190" y="1071546"/>
            <a:ext cx="1800000" cy="108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6" name="Chevron 25"/>
          <p:cNvSpPr/>
          <p:nvPr/>
        </p:nvSpPr>
        <p:spPr>
          <a:xfrm>
            <a:off x="2357422" y="1071546"/>
            <a:ext cx="1800000" cy="108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7" name="Isosceles Triangle 37"/>
          <p:cNvSpPr/>
          <p:nvPr/>
        </p:nvSpPr>
        <p:spPr>
          <a:xfrm rot="10800000">
            <a:off x="3143240" y="1428736"/>
            <a:ext cx="288000" cy="144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785918" y="571480"/>
            <a:ext cx="2947282" cy="369332"/>
          </a:xfrm>
          <a:prstGeom prst="rect">
            <a:avLst/>
          </a:prstGeom>
        </p:spPr>
        <p:txBody>
          <a:bodyPr wrap="none">
            <a:spAutoFit/>
          </a:bodyPr>
          <a:lstStyle/>
          <a:p>
            <a:pPr algn="ctr"/>
            <a:r>
              <a:rPr lang="fr-FR" dirty="0" smtClean="0">
                <a:latin typeface="+mj-lt"/>
              </a:rPr>
              <a:t>Principes du web sémantique</a:t>
            </a:r>
            <a:endParaRPr lang="en-US" dirty="0">
              <a:latin typeface="+mj-lt"/>
            </a:endParaRPr>
          </a:p>
        </p:txBody>
      </p:sp>
      <p:sp>
        <p:nvSpPr>
          <p:cNvPr id="23" name="ZoneTexte 22"/>
          <p:cNvSpPr txBox="1"/>
          <p:nvPr/>
        </p:nvSpPr>
        <p:spPr>
          <a:xfrm>
            <a:off x="323527" y="1784913"/>
            <a:ext cx="8546943" cy="4124206"/>
          </a:xfrm>
          <a:prstGeom prst="rect">
            <a:avLst/>
          </a:prstGeom>
          <a:noFill/>
        </p:spPr>
        <p:txBody>
          <a:bodyPr wrap="square" rtlCol="0">
            <a:spAutoFit/>
          </a:bodyPr>
          <a:lstStyle/>
          <a:p>
            <a:r>
              <a:rPr lang="fr-FR" sz="2800" b="1" dirty="0">
                <a:solidFill>
                  <a:srgbClr val="00B0F0"/>
                </a:solidFill>
                <a:latin typeface="Times New Roman" panose="02020603050405020304" pitchFamily="18" charset="0"/>
                <a:cs typeface="Times New Roman" panose="02020603050405020304" pitchFamily="18" charset="0"/>
              </a:rPr>
              <a:t>Ontologies</a:t>
            </a:r>
          </a:p>
          <a:p>
            <a:pPr marL="285750" indent="-285750">
              <a:buFontTx/>
              <a:buChar char="-"/>
            </a:pPr>
            <a:r>
              <a:rPr lang="fr-FR" dirty="0">
                <a:latin typeface="Times New Roman" panose="02020603050405020304" pitchFamily="18" charset="0"/>
                <a:cs typeface="Times New Roman" panose="02020603050405020304" pitchFamily="18" charset="0"/>
              </a:rPr>
              <a:t>Ensemble structuré des termes et concepts représentant le sens d'un champ d'informations </a:t>
            </a:r>
            <a:r>
              <a:rPr lang="fr-FR" dirty="0" smtClean="0">
                <a:latin typeface="Times New Roman" panose="02020603050405020304" pitchFamily="18" charset="0"/>
                <a:cs typeface="Times New Roman" panose="02020603050405020304" pitchFamily="18" charset="0"/>
              </a:rPr>
              <a:t>ou </a:t>
            </a:r>
            <a:r>
              <a:rPr lang="fr-FR" dirty="0">
                <a:latin typeface="Times New Roman" panose="02020603050405020304" pitchFamily="18" charset="0"/>
                <a:cs typeface="Times New Roman" panose="02020603050405020304" pitchFamily="18" charset="0"/>
              </a:rPr>
              <a:t>les éléments d'un domaine de connaissances. </a:t>
            </a:r>
          </a:p>
          <a:p>
            <a:pPr marL="285750" indent="-285750">
              <a:buFontTx/>
              <a:buChar char="-"/>
            </a:pPr>
            <a:endParaRPr lang="fr-FR" dirty="0">
              <a:latin typeface="Times New Roman" panose="02020603050405020304" pitchFamily="18" charset="0"/>
              <a:cs typeface="Times New Roman" panose="02020603050405020304" pitchFamily="18" charset="0"/>
            </a:endParaRPr>
          </a:p>
          <a:p>
            <a:pPr marL="285750" indent="-285750">
              <a:buFontTx/>
              <a:buChar char="-"/>
            </a:pPr>
            <a:r>
              <a:rPr lang="fr-FR" dirty="0">
                <a:latin typeface="Times New Roman" panose="02020603050405020304" pitchFamily="18" charset="0"/>
                <a:cs typeface="Times New Roman" panose="02020603050405020304" pitchFamily="18" charset="0"/>
              </a:rPr>
              <a:t>Modèle de données représentatif d'un ensemble de concepts dans un domaine</a:t>
            </a:r>
          </a:p>
          <a:p>
            <a:pPr marL="285750" indent="-285750">
              <a:buFontTx/>
              <a:buChar char="-"/>
            </a:pPr>
            <a:endParaRPr lang="fr-FR" dirty="0">
              <a:latin typeface="Times New Roman" panose="02020603050405020304" pitchFamily="18" charset="0"/>
              <a:cs typeface="Times New Roman" panose="02020603050405020304" pitchFamily="18" charset="0"/>
            </a:endParaRPr>
          </a:p>
          <a:p>
            <a:pPr marL="285750" indent="-285750">
              <a:buFontTx/>
              <a:buChar char="-"/>
            </a:pPr>
            <a:r>
              <a:rPr lang="fr-FR" dirty="0">
                <a:latin typeface="Times New Roman" panose="02020603050405020304" pitchFamily="18" charset="0"/>
                <a:cs typeface="Times New Roman" panose="02020603050405020304" pitchFamily="18" charset="0"/>
              </a:rPr>
              <a:t>Relations entre ces concepts. </a:t>
            </a:r>
          </a:p>
          <a:p>
            <a:pPr marL="285750" indent="-285750">
              <a:buFontTx/>
              <a:buChar char="-"/>
            </a:pPr>
            <a:endParaRPr lang="fr-FR" dirty="0">
              <a:latin typeface="Times New Roman" panose="02020603050405020304" pitchFamily="18" charset="0"/>
              <a:cs typeface="Times New Roman" panose="02020603050405020304" pitchFamily="18" charset="0"/>
            </a:endParaRPr>
          </a:p>
          <a:p>
            <a:pPr marL="285750" indent="-285750">
              <a:buFontTx/>
              <a:buChar char="-"/>
            </a:pPr>
            <a:r>
              <a:rPr lang="fr-FR" dirty="0">
                <a:latin typeface="Times New Roman" panose="02020603050405020304" pitchFamily="18" charset="0"/>
                <a:cs typeface="Times New Roman" panose="02020603050405020304" pitchFamily="18" charset="0"/>
              </a:rPr>
              <a:t>Le terme est utilisé par analogie avec le concept philosophique, d'ontologie (de </a:t>
            </a:r>
            <a:r>
              <a:rPr lang="fr-FR" b="1" dirty="0">
                <a:latin typeface="Times New Roman" panose="02020603050405020304" pitchFamily="18" charset="0"/>
                <a:cs typeface="Times New Roman" panose="02020603050405020304" pitchFamily="18" charset="0"/>
              </a:rPr>
              <a:t>onto-</a:t>
            </a:r>
            <a:r>
              <a:rPr lang="fr-FR" dirty="0">
                <a:latin typeface="Times New Roman" panose="02020603050405020304" pitchFamily="18" charset="0"/>
                <a:cs typeface="Times New Roman" panose="02020603050405020304" pitchFamily="18" charset="0"/>
              </a:rPr>
              <a:t>, tiré du grec </a:t>
            </a:r>
            <a:r>
              <a:rPr lang="fr-FR" dirty="0" smtClean="0">
                <a:latin typeface="Times New Roman" panose="02020603050405020304" pitchFamily="18" charset="0"/>
                <a:cs typeface="Times New Roman" panose="02020603050405020304" pitchFamily="18" charset="0"/>
              </a:rPr>
              <a:t>«</a:t>
            </a:r>
            <a:r>
              <a:rPr lang="fr-FR" b="1" dirty="0">
                <a:latin typeface="Times New Roman" panose="02020603050405020304" pitchFamily="18" charset="0"/>
                <a:cs typeface="Times New Roman" panose="02020603050405020304" pitchFamily="18" charset="0"/>
              </a:rPr>
              <a:t> étant</a:t>
            </a:r>
            <a:r>
              <a:rPr lang="fr-FR" dirty="0">
                <a:latin typeface="Times New Roman" panose="02020603050405020304" pitchFamily="18" charset="0"/>
                <a:cs typeface="Times New Roman" panose="02020603050405020304" pitchFamily="18" charset="0"/>
              </a:rPr>
              <a:t> », participe présent du </a:t>
            </a:r>
            <a:r>
              <a:rPr lang="fr-FR" dirty="0" smtClean="0">
                <a:latin typeface="Times New Roman" panose="02020603050405020304" pitchFamily="18" charset="0"/>
                <a:cs typeface="Times New Roman" panose="02020603050405020304" pitchFamily="18" charset="0"/>
              </a:rPr>
              <a:t>verbe </a:t>
            </a:r>
            <a:r>
              <a:rPr lang="fr-FR" dirty="0">
                <a:latin typeface="Times New Roman" panose="02020603050405020304" pitchFamily="18" charset="0"/>
                <a:cs typeface="Times New Roman" panose="02020603050405020304" pitchFamily="18" charset="0"/>
              </a:rPr>
              <a:t>« </a:t>
            </a:r>
            <a:r>
              <a:rPr lang="fr-FR" b="1" dirty="0">
                <a:latin typeface="Times New Roman" panose="02020603050405020304" pitchFamily="18" charset="0"/>
                <a:cs typeface="Times New Roman" panose="02020603050405020304" pitchFamily="18" charset="0"/>
              </a:rPr>
              <a:t>être</a:t>
            </a:r>
            <a:r>
              <a:rPr lang="fr-FR" dirty="0">
                <a:latin typeface="Times New Roman" panose="02020603050405020304" pitchFamily="18" charset="0"/>
                <a:cs typeface="Times New Roman" panose="02020603050405020304" pitchFamily="18" charset="0"/>
              </a:rPr>
              <a:t> ») qui est l'étude de l'être en tant qu'être, c'est-à-dire l'étude des </a:t>
            </a:r>
            <a:r>
              <a:rPr lang="fr-FR" u="sng" dirty="0" smtClean="0">
                <a:latin typeface="Times New Roman" panose="02020603050405020304" pitchFamily="18" charset="0"/>
                <a:cs typeface="Times New Roman" panose="02020603050405020304" pitchFamily="18" charset="0"/>
              </a:rPr>
              <a:t>propriétés générales </a:t>
            </a:r>
            <a:r>
              <a:rPr lang="fr-FR" dirty="0">
                <a:latin typeface="Times New Roman" panose="02020603050405020304" pitchFamily="18" charset="0"/>
                <a:cs typeface="Times New Roman" panose="02020603050405020304" pitchFamily="18" charset="0"/>
              </a:rPr>
              <a:t>de ce qui existe.</a:t>
            </a:r>
          </a:p>
          <a:p>
            <a:endParaRPr lang="fr-FR" dirty="0" smtClean="0">
              <a:latin typeface="Times New Roman" panose="02020603050405020304" pitchFamily="18" charset="0"/>
              <a:cs typeface="Times New Roman" panose="02020603050405020304" pitchFamily="18" charset="0"/>
            </a:endParaRPr>
          </a:p>
          <a:p>
            <a:r>
              <a:rPr lang="fr-FR" dirty="0" smtClean="0">
                <a:latin typeface="Times New Roman" panose="02020603050405020304" pitchFamily="18" charset="0"/>
                <a:cs typeface="Times New Roman" panose="02020603050405020304" pitchFamily="18" charset="0"/>
              </a:rPr>
              <a:t>=&gt; L'objectif </a:t>
            </a:r>
            <a:r>
              <a:rPr lang="fr-FR" dirty="0">
                <a:latin typeface="Times New Roman" panose="02020603050405020304" pitchFamily="18" charset="0"/>
                <a:cs typeface="Times New Roman" panose="02020603050405020304" pitchFamily="18" charset="0"/>
              </a:rPr>
              <a:t>premier d'une ontologie est de modéliser un ensemble de connaissances dans un domaine donné, qui peut être réel ou imaginaire</a:t>
            </a:r>
            <a:r>
              <a:rPr lang="fr-FR" dirty="0" smtClean="0">
                <a:latin typeface="Times New Roman" panose="02020603050405020304" pitchFamily="18" charset="0"/>
                <a:cs typeface="Times New Roman" panose="02020603050405020304" pitchFamily="18" charset="0"/>
              </a:rPr>
              <a:t>.</a:t>
            </a:r>
            <a:endParaRPr lang="fr-FR"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60515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0" presetClass="path" presetSubtype="0" accel="50000" decel="50000" fill="hold" grpId="0" nodeType="withEffect">
                                  <p:stCondLst>
                                    <p:cond delay="500"/>
                                  </p:stCondLst>
                                  <p:childTnLst>
                                    <p:animMotion origin="layout" path="M 2.5E-6 6.66667E-6 L -0.18126 6.66667E-6 " pathEditMode="fixed" ptsTypes="AA">
                                      <p:cBhvr>
                                        <p:cTn id="9" dur="900" fill="hold"/>
                                        <p:tgtEl>
                                          <p:spTgt spid="9"/>
                                        </p:tgtEl>
                                        <p:attrNameLst>
                                          <p:attrName>ppt_x</p:attrName>
                                          <p:attrName>ppt_y</p:attrName>
                                        </p:attrNameLst>
                                      </p:cBhvr>
                                    </p:animMotion>
                                  </p:childTnLst>
                                </p:cTn>
                              </p:par>
                              <p:par>
                                <p:cTn id="10" presetID="2" presetClass="entr" presetSubtype="8"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0-#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2" presetClass="exit" presetSubtype="2" fill="hold" grpId="0" nodeType="withEffect">
                                  <p:stCondLst>
                                    <p:cond delay="200"/>
                                  </p:stCondLst>
                                  <p:childTnLst>
                                    <p:anim calcmode="lin" valueType="num">
                                      <p:cBhvr additive="base">
                                        <p:cTn id="15" dur="1000"/>
                                        <p:tgtEl>
                                          <p:spTgt spid="14"/>
                                        </p:tgtEl>
                                        <p:attrNameLst>
                                          <p:attrName>ppt_x</p:attrName>
                                        </p:attrNameLst>
                                      </p:cBhvr>
                                      <p:tavLst>
                                        <p:tav tm="0">
                                          <p:val>
                                            <p:strVal val="ppt_x"/>
                                          </p:val>
                                        </p:tav>
                                        <p:tav tm="100000">
                                          <p:val>
                                            <p:strVal val="1+ppt_w/2"/>
                                          </p:val>
                                        </p:tav>
                                      </p:tavLst>
                                    </p:anim>
                                    <p:anim calcmode="lin" valueType="num">
                                      <p:cBhvr additive="base">
                                        <p:cTn id="16" dur="1000"/>
                                        <p:tgtEl>
                                          <p:spTgt spid="14"/>
                                        </p:tgtEl>
                                        <p:attrNameLst>
                                          <p:attrName>ppt_y</p:attrName>
                                        </p:attrNameLst>
                                      </p:cBhvr>
                                      <p:tavLst>
                                        <p:tav tm="0">
                                          <p:val>
                                            <p:strVal val="ppt_y"/>
                                          </p:val>
                                        </p:tav>
                                        <p:tav tm="100000">
                                          <p:val>
                                            <p:strVal val="ppt_y"/>
                                          </p:val>
                                        </p:tav>
                                      </p:tavLst>
                                    </p:anim>
                                    <p:set>
                                      <p:cBhvr>
                                        <p:cTn id="17" dur="1" fill="hold">
                                          <p:stCondLst>
                                            <p:cond delay="999"/>
                                          </p:stCondLst>
                                        </p:cTn>
                                        <p:tgtEl>
                                          <p:spTgt spid="14"/>
                                        </p:tgtEl>
                                        <p:attrNameLst>
                                          <p:attrName>style.visibility</p:attrName>
                                        </p:attrNameLst>
                                      </p:cBhvr>
                                      <p:to>
                                        <p:strVal val="hidden"/>
                                      </p:to>
                                    </p:set>
                                  </p:childTnLst>
                                </p:cTn>
                              </p:par>
                              <p:par>
                                <p:cTn id="18" presetID="0" presetClass="path" presetSubtype="0" accel="50000" decel="50000" fill="hold" grpId="0" nodeType="withEffect">
                                  <p:stCondLst>
                                    <p:cond delay="200"/>
                                  </p:stCondLst>
                                  <p:childTnLst>
                                    <p:animMotion origin="layout" path="M 0 0 L 0.11025 0 " pathEditMode="relative" ptsTypes="AA">
                                      <p:cBhvr>
                                        <p:cTn id="19" dur="1000" fill="hold"/>
                                        <p:tgtEl>
                                          <p:spTgt spid="11"/>
                                        </p:tgtEl>
                                        <p:attrNameLst>
                                          <p:attrName>ppt_x</p:attrName>
                                          <p:attrName>ppt_y</p:attrName>
                                        </p:attrNameLst>
                                      </p:cBhvr>
                                    </p:animMotion>
                                  </p:childTnLst>
                                </p:cTn>
                              </p:par>
                              <p:par>
                                <p:cTn id="20" presetID="0" presetClass="path" presetSubtype="0" accel="50000" decel="50000" fill="hold" grpId="0" nodeType="withEffect">
                                  <p:stCondLst>
                                    <p:cond delay="200"/>
                                  </p:stCondLst>
                                  <p:childTnLst>
                                    <p:animMotion origin="layout" path="M 0 0 L 0.11025 0 " pathEditMode="relative" ptsTypes="AA">
                                      <p:cBhvr>
                                        <p:cTn id="21" dur="1000" fill="hold"/>
                                        <p:tgtEl>
                                          <p:spTgt spid="13"/>
                                        </p:tgtEl>
                                        <p:attrNameLst>
                                          <p:attrName>ppt_x</p:attrName>
                                          <p:attrName>ppt_y</p:attrName>
                                        </p:attrNameLst>
                                      </p:cBhvr>
                                    </p:animMotion>
                                  </p:childTnLst>
                                </p:cTn>
                              </p:par>
                              <p:par>
                                <p:cTn id="22" presetID="10" presetClass="entr" presetSubtype="0" fill="hold" grpId="0" nodeType="withEffect">
                                  <p:stCondLst>
                                    <p:cond delay="100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0-#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0-#ppt_w/2"/>
                                          </p:val>
                                        </p:tav>
                                        <p:tav tm="100000">
                                          <p:val>
                                            <p:strVal val="#ppt_x"/>
                                          </p:val>
                                        </p:tav>
                                      </p:tavLst>
                                    </p:anim>
                                    <p:anim calcmode="lin" valueType="num">
                                      <p:cBhvr additive="base">
                                        <p:cTn id="4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5" grpId="0"/>
      <p:bldP spid="9" grpId="0" animBg="1"/>
      <p:bldP spid="11" grpId="0" animBg="1"/>
      <p:bldP spid="13" grpId="0" animBg="1"/>
      <p:bldP spid="18" grpId="0"/>
      <p:bldP spid="16" grpId="0"/>
      <p:bldP spid="19" grpId="0" animBg="1"/>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hevron 16"/>
          <p:cNvSpPr/>
          <p:nvPr/>
        </p:nvSpPr>
        <p:spPr>
          <a:xfrm>
            <a:off x="3707904" y="553"/>
            <a:ext cx="6192688"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Pentagon 14"/>
          <p:cNvSpPr/>
          <p:nvPr/>
        </p:nvSpPr>
        <p:spPr>
          <a:xfrm>
            <a:off x="-251888" y="553"/>
            <a:ext cx="122348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hevron 13"/>
          <p:cNvSpPr/>
          <p:nvPr/>
        </p:nvSpPr>
        <p:spPr>
          <a:xfrm>
            <a:off x="2339752" y="553"/>
            <a:ext cx="2376000"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Pentagon 3"/>
          <p:cNvSpPr/>
          <p:nvPr/>
        </p:nvSpPr>
        <p:spPr>
          <a:xfrm>
            <a:off x="-756592" y="1"/>
            <a:ext cx="122348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55576" y="35332"/>
            <a:ext cx="2052212" cy="338554"/>
          </a:xfrm>
          <a:prstGeom prst="rect">
            <a:avLst/>
          </a:prstGeom>
          <a:noFill/>
        </p:spPr>
        <p:txBody>
          <a:bodyPr wrap="square" rtlCol="0">
            <a:spAutoFit/>
          </a:bodyPr>
          <a:lstStyle/>
          <a:p>
            <a:r>
              <a:rPr lang="fr-FR" sz="1600" dirty="0" smtClean="0">
                <a:latin typeface="Times New Roman" pitchFamily="18" charset="0"/>
                <a:cs typeface="Times New Roman" pitchFamily="18" charset="0"/>
              </a:rPr>
              <a:t>Web s</a:t>
            </a:r>
            <a:r>
              <a:rPr lang="fr-FR" sz="1600" dirty="0">
                <a:latin typeface="Times New Roman" pitchFamily="18" charset="0"/>
                <a:cs typeface="Times New Roman" pitchFamily="18" charset="0"/>
              </a:rPr>
              <a:t>é</a:t>
            </a:r>
            <a:r>
              <a:rPr lang="fr-FR" sz="1600" dirty="0" smtClean="0">
                <a:latin typeface="Times New Roman" pitchFamily="18" charset="0"/>
                <a:cs typeface="Times New Roman" pitchFamily="18" charset="0"/>
              </a:rPr>
              <a:t>mantique</a:t>
            </a:r>
            <a:endParaRPr lang="en-US" sz="1600" dirty="0">
              <a:latin typeface="Philosopher" pitchFamily="50" charset="0"/>
            </a:endParaRPr>
          </a:p>
        </p:txBody>
      </p:sp>
      <p:sp>
        <p:nvSpPr>
          <p:cNvPr id="6" name="Oval 5"/>
          <p:cNvSpPr/>
          <p:nvPr/>
        </p:nvSpPr>
        <p:spPr>
          <a:xfrm>
            <a:off x="467544" y="75499"/>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1</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9" name="Oval 8"/>
          <p:cNvSpPr/>
          <p:nvPr/>
        </p:nvSpPr>
        <p:spPr>
          <a:xfrm>
            <a:off x="2627784"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1" name="Oval 10"/>
          <p:cNvSpPr/>
          <p:nvPr/>
        </p:nvSpPr>
        <p:spPr>
          <a:xfrm>
            <a:off x="2987856"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3</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3" name="Oval 12"/>
          <p:cNvSpPr/>
          <p:nvPr/>
        </p:nvSpPr>
        <p:spPr>
          <a:xfrm>
            <a:off x="3347880"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4</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8" name="TextBox 17"/>
          <p:cNvSpPr txBox="1"/>
          <p:nvPr/>
        </p:nvSpPr>
        <p:spPr>
          <a:xfrm>
            <a:off x="1285852" y="1"/>
            <a:ext cx="2638076" cy="738664"/>
          </a:xfrm>
          <a:prstGeom prst="rect">
            <a:avLst/>
          </a:prstGeom>
          <a:noFill/>
        </p:spPr>
        <p:txBody>
          <a:bodyPr wrap="square" rtlCol="0">
            <a:spAutoFit/>
          </a:bodyPr>
          <a:lstStyle/>
          <a:p>
            <a:r>
              <a:rPr lang="en-US" sz="1400" dirty="0" err="1" smtClean="0">
                <a:latin typeface="Philosopher" pitchFamily="50" charset="0"/>
              </a:rPr>
              <a:t>Principes</a:t>
            </a:r>
            <a:r>
              <a:rPr lang="en-US" sz="1400" dirty="0" smtClean="0">
                <a:latin typeface="Philosopher" pitchFamily="50" charset="0"/>
              </a:rPr>
              <a:t> et applications du web </a:t>
            </a:r>
            <a:r>
              <a:rPr lang="en-US" sz="1400" dirty="0" err="1" smtClean="0">
                <a:latin typeface="Philosopher" pitchFamily="50" charset="0"/>
              </a:rPr>
              <a:t>sémantique</a:t>
            </a:r>
            <a:endParaRPr lang="en-US" sz="1400" dirty="0">
              <a:latin typeface="Philosopher" pitchFamily="50" charset="0"/>
            </a:endParaRPr>
          </a:p>
        </p:txBody>
      </p:sp>
      <p:sp>
        <p:nvSpPr>
          <p:cNvPr id="20" name="Chevron 19"/>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Chevron 20"/>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p:cNvSpPr txBox="1"/>
          <p:nvPr/>
        </p:nvSpPr>
        <p:spPr>
          <a:xfrm>
            <a:off x="8196228" y="6420108"/>
            <a:ext cx="640924" cy="369332"/>
          </a:xfrm>
          <a:prstGeom prst="rect">
            <a:avLst/>
          </a:prstGeom>
          <a:noFill/>
        </p:spPr>
        <p:txBody>
          <a:bodyPr wrap="square" rtlCol="0">
            <a:spAutoFit/>
          </a:bodyPr>
          <a:lstStyle/>
          <a:p>
            <a:pPr algn="ctr"/>
            <a:r>
              <a:rPr lang="fr-FR" b="1" dirty="0" smtClean="0">
                <a:latin typeface="Caviar Dreams" pitchFamily="34" charset="0"/>
              </a:rPr>
              <a:t>6</a:t>
            </a:r>
            <a:endParaRPr lang="en-US" b="1" dirty="0">
              <a:latin typeface="Caviar Dreams" pitchFamily="34" charset="0"/>
            </a:endParaRPr>
          </a:p>
        </p:txBody>
      </p:sp>
      <p:sp>
        <p:nvSpPr>
          <p:cNvPr id="16" name="Rectangle 15"/>
          <p:cNvSpPr/>
          <p:nvPr/>
        </p:nvSpPr>
        <p:spPr>
          <a:xfrm>
            <a:off x="4572000" y="642918"/>
            <a:ext cx="2856232" cy="307777"/>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fr-FR" sz="1400" dirty="0" smtClean="0">
                <a:solidFill>
                  <a:schemeClr val="bg1">
                    <a:lumMod val="75000"/>
                  </a:schemeClr>
                </a:solidFill>
              </a:rPr>
              <a:t>Application du web sémantique</a:t>
            </a:r>
            <a:endParaRPr lang="fr-FR" sz="1400" dirty="0">
              <a:solidFill>
                <a:schemeClr val="bg1">
                  <a:lumMod val="75000"/>
                </a:schemeClr>
              </a:solidFill>
            </a:endParaRPr>
          </a:p>
        </p:txBody>
      </p:sp>
      <p:sp>
        <p:nvSpPr>
          <p:cNvPr id="19" name="Chevron 18"/>
          <p:cNvSpPr/>
          <p:nvPr/>
        </p:nvSpPr>
        <p:spPr>
          <a:xfrm>
            <a:off x="4929190" y="1071546"/>
            <a:ext cx="1800000" cy="108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6" name="Chevron 25"/>
          <p:cNvSpPr/>
          <p:nvPr/>
        </p:nvSpPr>
        <p:spPr>
          <a:xfrm>
            <a:off x="2357422" y="1071546"/>
            <a:ext cx="1800000" cy="108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7" name="Isosceles Triangle 37"/>
          <p:cNvSpPr/>
          <p:nvPr/>
        </p:nvSpPr>
        <p:spPr>
          <a:xfrm rot="10800000">
            <a:off x="3143240" y="1428736"/>
            <a:ext cx="288000" cy="144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785918" y="571480"/>
            <a:ext cx="2947282" cy="369332"/>
          </a:xfrm>
          <a:prstGeom prst="rect">
            <a:avLst/>
          </a:prstGeom>
        </p:spPr>
        <p:txBody>
          <a:bodyPr wrap="none">
            <a:spAutoFit/>
          </a:bodyPr>
          <a:lstStyle/>
          <a:p>
            <a:pPr algn="ctr"/>
            <a:r>
              <a:rPr lang="fr-FR" dirty="0" smtClean="0">
                <a:latin typeface="+mj-lt"/>
              </a:rPr>
              <a:t>Principes du web sémantique</a:t>
            </a:r>
            <a:endParaRPr lang="en-US" dirty="0">
              <a:latin typeface="+mj-lt"/>
            </a:endParaRPr>
          </a:p>
        </p:txBody>
      </p:sp>
      <p:sp>
        <p:nvSpPr>
          <p:cNvPr id="23" name="ZoneTexte 22"/>
          <p:cNvSpPr txBox="1"/>
          <p:nvPr/>
        </p:nvSpPr>
        <p:spPr>
          <a:xfrm>
            <a:off x="143508" y="1427552"/>
            <a:ext cx="8856984" cy="5109091"/>
          </a:xfrm>
          <a:prstGeom prst="rect">
            <a:avLst/>
          </a:prstGeom>
          <a:noFill/>
        </p:spPr>
        <p:txBody>
          <a:bodyPr wrap="square" rtlCol="0">
            <a:spAutoFit/>
          </a:bodyPr>
          <a:lstStyle/>
          <a:p>
            <a:r>
              <a:rPr lang="fr-FR" sz="2800" b="1" dirty="0">
                <a:solidFill>
                  <a:srgbClr val="00B0F0"/>
                </a:solidFill>
                <a:latin typeface="Times New Roman" panose="02020603050405020304" pitchFamily="18" charset="0"/>
                <a:cs typeface="Times New Roman" panose="02020603050405020304" pitchFamily="18" charset="0"/>
              </a:rPr>
              <a:t>Thésaurus, thésaurus de descripteurs ou thésaurus documentaire</a:t>
            </a:r>
          </a:p>
          <a:p>
            <a:endParaRPr lang="fr-FR" dirty="0" smtClean="0">
              <a:latin typeface="Times New Roman" panose="02020603050405020304" pitchFamily="18" charset="0"/>
              <a:cs typeface="Times New Roman" panose="02020603050405020304" pitchFamily="18" charset="0"/>
            </a:endParaRPr>
          </a:p>
          <a:p>
            <a:pPr marL="285750" indent="-285750">
              <a:buFontTx/>
              <a:buChar char="-"/>
            </a:pPr>
            <a:r>
              <a:rPr lang="fr-FR" dirty="0" smtClean="0">
                <a:latin typeface="Times New Roman" panose="02020603050405020304" pitchFamily="18" charset="0"/>
                <a:cs typeface="Times New Roman" panose="02020603050405020304" pitchFamily="18" charset="0"/>
              </a:rPr>
              <a:t>Liste </a:t>
            </a:r>
            <a:r>
              <a:rPr lang="fr-FR" dirty="0">
                <a:latin typeface="Times New Roman" panose="02020603050405020304" pitchFamily="18" charset="0"/>
                <a:cs typeface="Times New Roman" panose="02020603050405020304" pitchFamily="18" charset="0"/>
              </a:rPr>
              <a:t>organisée de termes contrôlés et normalisés </a:t>
            </a:r>
          </a:p>
          <a:p>
            <a:pPr marL="285750" indent="-285750">
              <a:buFontTx/>
              <a:buChar char="-"/>
            </a:pPr>
            <a:endParaRPr lang="fr-FR" dirty="0">
              <a:latin typeface="Times New Roman" panose="02020603050405020304" pitchFamily="18" charset="0"/>
              <a:cs typeface="Times New Roman" panose="02020603050405020304" pitchFamily="18" charset="0"/>
            </a:endParaRPr>
          </a:p>
          <a:p>
            <a:pPr marL="285750" indent="-285750">
              <a:buFontTx/>
              <a:buChar char="-"/>
            </a:pPr>
            <a:r>
              <a:rPr lang="fr-FR" dirty="0">
                <a:latin typeface="Times New Roman" panose="02020603050405020304" pitchFamily="18" charset="0"/>
                <a:cs typeface="Times New Roman" panose="02020603050405020304" pitchFamily="18" charset="0"/>
              </a:rPr>
              <a:t>R</a:t>
            </a:r>
            <a:r>
              <a:rPr lang="fr-FR" dirty="0" smtClean="0">
                <a:latin typeface="Times New Roman" panose="02020603050405020304" pitchFamily="18" charset="0"/>
                <a:cs typeface="Times New Roman" panose="02020603050405020304" pitchFamily="18" charset="0"/>
              </a:rPr>
              <a:t>eprésentant </a:t>
            </a:r>
            <a:r>
              <a:rPr lang="fr-FR" dirty="0">
                <a:latin typeface="Times New Roman" panose="02020603050405020304" pitchFamily="18" charset="0"/>
                <a:cs typeface="Times New Roman" panose="02020603050405020304" pitchFamily="18" charset="0"/>
              </a:rPr>
              <a:t>les concepts d'un domaine de la connaissance</a:t>
            </a:r>
          </a:p>
          <a:p>
            <a:pPr marL="285750" indent="-285750">
              <a:buFontTx/>
              <a:buChar char="-"/>
            </a:pPr>
            <a:endParaRPr lang="fr-FR" dirty="0">
              <a:latin typeface="Times New Roman" panose="02020603050405020304" pitchFamily="18" charset="0"/>
              <a:cs typeface="Times New Roman" panose="02020603050405020304" pitchFamily="18" charset="0"/>
            </a:endParaRPr>
          </a:p>
          <a:p>
            <a:pPr marL="285750" indent="-285750">
              <a:buFontTx/>
              <a:buChar char="-"/>
            </a:pPr>
            <a:r>
              <a:rPr lang="fr-FR" dirty="0" smtClean="0">
                <a:latin typeface="Times New Roman" panose="02020603050405020304" pitchFamily="18" charset="0"/>
                <a:cs typeface="Times New Roman" panose="02020603050405020304" pitchFamily="18" charset="0"/>
              </a:rPr>
              <a:t>Utilisé </a:t>
            </a:r>
            <a:r>
              <a:rPr lang="fr-FR" dirty="0">
                <a:latin typeface="Times New Roman" panose="02020603050405020304" pitchFamily="18" charset="0"/>
                <a:cs typeface="Times New Roman" panose="02020603050405020304" pitchFamily="18" charset="0"/>
              </a:rPr>
              <a:t>pour </a:t>
            </a:r>
            <a:r>
              <a:rPr lang="fr-FR" u="sng" dirty="0">
                <a:latin typeface="Times New Roman" panose="02020603050405020304" pitchFamily="18" charset="0"/>
                <a:cs typeface="Times New Roman" panose="02020603050405020304" pitchFamily="18" charset="0"/>
              </a:rPr>
              <a:t>l'indexation</a:t>
            </a:r>
            <a:r>
              <a:rPr lang="fr-FR" dirty="0">
                <a:latin typeface="Times New Roman" panose="02020603050405020304" pitchFamily="18" charset="0"/>
                <a:cs typeface="Times New Roman" panose="02020603050405020304" pitchFamily="18" charset="0"/>
              </a:rPr>
              <a:t> de documents et la </a:t>
            </a:r>
            <a:r>
              <a:rPr lang="fr-FR" u="sng" dirty="0">
                <a:latin typeface="Times New Roman" panose="02020603050405020304" pitchFamily="18" charset="0"/>
                <a:cs typeface="Times New Roman" panose="02020603050405020304" pitchFamily="18" charset="0"/>
              </a:rPr>
              <a:t>recherche</a:t>
            </a:r>
            <a:r>
              <a:rPr lang="fr-FR" dirty="0">
                <a:latin typeface="Times New Roman" panose="02020603050405020304" pitchFamily="18" charset="0"/>
                <a:cs typeface="Times New Roman" panose="02020603050405020304" pitchFamily="18" charset="0"/>
              </a:rPr>
              <a:t> de ressources documentaires dans des applications informatiques spécialisées. </a:t>
            </a:r>
          </a:p>
          <a:p>
            <a:pPr marL="285750" indent="-285750">
              <a:buFontTx/>
              <a:buChar char="-"/>
            </a:pPr>
            <a:endParaRPr lang="fr-FR" dirty="0">
              <a:latin typeface="Times New Roman" panose="02020603050405020304" pitchFamily="18" charset="0"/>
              <a:cs typeface="Times New Roman" panose="02020603050405020304" pitchFamily="18" charset="0"/>
            </a:endParaRPr>
          </a:p>
          <a:p>
            <a:pPr marL="285750" indent="-285750">
              <a:buFontTx/>
              <a:buChar char="-"/>
            </a:pPr>
            <a:r>
              <a:rPr lang="fr-FR" dirty="0" smtClean="0">
                <a:latin typeface="Times New Roman" panose="02020603050405020304" pitchFamily="18" charset="0"/>
                <a:cs typeface="Times New Roman" panose="02020603050405020304" pitchFamily="18" charset="0"/>
              </a:rPr>
              <a:t>Une </a:t>
            </a:r>
            <a:r>
              <a:rPr lang="fr-FR" dirty="0">
                <a:latin typeface="Times New Roman" panose="02020603050405020304" pitchFamily="18" charset="0"/>
                <a:cs typeface="Times New Roman" panose="02020603050405020304" pitchFamily="18" charset="0"/>
              </a:rPr>
              <a:t>catégorie de langages documentaires parmi d'autres. </a:t>
            </a:r>
            <a:endParaRPr lang="fr-FR" dirty="0" smtClean="0">
              <a:latin typeface="Times New Roman" panose="02020603050405020304" pitchFamily="18" charset="0"/>
              <a:cs typeface="Times New Roman" panose="02020603050405020304" pitchFamily="18" charset="0"/>
            </a:endParaRPr>
          </a:p>
          <a:p>
            <a:pPr marL="285750" indent="-285750">
              <a:buFontTx/>
              <a:buChar char="-"/>
            </a:pPr>
            <a:endParaRPr lang="fr-FR" dirty="0" smtClean="0">
              <a:latin typeface="Times New Roman" panose="02020603050405020304" pitchFamily="18" charset="0"/>
              <a:cs typeface="Times New Roman" panose="02020603050405020304" pitchFamily="18" charset="0"/>
            </a:endParaRPr>
          </a:p>
          <a:p>
            <a:pPr marL="285750" indent="-285750">
              <a:buFontTx/>
              <a:buChar char="-"/>
            </a:pPr>
            <a:r>
              <a:rPr lang="fr-FR" dirty="0" smtClean="0">
                <a:latin typeface="Times New Roman" panose="02020603050405020304" pitchFamily="18" charset="0"/>
                <a:cs typeface="Times New Roman" panose="02020603050405020304" pitchFamily="18" charset="0"/>
              </a:rPr>
              <a:t>Les </a:t>
            </a:r>
            <a:r>
              <a:rPr lang="fr-FR" dirty="0">
                <a:latin typeface="Times New Roman" panose="02020603050405020304" pitchFamily="18" charset="0"/>
                <a:cs typeface="Times New Roman" panose="02020603050405020304" pitchFamily="18" charset="0"/>
              </a:rPr>
              <a:t>termes (dans l'exemple ci-contre : véhicule, navire,...) sont reliés entre eux par des </a:t>
            </a:r>
            <a:r>
              <a:rPr lang="fr-FR" b="1" dirty="0" smtClean="0">
                <a:latin typeface="Times New Roman" panose="02020603050405020304" pitchFamily="18" charset="0"/>
                <a:cs typeface="Times New Roman" panose="02020603050405020304" pitchFamily="18" charset="0"/>
              </a:rPr>
              <a:t>relations </a:t>
            </a:r>
            <a:r>
              <a:rPr lang="fr-FR" dirty="0" smtClean="0">
                <a:latin typeface="Times New Roman" panose="02020603050405020304" pitchFamily="18" charset="0"/>
                <a:cs typeface="Times New Roman" panose="02020603050405020304" pitchFamily="18" charset="0"/>
              </a:rPr>
              <a:t>de :</a:t>
            </a:r>
            <a:endParaRPr lang="fr-FR" dirty="0">
              <a:latin typeface="Times New Roman" panose="02020603050405020304" pitchFamily="18" charset="0"/>
              <a:cs typeface="Times New Roman" panose="02020603050405020304" pitchFamily="18" charset="0"/>
            </a:endParaRPr>
          </a:p>
          <a:p>
            <a:pPr marL="1200150" lvl="2" indent="-285750">
              <a:buFont typeface="Wingdings" panose="05000000000000000000" pitchFamily="2" charset="2"/>
              <a:buChar char="ü"/>
            </a:pPr>
            <a:r>
              <a:rPr lang="fr-FR" dirty="0" smtClean="0">
                <a:latin typeface="Times New Roman" panose="02020603050405020304" pitchFamily="18" charset="0"/>
                <a:cs typeface="Times New Roman" panose="02020603050405020304" pitchFamily="18" charset="0"/>
              </a:rPr>
              <a:t>de </a:t>
            </a:r>
            <a:r>
              <a:rPr lang="fr-FR" dirty="0">
                <a:latin typeface="Times New Roman" panose="02020603050405020304" pitchFamily="18" charset="0"/>
                <a:cs typeface="Times New Roman" panose="02020603050405020304" pitchFamily="18" charset="0"/>
              </a:rPr>
              <a:t>synonymie (terme équivalent)</a:t>
            </a:r>
          </a:p>
          <a:p>
            <a:pPr marL="1200150" lvl="2" indent="-285750">
              <a:buFont typeface="Wingdings" panose="05000000000000000000" pitchFamily="2" charset="2"/>
              <a:buChar char="ü"/>
            </a:pPr>
            <a:r>
              <a:rPr lang="fr-FR" dirty="0" smtClean="0">
                <a:latin typeface="Times New Roman" panose="02020603050405020304" pitchFamily="18" charset="0"/>
                <a:cs typeface="Times New Roman" panose="02020603050405020304" pitchFamily="18" charset="0"/>
              </a:rPr>
              <a:t>de </a:t>
            </a:r>
            <a:r>
              <a:rPr lang="fr-FR" dirty="0">
                <a:latin typeface="Times New Roman" panose="02020603050405020304" pitchFamily="18" charset="0"/>
                <a:cs typeface="Times New Roman" panose="02020603050405020304" pitchFamily="18" charset="0"/>
              </a:rPr>
              <a:t>hiérarchie (terme générique et terme spécifique) </a:t>
            </a:r>
          </a:p>
          <a:p>
            <a:pPr marL="1200150" lvl="2" indent="-285750">
              <a:buFont typeface="Wingdings" panose="05000000000000000000" pitchFamily="2" charset="2"/>
              <a:buChar char="ü"/>
            </a:pPr>
            <a:r>
              <a:rPr lang="fr-FR" dirty="0" smtClean="0">
                <a:latin typeface="Times New Roman" panose="02020603050405020304" pitchFamily="18" charset="0"/>
                <a:cs typeface="Times New Roman" panose="02020603050405020304" pitchFamily="18" charset="0"/>
              </a:rPr>
              <a:t>d'association </a:t>
            </a:r>
            <a:r>
              <a:rPr lang="fr-FR" dirty="0">
                <a:latin typeface="Times New Roman" panose="02020603050405020304" pitchFamily="18" charset="0"/>
                <a:cs typeface="Times New Roman" panose="02020603050405020304" pitchFamily="18" charset="0"/>
              </a:rPr>
              <a:t>(terme associé) </a:t>
            </a:r>
            <a:endParaRPr lang="fr-F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77593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0" presetClass="path" presetSubtype="0" accel="50000" decel="50000" fill="hold" grpId="0" nodeType="withEffect">
                                  <p:stCondLst>
                                    <p:cond delay="500"/>
                                  </p:stCondLst>
                                  <p:childTnLst>
                                    <p:animMotion origin="layout" path="M 2.5E-6 6.66667E-6 L -0.18126 6.66667E-6 " pathEditMode="fixed" ptsTypes="AA">
                                      <p:cBhvr>
                                        <p:cTn id="9" dur="900" fill="hold"/>
                                        <p:tgtEl>
                                          <p:spTgt spid="9"/>
                                        </p:tgtEl>
                                        <p:attrNameLst>
                                          <p:attrName>ppt_x</p:attrName>
                                          <p:attrName>ppt_y</p:attrName>
                                        </p:attrNameLst>
                                      </p:cBhvr>
                                    </p:animMotion>
                                  </p:childTnLst>
                                </p:cTn>
                              </p:par>
                              <p:par>
                                <p:cTn id="10" presetID="2" presetClass="entr" presetSubtype="8"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0-#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2" presetClass="exit" presetSubtype="2" fill="hold" grpId="0" nodeType="withEffect">
                                  <p:stCondLst>
                                    <p:cond delay="200"/>
                                  </p:stCondLst>
                                  <p:childTnLst>
                                    <p:anim calcmode="lin" valueType="num">
                                      <p:cBhvr additive="base">
                                        <p:cTn id="15" dur="1000"/>
                                        <p:tgtEl>
                                          <p:spTgt spid="14"/>
                                        </p:tgtEl>
                                        <p:attrNameLst>
                                          <p:attrName>ppt_x</p:attrName>
                                        </p:attrNameLst>
                                      </p:cBhvr>
                                      <p:tavLst>
                                        <p:tav tm="0">
                                          <p:val>
                                            <p:strVal val="ppt_x"/>
                                          </p:val>
                                        </p:tav>
                                        <p:tav tm="100000">
                                          <p:val>
                                            <p:strVal val="1+ppt_w/2"/>
                                          </p:val>
                                        </p:tav>
                                      </p:tavLst>
                                    </p:anim>
                                    <p:anim calcmode="lin" valueType="num">
                                      <p:cBhvr additive="base">
                                        <p:cTn id="16" dur="1000"/>
                                        <p:tgtEl>
                                          <p:spTgt spid="14"/>
                                        </p:tgtEl>
                                        <p:attrNameLst>
                                          <p:attrName>ppt_y</p:attrName>
                                        </p:attrNameLst>
                                      </p:cBhvr>
                                      <p:tavLst>
                                        <p:tav tm="0">
                                          <p:val>
                                            <p:strVal val="ppt_y"/>
                                          </p:val>
                                        </p:tav>
                                        <p:tav tm="100000">
                                          <p:val>
                                            <p:strVal val="ppt_y"/>
                                          </p:val>
                                        </p:tav>
                                      </p:tavLst>
                                    </p:anim>
                                    <p:set>
                                      <p:cBhvr>
                                        <p:cTn id="17" dur="1" fill="hold">
                                          <p:stCondLst>
                                            <p:cond delay="999"/>
                                          </p:stCondLst>
                                        </p:cTn>
                                        <p:tgtEl>
                                          <p:spTgt spid="14"/>
                                        </p:tgtEl>
                                        <p:attrNameLst>
                                          <p:attrName>style.visibility</p:attrName>
                                        </p:attrNameLst>
                                      </p:cBhvr>
                                      <p:to>
                                        <p:strVal val="hidden"/>
                                      </p:to>
                                    </p:set>
                                  </p:childTnLst>
                                </p:cTn>
                              </p:par>
                              <p:par>
                                <p:cTn id="18" presetID="0" presetClass="path" presetSubtype="0" accel="50000" decel="50000" fill="hold" grpId="0" nodeType="withEffect">
                                  <p:stCondLst>
                                    <p:cond delay="200"/>
                                  </p:stCondLst>
                                  <p:childTnLst>
                                    <p:animMotion origin="layout" path="M 0 0 L 0.11025 0 " pathEditMode="relative" ptsTypes="AA">
                                      <p:cBhvr>
                                        <p:cTn id="19" dur="1000" fill="hold"/>
                                        <p:tgtEl>
                                          <p:spTgt spid="11"/>
                                        </p:tgtEl>
                                        <p:attrNameLst>
                                          <p:attrName>ppt_x</p:attrName>
                                          <p:attrName>ppt_y</p:attrName>
                                        </p:attrNameLst>
                                      </p:cBhvr>
                                    </p:animMotion>
                                  </p:childTnLst>
                                </p:cTn>
                              </p:par>
                              <p:par>
                                <p:cTn id="20" presetID="0" presetClass="path" presetSubtype="0" accel="50000" decel="50000" fill="hold" grpId="0" nodeType="withEffect">
                                  <p:stCondLst>
                                    <p:cond delay="200"/>
                                  </p:stCondLst>
                                  <p:childTnLst>
                                    <p:animMotion origin="layout" path="M 0 0 L 0.11025 0 " pathEditMode="relative" ptsTypes="AA">
                                      <p:cBhvr>
                                        <p:cTn id="21" dur="1000" fill="hold"/>
                                        <p:tgtEl>
                                          <p:spTgt spid="13"/>
                                        </p:tgtEl>
                                        <p:attrNameLst>
                                          <p:attrName>ppt_x</p:attrName>
                                          <p:attrName>ppt_y</p:attrName>
                                        </p:attrNameLst>
                                      </p:cBhvr>
                                    </p:animMotion>
                                  </p:childTnLst>
                                </p:cTn>
                              </p:par>
                              <p:par>
                                <p:cTn id="22" presetID="10" presetClass="entr" presetSubtype="0" fill="hold" grpId="0" nodeType="withEffect">
                                  <p:stCondLst>
                                    <p:cond delay="100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0-#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0-#ppt_w/2"/>
                                          </p:val>
                                        </p:tav>
                                        <p:tav tm="100000">
                                          <p:val>
                                            <p:strVal val="#ppt_x"/>
                                          </p:val>
                                        </p:tav>
                                      </p:tavLst>
                                    </p:anim>
                                    <p:anim calcmode="lin" valueType="num">
                                      <p:cBhvr additive="base">
                                        <p:cTn id="4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5" grpId="0"/>
      <p:bldP spid="9" grpId="0" animBg="1"/>
      <p:bldP spid="11" grpId="0" animBg="1"/>
      <p:bldP spid="13" grpId="0" animBg="1"/>
      <p:bldP spid="18" grpId="0"/>
      <p:bldP spid="16" grpId="0"/>
      <p:bldP spid="19" grpId="0" animBg="1"/>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hevron 16"/>
          <p:cNvSpPr/>
          <p:nvPr/>
        </p:nvSpPr>
        <p:spPr>
          <a:xfrm>
            <a:off x="3707904" y="553"/>
            <a:ext cx="6192688"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Pentagon 14"/>
          <p:cNvSpPr/>
          <p:nvPr/>
        </p:nvSpPr>
        <p:spPr>
          <a:xfrm>
            <a:off x="-251888" y="553"/>
            <a:ext cx="122348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hevron 13"/>
          <p:cNvSpPr/>
          <p:nvPr/>
        </p:nvSpPr>
        <p:spPr>
          <a:xfrm>
            <a:off x="2339752" y="553"/>
            <a:ext cx="2376000"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Pentagon 3"/>
          <p:cNvSpPr/>
          <p:nvPr/>
        </p:nvSpPr>
        <p:spPr>
          <a:xfrm>
            <a:off x="-756592" y="1"/>
            <a:ext cx="122348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55576" y="35332"/>
            <a:ext cx="2052212" cy="338554"/>
          </a:xfrm>
          <a:prstGeom prst="rect">
            <a:avLst/>
          </a:prstGeom>
          <a:noFill/>
        </p:spPr>
        <p:txBody>
          <a:bodyPr wrap="square" rtlCol="0">
            <a:spAutoFit/>
          </a:bodyPr>
          <a:lstStyle/>
          <a:p>
            <a:r>
              <a:rPr lang="fr-FR" sz="1600" dirty="0" smtClean="0">
                <a:latin typeface="Times New Roman" pitchFamily="18" charset="0"/>
                <a:cs typeface="Times New Roman" pitchFamily="18" charset="0"/>
              </a:rPr>
              <a:t>Web s</a:t>
            </a:r>
            <a:r>
              <a:rPr lang="fr-FR" sz="1600" dirty="0">
                <a:latin typeface="Times New Roman" pitchFamily="18" charset="0"/>
                <a:cs typeface="Times New Roman" pitchFamily="18" charset="0"/>
              </a:rPr>
              <a:t>é</a:t>
            </a:r>
            <a:r>
              <a:rPr lang="fr-FR" sz="1600" dirty="0" smtClean="0">
                <a:latin typeface="Times New Roman" pitchFamily="18" charset="0"/>
                <a:cs typeface="Times New Roman" pitchFamily="18" charset="0"/>
              </a:rPr>
              <a:t>mantique</a:t>
            </a:r>
            <a:endParaRPr lang="en-US" sz="1600" dirty="0">
              <a:latin typeface="Philosopher" pitchFamily="50" charset="0"/>
            </a:endParaRPr>
          </a:p>
        </p:txBody>
      </p:sp>
      <p:sp>
        <p:nvSpPr>
          <p:cNvPr id="6" name="Oval 5"/>
          <p:cNvSpPr/>
          <p:nvPr/>
        </p:nvSpPr>
        <p:spPr>
          <a:xfrm>
            <a:off x="467544" y="75499"/>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1</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9" name="Oval 8"/>
          <p:cNvSpPr/>
          <p:nvPr/>
        </p:nvSpPr>
        <p:spPr>
          <a:xfrm>
            <a:off x="2627784"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1" name="Oval 10"/>
          <p:cNvSpPr/>
          <p:nvPr/>
        </p:nvSpPr>
        <p:spPr>
          <a:xfrm>
            <a:off x="2987856"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3</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3" name="Oval 12"/>
          <p:cNvSpPr/>
          <p:nvPr/>
        </p:nvSpPr>
        <p:spPr>
          <a:xfrm>
            <a:off x="3347880"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4</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8" name="TextBox 17"/>
          <p:cNvSpPr txBox="1"/>
          <p:nvPr/>
        </p:nvSpPr>
        <p:spPr>
          <a:xfrm>
            <a:off x="1285852" y="1"/>
            <a:ext cx="2357454" cy="738664"/>
          </a:xfrm>
          <a:prstGeom prst="rect">
            <a:avLst/>
          </a:prstGeom>
          <a:noFill/>
        </p:spPr>
        <p:txBody>
          <a:bodyPr wrap="square" rtlCol="0">
            <a:spAutoFit/>
          </a:bodyPr>
          <a:lstStyle/>
          <a:p>
            <a:r>
              <a:rPr lang="fr-FR" sz="1400" dirty="0" smtClean="0">
                <a:latin typeface="Philosopher" pitchFamily="50" charset="0"/>
              </a:rPr>
              <a:t>Principes et applications du web sémantique</a:t>
            </a:r>
            <a:endParaRPr lang="fr-FR" sz="1400" dirty="0">
              <a:latin typeface="Philosopher" pitchFamily="50" charset="0"/>
            </a:endParaRPr>
          </a:p>
        </p:txBody>
      </p:sp>
      <p:sp>
        <p:nvSpPr>
          <p:cNvPr id="20" name="Chevron 19"/>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Chevron 20"/>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p:cNvSpPr txBox="1"/>
          <p:nvPr/>
        </p:nvSpPr>
        <p:spPr>
          <a:xfrm>
            <a:off x="8196228" y="6420108"/>
            <a:ext cx="640924" cy="369332"/>
          </a:xfrm>
          <a:prstGeom prst="rect">
            <a:avLst/>
          </a:prstGeom>
          <a:noFill/>
        </p:spPr>
        <p:txBody>
          <a:bodyPr wrap="square" rtlCol="0">
            <a:spAutoFit/>
          </a:bodyPr>
          <a:lstStyle/>
          <a:p>
            <a:pPr algn="ctr"/>
            <a:r>
              <a:rPr lang="fr-FR" b="1" dirty="0" smtClean="0">
                <a:latin typeface="Caviar Dreams" pitchFamily="34" charset="0"/>
              </a:rPr>
              <a:t>6</a:t>
            </a:r>
            <a:endParaRPr lang="en-US" b="1" dirty="0">
              <a:latin typeface="Caviar Dreams" pitchFamily="34" charset="0"/>
            </a:endParaRPr>
          </a:p>
        </p:txBody>
      </p:sp>
      <p:sp>
        <p:nvSpPr>
          <p:cNvPr id="16" name="Rectangle 15"/>
          <p:cNvSpPr/>
          <p:nvPr/>
        </p:nvSpPr>
        <p:spPr>
          <a:xfrm>
            <a:off x="1643042" y="714356"/>
            <a:ext cx="2856232" cy="307777"/>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fr-FR" sz="1400" dirty="0" smtClean="0">
                <a:solidFill>
                  <a:schemeClr val="bg1">
                    <a:lumMod val="75000"/>
                  </a:schemeClr>
                </a:solidFill>
              </a:rPr>
              <a:t>Principes du web sémantique</a:t>
            </a:r>
            <a:endParaRPr lang="fr-FR" sz="1400" dirty="0">
              <a:solidFill>
                <a:schemeClr val="bg1">
                  <a:lumMod val="75000"/>
                </a:schemeClr>
              </a:solidFill>
            </a:endParaRPr>
          </a:p>
        </p:txBody>
      </p:sp>
      <p:sp>
        <p:nvSpPr>
          <p:cNvPr id="19" name="Chevron 18"/>
          <p:cNvSpPr/>
          <p:nvPr/>
        </p:nvSpPr>
        <p:spPr>
          <a:xfrm>
            <a:off x="2285984" y="1071546"/>
            <a:ext cx="1800000" cy="108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6" name="Chevron 25"/>
          <p:cNvSpPr/>
          <p:nvPr/>
        </p:nvSpPr>
        <p:spPr>
          <a:xfrm>
            <a:off x="5429256" y="1071546"/>
            <a:ext cx="1800000" cy="108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7" name="Isosceles Triangle 37"/>
          <p:cNvSpPr/>
          <p:nvPr/>
        </p:nvSpPr>
        <p:spPr>
          <a:xfrm rot="10800000">
            <a:off x="6286512" y="1285860"/>
            <a:ext cx="288000" cy="144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714876" y="642918"/>
            <a:ext cx="3246210" cy="369332"/>
          </a:xfrm>
          <a:prstGeom prst="rect">
            <a:avLst/>
          </a:prstGeom>
        </p:spPr>
        <p:txBody>
          <a:bodyPr wrap="none">
            <a:spAutoFit/>
          </a:bodyPr>
          <a:lstStyle/>
          <a:p>
            <a:pPr algn="ctr"/>
            <a:r>
              <a:rPr lang="fr-FR" dirty="0" smtClean="0">
                <a:latin typeface="+mj-lt"/>
              </a:rPr>
              <a:t>Applications du web sémantique</a:t>
            </a:r>
            <a:endParaRPr lang="en-US" dirty="0">
              <a:latin typeface="+mj-lt"/>
            </a:endParaRPr>
          </a:p>
        </p:txBody>
      </p:sp>
      <p:pic>
        <p:nvPicPr>
          <p:cNvPr id="1026" name="Picture 2"/>
          <p:cNvPicPr>
            <a:picLocks noChangeAspect="1" noChangeArrowheads="1"/>
          </p:cNvPicPr>
          <p:nvPr/>
        </p:nvPicPr>
        <p:blipFill>
          <a:blip r:embed="rId3"/>
          <a:srcRect/>
          <a:stretch>
            <a:fillRect/>
          </a:stretch>
        </p:blipFill>
        <p:spPr bwMode="auto">
          <a:xfrm>
            <a:off x="2584749" y="1364049"/>
            <a:ext cx="3829050" cy="857256"/>
          </a:xfrm>
          <a:prstGeom prst="rect">
            <a:avLst/>
          </a:prstGeom>
          <a:noFill/>
          <a:ln w="9525">
            <a:noFill/>
            <a:miter lim="800000"/>
            <a:headEnd/>
            <a:tailEnd/>
          </a:ln>
          <a:effectLst/>
        </p:spPr>
      </p:pic>
      <p:sp>
        <p:nvSpPr>
          <p:cNvPr id="25" name="Rectangle 24"/>
          <p:cNvSpPr/>
          <p:nvPr/>
        </p:nvSpPr>
        <p:spPr>
          <a:xfrm>
            <a:off x="605903" y="2391239"/>
            <a:ext cx="7786742" cy="4093428"/>
          </a:xfrm>
          <a:prstGeom prst="rect">
            <a:avLst/>
          </a:prstGeom>
        </p:spPr>
        <p:txBody>
          <a:bodyPr wrap="square">
            <a:spAutoFit/>
          </a:bodyPr>
          <a:lstStyle/>
          <a:p>
            <a:r>
              <a:rPr lang="fr-FR" sz="2000" dirty="0" smtClean="0">
                <a:latin typeface="Times New Roman" panose="02020603050405020304" pitchFamily="18" charset="0"/>
                <a:cs typeface="Times New Roman" panose="02020603050405020304" pitchFamily="18" charset="0"/>
              </a:rPr>
              <a:t>Protégé</a:t>
            </a:r>
          </a:p>
          <a:p>
            <a:endParaRPr lang="fr-FR" sz="2000" dirty="0" smtClean="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fr-FR" sz="2000" dirty="0" smtClean="0">
                <a:latin typeface="Times New Roman" panose="02020603050405020304" pitchFamily="18" charset="0"/>
                <a:cs typeface="Times New Roman" panose="02020603050405020304" pitchFamily="18" charset="0"/>
              </a:rPr>
              <a:t>Construire une ontologie pour un domaine donné</a:t>
            </a:r>
          </a:p>
          <a:p>
            <a:pPr marL="457200" indent="-457200">
              <a:buFont typeface="Wingdings" panose="05000000000000000000" pitchFamily="2" charset="2"/>
              <a:buChar char="Ø"/>
            </a:pPr>
            <a:r>
              <a:rPr lang="fr-FR" sz="2000" dirty="0">
                <a:latin typeface="Times New Roman" panose="02020603050405020304" pitchFamily="18" charset="0"/>
                <a:cs typeface="Times New Roman" panose="02020603050405020304" pitchFamily="18" charset="0"/>
              </a:rPr>
              <a:t>D</a:t>
            </a:r>
            <a:r>
              <a:rPr lang="fr-FR" sz="2000" dirty="0" smtClean="0">
                <a:latin typeface="Times New Roman" panose="02020603050405020304" pitchFamily="18" charset="0"/>
                <a:cs typeface="Times New Roman" panose="02020603050405020304" pitchFamily="18" charset="0"/>
              </a:rPr>
              <a:t>éfinir des formulaires d’entrée de données</a:t>
            </a:r>
          </a:p>
          <a:p>
            <a:pPr marL="457200" indent="-457200">
              <a:buFont typeface="Wingdings" panose="05000000000000000000" pitchFamily="2" charset="2"/>
              <a:buChar char="Ø"/>
            </a:pPr>
            <a:r>
              <a:rPr lang="fr-FR" sz="2000" dirty="0">
                <a:latin typeface="Times New Roman" panose="02020603050405020304" pitchFamily="18" charset="0"/>
                <a:cs typeface="Times New Roman" panose="02020603050405020304" pitchFamily="18" charset="0"/>
              </a:rPr>
              <a:t>A</a:t>
            </a:r>
            <a:r>
              <a:rPr lang="fr-FR" sz="2000" dirty="0" smtClean="0">
                <a:latin typeface="Times New Roman" panose="02020603050405020304" pitchFamily="18" charset="0"/>
                <a:cs typeface="Times New Roman" panose="02020603050405020304" pitchFamily="18" charset="0"/>
              </a:rPr>
              <a:t>cquérir des données à l’aide de ces formulaires sous forme d’instances de cette ontologie. </a:t>
            </a:r>
          </a:p>
          <a:p>
            <a:endParaRPr lang="fr-FR" sz="2000"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L</a:t>
            </a:r>
            <a:r>
              <a:rPr lang="fr-FR" sz="2000" dirty="0" smtClean="0">
                <a:latin typeface="Times New Roman" panose="02020603050405020304" pitchFamily="18" charset="0"/>
                <a:cs typeface="Times New Roman" panose="02020603050405020304" pitchFamily="18" charset="0"/>
              </a:rPr>
              <a:t>ibrairie Java qui peut être étendue pour :</a:t>
            </a:r>
          </a:p>
          <a:p>
            <a:pPr marL="342900" indent="-342900">
              <a:buFont typeface="Wingdings" panose="05000000000000000000" pitchFamily="2" charset="2"/>
              <a:buChar char="Ø"/>
            </a:pPr>
            <a:r>
              <a:rPr lang="fr-FR" sz="2000" dirty="0" smtClean="0">
                <a:latin typeface="Times New Roman" panose="02020603050405020304" pitchFamily="18" charset="0"/>
                <a:cs typeface="Times New Roman" panose="02020603050405020304" pitchFamily="18" charset="0"/>
              </a:rPr>
              <a:t>Créer de véritables applications à bases de connaissances en utilisant un moteur d’inférence pour raisonner</a:t>
            </a:r>
          </a:p>
          <a:p>
            <a:pPr marL="342900" indent="-342900">
              <a:buFont typeface="Wingdings" panose="05000000000000000000" pitchFamily="2" charset="2"/>
              <a:buChar char="Ø"/>
            </a:pPr>
            <a:r>
              <a:rPr lang="fr-FR" sz="2000" dirty="0">
                <a:latin typeface="Times New Roman" panose="02020603050405020304" pitchFamily="18" charset="0"/>
                <a:cs typeface="Times New Roman" panose="02020603050405020304" pitchFamily="18" charset="0"/>
              </a:rPr>
              <a:t>D</a:t>
            </a:r>
            <a:r>
              <a:rPr lang="fr-FR" sz="2000" dirty="0" smtClean="0">
                <a:latin typeface="Times New Roman" panose="02020603050405020304" pitchFamily="18" charset="0"/>
                <a:cs typeface="Times New Roman" panose="02020603050405020304" pitchFamily="18" charset="0"/>
              </a:rPr>
              <a:t>éduire de nouveaux faits par application de règles d’inférence aux instances de l’ontologie et à l’ontologie elle même (méta-raisonnement). </a:t>
            </a:r>
            <a:endParaRPr lang="fr-F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46928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0" presetClass="path" presetSubtype="0" accel="50000" decel="50000" fill="hold" grpId="0" nodeType="withEffect">
                                  <p:stCondLst>
                                    <p:cond delay="500"/>
                                  </p:stCondLst>
                                  <p:childTnLst>
                                    <p:animMotion origin="layout" path="M 2.5E-6 6.66667E-6 L -0.18126 6.66667E-6 " pathEditMode="fixed" ptsTypes="AA">
                                      <p:cBhvr>
                                        <p:cTn id="9" dur="900" fill="hold"/>
                                        <p:tgtEl>
                                          <p:spTgt spid="9"/>
                                        </p:tgtEl>
                                        <p:attrNameLst>
                                          <p:attrName>ppt_x</p:attrName>
                                          <p:attrName>ppt_y</p:attrName>
                                        </p:attrNameLst>
                                      </p:cBhvr>
                                    </p:animMotion>
                                  </p:childTnLst>
                                </p:cTn>
                              </p:par>
                              <p:par>
                                <p:cTn id="10" presetID="2" presetClass="entr" presetSubtype="8"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0-#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2" presetClass="exit" presetSubtype="2" fill="hold" grpId="0" nodeType="withEffect">
                                  <p:stCondLst>
                                    <p:cond delay="200"/>
                                  </p:stCondLst>
                                  <p:childTnLst>
                                    <p:anim calcmode="lin" valueType="num">
                                      <p:cBhvr additive="base">
                                        <p:cTn id="15" dur="1000"/>
                                        <p:tgtEl>
                                          <p:spTgt spid="14"/>
                                        </p:tgtEl>
                                        <p:attrNameLst>
                                          <p:attrName>ppt_x</p:attrName>
                                        </p:attrNameLst>
                                      </p:cBhvr>
                                      <p:tavLst>
                                        <p:tav tm="0">
                                          <p:val>
                                            <p:strVal val="ppt_x"/>
                                          </p:val>
                                        </p:tav>
                                        <p:tav tm="100000">
                                          <p:val>
                                            <p:strVal val="1+ppt_w/2"/>
                                          </p:val>
                                        </p:tav>
                                      </p:tavLst>
                                    </p:anim>
                                    <p:anim calcmode="lin" valueType="num">
                                      <p:cBhvr additive="base">
                                        <p:cTn id="16" dur="1000"/>
                                        <p:tgtEl>
                                          <p:spTgt spid="14"/>
                                        </p:tgtEl>
                                        <p:attrNameLst>
                                          <p:attrName>ppt_y</p:attrName>
                                        </p:attrNameLst>
                                      </p:cBhvr>
                                      <p:tavLst>
                                        <p:tav tm="0">
                                          <p:val>
                                            <p:strVal val="ppt_y"/>
                                          </p:val>
                                        </p:tav>
                                        <p:tav tm="100000">
                                          <p:val>
                                            <p:strVal val="ppt_y"/>
                                          </p:val>
                                        </p:tav>
                                      </p:tavLst>
                                    </p:anim>
                                    <p:set>
                                      <p:cBhvr>
                                        <p:cTn id="17" dur="1" fill="hold">
                                          <p:stCondLst>
                                            <p:cond delay="999"/>
                                          </p:stCondLst>
                                        </p:cTn>
                                        <p:tgtEl>
                                          <p:spTgt spid="14"/>
                                        </p:tgtEl>
                                        <p:attrNameLst>
                                          <p:attrName>style.visibility</p:attrName>
                                        </p:attrNameLst>
                                      </p:cBhvr>
                                      <p:to>
                                        <p:strVal val="hidden"/>
                                      </p:to>
                                    </p:set>
                                  </p:childTnLst>
                                </p:cTn>
                              </p:par>
                              <p:par>
                                <p:cTn id="18" presetID="0" presetClass="path" presetSubtype="0" accel="50000" decel="50000" fill="hold" grpId="0" nodeType="withEffect">
                                  <p:stCondLst>
                                    <p:cond delay="200"/>
                                  </p:stCondLst>
                                  <p:childTnLst>
                                    <p:animMotion origin="layout" path="M 0 0 L 0.11025 0 " pathEditMode="relative" ptsTypes="AA">
                                      <p:cBhvr>
                                        <p:cTn id="19" dur="1000" fill="hold"/>
                                        <p:tgtEl>
                                          <p:spTgt spid="11"/>
                                        </p:tgtEl>
                                        <p:attrNameLst>
                                          <p:attrName>ppt_x</p:attrName>
                                          <p:attrName>ppt_y</p:attrName>
                                        </p:attrNameLst>
                                      </p:cBhvr>
                                    </p:animMotion>
                                  </p:childTnLst>
                                </p:cTn>
                              </p:par>
                              <p:par>
                                <p:cTn id="20" presetID="0" presetClass="path" presetSubtype="0" accel="50000" decel="50000" fill="hold" grpId="0" nodeType="withEffect">
                                  <p:stCondLst>
                                    <p:cond delay="200"/>
                                  </p:stCondLst>
                                  <p:childTnLst>
                                    <p:animMotion origin="layout" path="M 0 0 L 0.11025 0 " pathEditMode="relative" ptsTypes="AA">
                                      <p:cBhvr>
                                        <p:cTn id="21" dur="1000" fill="hold"/>
                                        <p:tgtEl>
                                          <p:spTgt spid="13"/>
                                        </p:tgtEl>
                                        <p:attrNameLst>
                                          <p:attrName>ppt_x</p:attrName>
                                          <p:attrName>ppt_y</p:attrName>
                                        </p:attrNameLst>
                                      </p:cBhvr>
                                    </p:animMotion>
                                  </p:childTnLst>
                                </p:cTn>
                              </p:par>
                              <p:par>
                                <p:cTn id="22" presetID="10" presetClass="entr" presetSubtype="0" fill="hold" grpId="0" nodeType="withEffect">
                                  <p:stCondLst>
                                    <p:cond delay="100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0-#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0-#ppt_w/2"/>
                                          </p:val>
                                        </p:tav>
                                        <p:tav tm="100000">
                                          <p:val>
                                            <p:strVal val="#ppt_x"/>
                                          </p:val>
                                        </p:tav>
                                      </p:tavLst>
                                    </p:anim>
                                    <p:anim calcmode="lin" valueType="num">
                                      <p:cBhvr additive="base">
                                        <p:cTn id="4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5" grpId="0"/>
      <p:bldP spid="9" grpId="0" animBg="1"/>
      <p:bldP spid="11" grpId="0" animBg="1"/>
      <p:bldP spid="13" grpId="0" animBg="1"/>
      <p:bldP spid="18" grpId="0"/>
      <p:bldP spid="16" grpId="0"/>
      <p:bldP spid="19" grpId="0" animBg="1"/>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hevron 16"/>
          <p:cNvSpPr/>
          <p:nvPr/>
        </p:nvSpPr>
        <p:spPr>
          <a:xfrm>
            <a:off x="3707904" y="553"/>
            <a:ext cx="6192688"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Pentagon 14"/>
          <p:cNvSpPr/>
          <p:nvPr/>
        </p:nvSpPr>
        <p:spPr>
          <a:xfrm>
            <a:off x="-251888" y="553"/>
            <a:ext cx="122348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hevron 13"/>
          <p:cNvSpPr/>
          <p:nvPr/>
        </p:nvSpPr>
        <p:spPr>
          <a:xfrm>
            <a:off x="2339752" y="553"/>
            <a:ext cx="2376000"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Pentagon 3"/>
          <p:cNvSpPr/>
          <p:nvPr/>
        </p:nvSpPr>
        <p:spPr>
          <a:xfrm>
            <a:off x="-756592" y="1"/>
            <a:ext cx="122348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55576" y="35332"/>
            <a:ext cx="2052212" cy="338554"/>
          </a:xfrm>
          <a:prstGeom prst="rect">
            <a:avLst/>
          </a:prstGeom>
          <a:noFill/>
        </p:spPr>
        <p:txBody>
          <a:bodyPr wrap="square" rtlCol="0">
            <a:spAutoFit/>
          </a:bodyPr>
          <a:lstStyle/>
          <a:p>
            <a:r>
              <a:rPr lang="fr-FR" sz="1600" dirty="0" smtClean="0">
                <a:latin typeface="Times New Roman" pitchFamily="18" charset="0"/>
                <a:cs typeface="Times New Roman" pitchFamily="18" charset="0"/>
              </a:rPr>
              <a:t>Web s</a:t>
            </a:r>
            <a:r>
              <a:rPr lang="fr-FR" sz="1600" dirty="0">
                <a:latin typeface="Times New Roman" pitchFamily="18" charset="0"/>
                <a:cs typeface="Times New Roman" pitchFamily="18" charset="0"/>
              </a:rPr>
              <a:t>é</a:t>
            </a:r>
            <a:r>
              <a:rPr lang="fr-FR" sz="1600" dirty="0" smtClean="0">
                <a:latin typeface="Times New Roman" pitchFamily="18" charset="0"/>
                <a:cs typeface="Times New Roman" pitchFamily="18" charset="0"/>
              </a:rPr>
              <a:t>mantique</a:t>
            </a:r>
            <a:endParaRPr lang="en-US" sz="1600" dirty="0">
              <a:latin typeface="Philosopher" pitchFamily="50" charset="0"/>
            </a:endParaRPr>
          </a:p>
        </p:txBody>
      </p:sp>
      <p:sp>
        <p:nvSpPr>
          <p:cNvPr id="6" name="Oval 5"/>
          <p:cNvSpPr/>
          <p:nvPr/>
        </p:nvSpPr>
        <p:spPr>
          <a:xfrm>
            <a:off x="467544" y="75499"/>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1</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9" name="Oval 8"/>
          <p:cNvSpPr/>
          <p:nvPr/>
        </p:nvSpPr>
        <p:spPr>
          <a:xfrm>
            <a:off x="2627784"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1" name="Oval 10"/>
          <p:cNvSpPr/>
          <p:nvPr/>
        </p:nvSpPr>
        <p:spPr>
          <a:xfrm>
            <a:off x="2987856"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3</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3" name="Oval 12"/>
          <p:cNvSpPr/>
          <p:nvPr/>
        </p:nvSpPr>
        <p:spPr>
          <a:xfrm>
            <a:off x="3347880"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4</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8" name="TextBox 17"/>
          <p:cNvSpPr txBox="1"/>
          <p:nvPr/>
        </p:nvSpPr>
        <p:spPr>
          <a:xfrm>
            <a:off x="1285852" y="1"/>
            <a:ext cx="2357454" cy="738664"/>
          </a:xfrm>
          <a:prstGeom prst="rect">
            <a:avLst/>
          </a:prstGeom>
          <a:noFill/>
        </p:spPr>
        <p:txBody>
          <a:bodyPr wrap="square" rtlCol="0">
            <a:spAutoFit/>
          </a:bodyPr>
          <a:lstStyle/>
          <a:p>
            <a:r>
              <a:rPr lang="fr-FR" sz="1400" dirty="0" smtClean="0">
                <a:latin typeface="Philosopher" pitchFamily="50" charset="0"/>
              </a:rPr>
              <a:t>Principes et applications du web sémantique</a:t>
            </a:r>
            <a:endParaRPr lang="fr-FR" sz="1400" dirty="0">
              <a:latin typeface="Philosopher" pitchFamily="50" charset="0"/>
            </a:endParaRPr>
          </a:p>
        </p:txBody>
      </p:sp>
      <p:sp>
        <p:nvSpPr>
          <p:cNvPr id="20" name="Chevron 19"/>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Chevron 20"/>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p:cNvSpPr txBox="1"/>
          <p:nvPr/>
        </p:nvSpPr>
        <p:spPr>
          <a:xfrm>
            <a:off x="8196228" y="6420108"/>
            <a:ext cx="640924" cy="369332"/>
          </a:xfrm>
          <a:prstGeom prst="rect">
            <a:avLst/>
          </a:prstGeom>
          <a:noFill/>
        </p:spPr>
        <p:txBody>
          <a:bodyPr wrap="square" rtlCol="0">
            <a:spAutoFit/>
          </a:bodyPr>
          <a:lstStyle/>
          <a:p>
            <a:pPr algn="ctr"/>
            <a:r>
              <a:rPr lang="fr-FR" b="1" dirty="0" smtClean="0">
                <a:latin typeface="Caviar Dreams" pitchFamily="34" charset="0"/>
              </a:rPr>
              <a:t>6</a:t>
            </a:r>
            <a:endParaRPr lang="en-US" b="1" dirty="0">
              <a:latin typeface="Caviar Dreams" pitchFamily="34" charset="0"/>
            </a:endParaRPr>
          </a:p>
        </p:txBody>
      </p:sp>
      <p:sp>
        <p:nvSpPr>
          <p:cNvPr id="16" name="Rectangle 15"/>
          <p:cNvSpPr/>
          <p:nvPr/>
        </p:nvSpPr>
        <p:spPr>
          <a:xfrm>
            <a:off x="1643042" y="714356"/>
            <a:ext cx="2856232" cy="307777"/>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fr-FR" sz="1400" dirty="0" smtClean="0">
                <a:solidFill>
                  <a:schemeClr val="bg1">
                    <a:lumMod val="75000"/>
                  </a:schemeClr>
                </a:solidFill>
              </a:rPr>
              <a:t>Principes du web sémantique</a:t>
            </a:r>
            <a:endParaRPr lang="fr-FR" sz="1400" dirty="0">
              <a:solidFill>
                <a:schemeClr val="bg1">
                  <a:lumMod val="75000"/>
                </a:schemeClr>
              </a:solidFill>
            </a:endParaRPr>
          </a:p>
        </p:txBody>
      </p:sp>
      <p:sp>
        <p:nvSpPr>
          <p:cNvPr id="19" name="Chevron 18"/>
          <p:cNvSpPr/>
          <p:nvPr/>
        </p:nvSpPr>
        <p:spPr>
          <a:xfrm>
            <a:off x="2285984" y="1071546"/>
            <a:ext cx="1800000" cy="108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6" name="Chevron 25"/>
          <p:cNvSpPr/>
          <p:nvPr/>
        </p:nvSpPr>
        <p:spPr>
          <a:xfrm>
            <a:off x="5429256" y="1071546"/>
            <a:ext cx="1800000" cy="108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7" name="Isosceles Triangle 37"/>
          <p:cNvSpPr/>
          <p:nvPr/>
        </p:nvSpPr>
        <p:spPr>
          <a:xfrm rot="10800000">
            <a:off x="6286512" y="1285860"/>
            <a:ext cx="288000" cy="144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714876" y="642918"/>
            <a:ext cx="3246210" cy="369332"/>
          </a:xfrm>
          <a:prstGeom prst="rect">
            <a:avLst/>
          </a:prstGeom>
        </p:spPr>
        <p:txBody>
          <a:bodyPr wrap="none">
            <a:spAutoFit/>
          </a:bodyPr>
          <a:lstStyle/>
          <a:p>
            <a:pPr algn="ctr"/>
            <a:r>
              <a:rPr lang="fr-FR" dirty="0" smtClean="0">
                <a:latin typeface="+mj-lt"/>
              </a:rPr>
              <a:t>Applications du web sémantique</a:t>
            </a:r>
            <a:endParaRPr lang="en-US" dirty="0">
              <a:latin typeface="+mj-lt"/>
            </a:endParaRPr>
          </a:p>
        </p:txBody>
      </p:sp>
      <p:sp>
        <p:nvSpPr>
          <p:cNvPr id="25" name="Rectangle 24"/>
          <p:cNvSpPr/>
          <p:nvPr/>
        </p:nvSpPr>
        <p:spPr>
          <a:xfrm>
            <a:off x="179512" y="1861331"/>
            <a:ext cx="8856984" cy="2585323"/>
          </a:xfrm>
          <a:prstGeom prst="rect">
            <a:avLst/>
          </a:prstGeom>
        </p:spPr>
        <p:txBody>
          <a:bodyPr wrap="square">
            <a:spAutoFit/>
          </a:bodyPr>
          <a:lstStyle/>
          <a:p>
            <a:pPr marL="285750" indent="-285750">
              <a:buFont typeface="Wingdings" panose="05000000000000000000" pitchFamily="2" charset="2"/>
              <a:buChar char="Ø"/>
            </a:pPr>
            <a:r>
              <a:rPr lang="fr-FR" dirty="0" smtClean="0">
                <a:latin typeface="Times New Roman" panose="02020603050405020304" pitchFamily="18" charset="0"/>
                <a:cs typeface="Times New Roman" panose="02020603050405020304" pitchFamily="18" charset="0"/>
              </a:rPr>
              <a:t>Editeur de logiciel spécialisé dans les technologies du web sémantique (Web 3.0)</a:t>
            </a:r>
          </a:p>
          <a:p>
            <a:pPr marL="285750" indent="-285750">
              <a:buFontTx/>
              <a:buChar char="-"/>
            </a:pPr>
            <a:endParaRPr lang="fr-FR"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dirty="0" smtClean="0">
                <a:latin typeface="Times New Roman" panose="02020603050405020304" pitchFamily="18" charset="0"/>
                <a:cs typeface="Times New Roman" panose="02020603050405020304" pitchFamily="18" charset="0"/>
              </a:rPr>
              <a:t>Mises en œuvre par des éditeurs, activités de santé, industries, centres de recherche</a:t>
            </a:r>
          </a:p>
          <a:p>
            <a:endParaRPr lang="fr-FR" dirty="0">
              <a:latin typeface="Times New Roman" panose="02020603050405020304" pitchFamily="18" charset="0"/>
              <a:cs typeface="Times New Roman" panose="02020603050405020304" pitchFamily="18" charset="0"/>
            </a:endParaRPr>
          </a:p>
          <a:p>
            <a:endParaRPr lang="fr-FR" dirty="0" smtClean="0">
              <a:latin typeface="Times New Roman" panose="02020603050405020304" pitchFamily="18" charset="0"/>
              <a:cs typeface="Times New Roman" panose="02020603050405020304" pitchFamily="18" charset="0"/>
            </a:endParaRPr>
          </a:p>
          <a:p>
            <a:r>
              <a:rPr lang="fr-FR" dirty="0" smtClean="0">
                <a:latin typeface="Times New Roman" panose="02020603050405020304" pitchFamily="18" charset="0"/>
                <a:cs typeface="Times New Roman" panose="02020603050405020304" pitchFamily="18" charset="0"/>
              </a:rPr>
              <a:t>	Gestion de référentiels métiers, terminologies, taxonomies, bases de connaissances et ontologies </a:t>
            </a:r>
          </a:p>
          <a:p>
            <a:r>
              <a:rPr lang="fr-FR" dirty="0" smtClean="0">
                <a:latin typeface="Times New Roman" panose="02020603050405020304" pitchFamily="18" charset="0"/>
                <a:cs typeface="Times New Roman" panose="02020603050405020304" pitchFamily="18" charset="0"/>
              </a:rPr>
              <a:t>	Agrégation et l’annotation sémantique des contenus et leur mise à disposition au sein de portail sémantiques.</a:t>
            </a:r>
            <a:endParaRPr lang="fr-FR"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srcRect/>
          <a:stretch>
            <a:fillRect/>
          </a:stretch>
        </p:blipFill>
        <p:spPr bwMode="auto">
          <a:xfrm>
            <a:off x="3143240" y="1214422"/>
            <a:ext cx="2714644" cy="661779"/>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3278758" y="4057543"/>
            <a:ext cx="5670122" cy="2361257"/>
          </a:xfrm>
          <a:prstGeom prst="rect">
            <a:avLst/>
          </a:prstGeom>
          <a:noFill/>
          <a:ln w="9525">
            <a:noFill/>
            <a:miter lim="800000"/>
            <a:headEnd/>
            <a:tailEnd/>
          </a:ln>
          <a:effectLst/>
        </p:spPr>
      </p:pic>
      <p:sp>
        <p:nvSpPr>
          <p:cNvPr id="2" name="Smiley Face 1"/>
          <p:cNvSpPr/>
          <p:nvPr/>
        </p:nvSpPr>
        <p:spPr>
          <a:xfrm>
            <a:off x="760527" y="3212976"/>
            <a:ext cx="288032" cy="288032"/>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Smiley Face 23"/>
          <p:cNvSpPr/>
          <p:nvPr/>
        </p:nvSpPr>
        <p:spPr>
          <a:xfrm>
            <a:off x="760527" y="3829735"/>
            <a:ext cx="288032" cy="288032"/>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946928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0" presetClass="path" presetSubtype="0" accel="50000" decel="50000" fill="hold" grpId="0" nodeType="withEffect">
                                  <p:stCondLst>
                                    <p:cond delay="500"/>
                                  </p:stCondLst>
                                  <p:childTnLst>
                                    <p:animMotion origin="layout" path="M 2.5E-6 6.66667E-6 L -0.18126 6.66667E-6 " pathEditMode="fixed" ptsTypes="AA">
                                      <p:cBhvr>
                                        <p:cTn id="9" dur="900" fill="hold"/>
                                        <p:tgtEl>
                                          <p:spTgt spid="9"/>
                                        </p:tgtEl>
                                        <p:attrNameLst>
                                          <p:attrName>ppt_x</p:attrName>
                                          <p:attrName>ppt_y</p:attrName>
                                        </p:attrNameLst>
                                      </p:cBhvr>
                                    </p:animMotion>
                                  </p:childTnLst>
                                </p:cTn>
                              </p:par>
                              <p:par>
                                <p:cTn id="10" presetID="2" presetClass="entr" presetSubtype="8"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0-#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2" presetClass="exit" presetSubtype="2" fill="hold" grpId="0" nodeType="withEffect">
                                  <p:stCondLst>
                                    <p:cond delay="200"/>
                                  </p:stCondLst>
                                  <p:childTnLst>
                                    <p:anim calcmode="lin" valueType="num">
                                      <p:cBhvr additive="base">
                                        <p:cTn id="15" dur="1000"/>
                                        <p:tgtEl>
                                          <p:spTgt spid="14"/>
                                        </p:tgtEl>
                                        <p:attrNameLst>
                                          <p:attrName>ppt_x</p:attrName>
                                        </p:attrNameLst>
                                      </p:cBhvr>
                                      <p:tavLst>
                                        <p:tav tm="0">
                                          <p:val>
                                            <p:strVal val="ppt_x"/>
                                          </p:val>
                                        </p:tav>
                                        <p:tav tm="100000">
                                          <p:val>
                                            <p:strVal val="1+ppt_w/2"/>
                                          </p:val>
                                        </p:tav>
                                      </p:tavLst>
                                    </p:anim>
                                    <p:anim calcmode="lin" valueType="num">
                                      <p:cBhvr additive="base">
                                        <p:cTn id="16" dur="1000"/>
                                        <p:tgtEl>
                                          <p:spTgt spid="14"/>
                                        </p:tgtEl>
                                        <p:attrNameLst>
                                          <p:attrName>ppt_y</p:attrName>
                                        </p:attrNameLst>
                                      </p:cBhvr>
                                      <p:tavLst>
                                        <p:tav tm="0">
                                          <p:val>
                                            <p:strVal val="ppt_y"/>
                                          </p:val>
                                        </p:tav>
                                        <p:tav tm="100000">
                                          <p:val>
                                            <p:strVal val="ppt_y"/>
                                          </p:val>
                                        </p:tav>
                                      </p:tavLst>
                                    </p:anim>
                                    <p:set>
                                      <p:cBhvr>
                                        <p:cTn id="17" dur="1" fill="hold">
                                          <p:stCondLst>
                                            <p:cond delay="999"/>
                                          </p:stCondLst>
                                        </p:cTn>
                                        <p:tgtEl>
                                          <p:spTgt spid="14"/>
                                        </p:tgtEl>
                                        <p:attrNameLst>
                                          <p:attrName>style.visibility</p:attrName>
                                        </p:attrNameLst>
                                      </p:cBhvr>
                                      <p:to>
                                        <p:strVal val="hidden"/>
                                      </p:to>
                                    </p:set>
                                  </p:childTnLst>
                                </p:cTn>
                              </p:par>
                              <p:par>
                                <p:cTn id="18" presetID="0" presetClass="path" presetSubtype="0" accel="50000" decel="50000" fill="hold" grpId="0" nodeType="withEffect">
                                  <p:stCondLst>
                                    <p:cond delay="200"/>
                                  </p:stCondLst>
                                  <p:childTnLst>
                                    <p:animMotion origin="layout" path="M 0 0 L 0.11025 0 " pathEditMode="relative" ptsTypes="AA">
                                      <p:cBhvr>
                                        <p:cTn id="19" dur="1000" fill="hold"/>
                                        <p:tgtEl>
                                          <p:spTgt spid="11"/>
                                        </p:tgtEl>
                                        <p:attrNameLst>
                                          <p:attrName>ppt_x</p:attrName>
                                          <p:attrName>ppt_y</p:attrName>
                                        </p:attrNameLst>
                                      </p:cBhvr>
                                    </p:animMotion>
                                  </p:childTnLst>
                                </p:cTn>
                              </p:par>
                              <p:par>
                                <p:cTn id="20" presetID="0" presetClass="path" presetSubtype="0" accel="50000" decel="50000" fill="hold" grpId="0" nodeType="withEffect">
                                  <p:stCondLst>
                                    <p:cond delay="200"/>
                                  </p:stCondLst>
                                  <p:childTnLst>
                                    <p:animMotion origin="layout" path="M 0 0 L 0.11025 0 " pathEditMode="relative" ptsTypes="AA">
                                      <p:cBhvr>
                                        <p:cTn id="21" dur="1000" fill="hold"/>
                                        <p:tgtEl>
                                          <p:spTgt spid="13"/>
                                        </p:tgtEl>
                                        <p:attrNameLst>
                                          <p:attrName>ppt_x</p:attrName>
                                          <p:attrName>ppt_y</p:attrName>
                                        </p:attrNameLst>
                                      </p:cBhvr>
                                    </p:animMotion>
                                  </p:childTnLst>
                                </p:cTn>
                              </p:par>
                              <p:par>
                                <p:cTn id="22" presetID="10" presetClass="entr" presetSubtype="0" fill="hold" grpId="0" nodeType="withEffect">
                                  <p:stCondLst>
                                    <p:cond delay="100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0-#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0-#ppt_w/2"/>
                                          </p:val>
                                        </p:tav>
                                        <p:tav tm="100000">
                                          <p:val>
                                            <p:strVal val="#ppt_x"/>
                                          </p:val>
                                        </p:tav>
                                      </p:tavLst>
                                    </p:anim>
                                    <p:anim calcmode="lin" valueType="num">
                                      <p:cBhvr additive="base">
                                        <p:cTn id="4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5" grpId="0"/>
      <p:bldP spid="9" grpId="0" animBg="1"/>
      <p:bldP spid="11" grpId="0" animBg="1"/>
      <p:bldP spid="13" grpId="0" animBg="1"/>
      <p:bldP spid="18" grpId="0"/>
      <p:bldP spid="16" grpId="0"/>
      <p:bldP spid="19" grpId="0" animBg="1"/>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hevron 14"/>
          <p:cNvSpPr/>
          <p:nvPr/>
        </p:nvSpPr>
        <p:spPr>
          <a:xfrm>
            <a:off x="4284016" y="-1675"/>
            <a:ext cx="5616576"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Pentagon 9"/>
          <p:cNvSpPr/>
          <p:nvPr/>
        </p:nvSpPr>
        <p:spPr>
          <a:xfrm>
            <a:off x="-485800" y="553"/>
            <a:ext cx="188944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hevron 13"/>
          <p:cNvSpPr/>
          <p:nvPr/>
        </p:nvSpPr>
        <p:spPr>
          <a:xfrm>
            <a:off x="3959984" y="553"/>
            <a:ext cx="864000"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Pentagon 3"/>
          <p:cNvSpPr/>
          <p:nvPr/>
        </p:nvSpPr>
        <p:spPr>
          <a:xfrm>
            <a:off x="0" y="0"/>
            <a:ext cx="971600"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59600" y="19566"/>
            <a:ext cx="3096376" cy="800219"/>
          </a:xfrm>
          <a:prstGeom prst="rect">
            <a:avLst/>
          </a:prstGeom>
          <a:noFill/>
        </p:spPr>
        <p:txBody>
          <a:bodyPr wrap="square" rtlCol="0">
            <a:spAutoFit/>
          </a:bodyPr>
          <a:lstStyle/>
          <a:p>
            <a:r>
              <a:rPr lang="fr-FR" sz="1400" dirty="0" smtClean="0">
                <a:latin typeface="Philosopher" pitchFamily="50" charset="0"/>
              </a:rPr>
              <a:t>Principes et applications du web sémantique</a:t>
            </a:r>
            <a:endParaRPr lang="en-US" sz="1400" dirty="0" smtClean="0">
              <a:latin typeface="Philosopher" pitchFamily="50" charset="0"/>
            </a:endParaRPr>
          </a:p>
          <a:p>
            <a:endParaRPr lang="en-US" dirty="0">
              <a:latin typeface="Philosopher" pitchFamily="50" charset="0"/>
            </a:endParaRPr>
          </a:p>
        </p:txBody>
      </p:sp>
      <p:sp>
        <p:nvSpPr>
          <p:cNvPr id="6" name="Oval 5"/>
          <p:cNvSpPr/>
          <p:nvPr/>
        </p:nvSpPr>
        <p:spPr>
          <a:xfrm>
            <a:off x="467544" y="75499"/>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1</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9" name="Oval 8"/>
          <p:cNvSpPr/>
          <p:nvPr/>
        </p:nvSpPr>
        <p:spPr>
          <a:xfrm>
            <a:off x="971600"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1" name="Oval 10"/>
          <p:cNvSpPr/>
          <p:nvPr/>
        </p:nvSpPr>
        <p:spPr>
          <a:xfrm>
            <a:off x="4284016"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3</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3" name="Oval 12"/>
          <p:cNvSpPr/>
          <p:nvPr/>
        </p:nvSpPr>
        <p:spPr>
          <a:xfrm>
            <a:off x="4644040"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4</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2" name="TextBox 11"/>
          <p:cNvSpPr txBox="1"/>
          <p:nvPr/>
        </p:nvSpPr>
        <p:spPr>
          <a:xfrm>
            <a:off x="1691680" y="13092"/>
            <a:ext cx="2952344" cy="369332"/>
          </a:xfrm>
          <a:prstGeom prst="rect">
            <a:avLst/>
          </a:prstGeom>
          <a:noFill/>
        </p:spPr>
        <p:txBody>
          <a:bodyPr wrap="square" rtlCol="0">
            <a:spAutoFit/>
          </a:bodyPr>
          <a:lstStyle/>
          <a:p>
            <a:r>
              <a:rPr lang="fr-FR" dirty="0" smtClean="0">
                <a:latin typeface="Philosopher" pitchFamily="50" charset="0"/>
              </a:rPr>
              <a:t>Web 2.0</a:t>
            </a:r>
          </a:p>
        </p:txBody>
      </p:sp>
      <p:sp>
        <p:nvSpPr>
          <p:cNvPr id="24" name="Chevron 23"/>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Chevron 24"/>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extBox 25"/>
          <p:cNvSpPr txBox="1"/>
          <p:nvPr/>
        </p:nvSpPr>
        <p:spPr>
          <a:xfrm>
            <a:off x="8180462" y="6464732"/>
            <a:ext cx="640924" cy="369332"/>
          </a:xfrm>
          <a:prstGeom prst="rect">
            <a:avLst/>
          </a:prstGeom>
          <a:noFill/>
        </p:spPr>
        <p:txBody>
          <a:bodyPr wrap="square" rtlCol="0">
            <a:spAutoFit/>
          </a:bodyPr>
          <a:lstStyle/>
          <a:p>
            <a:pPr algn="ctr"/>
            <a:r>
              <a:rPr lang="fr-FR" b="1" dirty="0" smtClean="0">
                <a:latin typeface="Caviar Dreams" pitchFamily="34" charset="0"/>
              </a:rPr>
              <a:t>9</a:t>
            </a:r>
            <a:endParaRPr lang="en-US" b="1" dirty="0">
              <a:latin typeface="Caviar Dreams" pitchFamily="34" charset="0"/>
            </a:endParaRPr>
          </a:p>
        </p:txBody>
      </p:sp>
      <p:sp>
        <p:nvSpPr>
          <p:cNvPr id="29" name="Titre 1"/>
          <p:cNvSpPr txBox="1">
            <a:spLocks/>
          </p:cNvSpPr>
          <p:nvPr/>
        </p:nvSpPr>
        <p:spPr>
          <a:xfrm>
            <a:off x="357158" y="1857364"/>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30" name="Rectangle 29"/>
          <p:cNvSpPr/>
          <p:nvPr/>
        </p:nvSpPr>
        <p:spPr>
          <a:xfrm>
            <a:off x="1755593" y="1195564"/>
            <a:ext cx="4572000" cy="615553"/>
          </a:xfrm>
          <a:prstGeom prst="rect">
            <a:avLst/>
          </a:prstGeom>
        </p:spPr>
        <p:txBody>
          <a:bodyPr>
            <a:spAutoFit/>
          </a:bodyPr>
          <a:lstStyle/>
          <a:p>
            <a:endParaRPr lang="fr-FR" sz="1600" dirty="0" smtClean="0"/>
          </a:p>
          <a:p>
            <a:endParaRPr lang="fr-FR" dirty="0" smtClean="0"/>
          </a:p>
        </p:txBody>
      </p:sp>
      <p:sp>
        <p:nvSpPr>
          <p:cNvPr id="21" name="Rectangle 20"/>
          <p:cNvSpPr/>
          <p:nvPr/>
        </p:nvSpPr>
        <p:spPr>
          <a:xfrm>
            <a:off x="218404" y="1989993"/>
            <a:ext cx="8786842" cy="4478149"/>
          </a:xfrm>
          <a:prstGeom prst="rect">
            <a:avLst/>
          </a:prstGeom>
        </p:spPr>
        <p:txBody>
          <a:bodyPr wrap="square">
            <a:spAutoFit/>
          </a:bodyPr>
          <a:lstStyle/>
          <a:p>
            <a:pPr marL="285750" indent="-285750">
              <a:buFont typeface="Wingdings" panose="05000000000000000000" pitchFamily="2" charset="2"/>
              <a:buChar char="§"/>
            </a:pPr>
            <a:r>
              <a:rPr lang="fr-FR" sz="1900" dirty="0" smtClean="0">
                <a:latin typeface="Times New Roman" panose="02020603050405020304" pitchFamily="18" charset="0"/>
                <a:cs typeface="Times New Roman" panose="02020603050405020304" pitchFamily="18" charset="0"/>
              </a:rPr>
              <a:t>Le </a:t>
            </a:r>
            <a:r>
              <a:rPr lang="fr-FR" sz="1900" b="1" dirty="0" smtClean="0">
                <a:latin typeface="Times New Roman" panose="02020603050405020304" pitchFamily="18" charset="0"/>
                <a:cs typeface="Times New Roman" panose="02020603050405020304" pitchFamily="18" charset="0"/>
              </a:rPr>
              <a:t>web 2.0</a:t>
            </a:r>
            <a:r>
              <a:rPr lang="fr-FR" sz="1900" dirty="0" smtClean="0">
                <a:latin typeface="Times New Roman" panose="02020603050405020304" pitchFamily="18" charset="0"/>
                <a:cs typeface="Times New Roman" panose="02020603050405020304" pitchFamily="18" charset="0"/>
              </a:rPr>
              <a:t> désigne la nouvelle étape de l'évolution d'Internet à partir des années 2000.</a:t>
            </a:r>
          </a:p>
          <a:p>
            <a:pPr marL="285750" indent="-285750">
              <a:buFont typeface="Wingdings" panose="05000000000000000000" pitchFamily="2" charset="2"/>
              <a:buChar char="§"/>
            </a:pPr>
            <a:endParaRPr lang="fr-FR" sz="19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fr-FR" sz="1900" dirty="0" smtClean="0">
                <a:latin typeface="Times New Roman" panose="02020603050405020304" pitchFamily="18" charset="0"/>
                <a:cs typeface="Times New Roman" panose="02020603050405020304" pitchFamily="18" charset="0"/>
              </a:rPr>
              <a:t>L'apparition d'interfaces innovantes et de facilités d'utilisation de l'outil web par les internautes, malgré la complexification de la technologie, a en effet donné lieu au </a:t>
            </a:r>
            <a:r>
              <a:rPr lang="fr-FR" sz="1900" b="1" dirty="0" smtClean="0">
                <a:latin typeface="Times New Roman" panose="02020603050405020304" pitchFamily="18" charset="0"/>
                <a:cs typeface="Times New Roman" panose="02020603050405020304" pitchFamily="18" charset="0"/>
              </a:rPr>
              <a:t>web 2.0</a:t>
            </a:r>
            <a:r>
              <a:rPr lang="fr-FR" sz="1900" dirty="0" smtClean="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
            </a:pPr>
            <a:endParaRPr lang="fr-FR" sz="19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fr-FR" sz="1900" dirty="0" smtClean="0">
                <a:latin typeface="Times New Roman" panose="02020603050405020304" pitchFamily="18" charset="0"/>
                <a:cs typeface="Times New Roman" panose="02020603050405020304" pitchFamily="18" charset="0"/>
              </a:rPr>
              <a:t>La multiplication des échanges via le net est l'atout majeur de cette évolution médiatique. Plateformes d'échange, </a:t>
            </a:r>
            <a:r>
              <a:rPr lang="fr-FR" sz="1900" u="sng" dirty="0" smtClean="0">
                <a:latin typeface="Times New Roman" panose="02020603050405020304" pitchFamily="18" charset="0"/>
                <a:cs typeface="Times New Roman" panose="02020603050405020304" pitchFamily="18" charset="0"/>
              </a:rPr>
              <a:t>réseaux sociaux</a:t>
            </a:r>
            <a:r>
              <a:rPr lang="fr-FR" sz="1900" dirty="0" smtClean="0">
                <a:latin typeface="Times New Roman" panose="02020603050405020304" pitchFamily="18" charset="0"/>
                <a:cs typeface="Times New Roman" panose="02020603050405020304" pitchFamily="18" charset="0"/>
              </a:rPr>
              <a:t> et sites collaboratifs mettent en avant la particularité du </a:t>
            </a:r>
            <a:r>
              <a:rPr lang="fr-FR" sz="1900" b="1" dirty="0" smtClean="0">
                <a:latin typeface="Times New Roman" panose="02020603050405020304" pitchFamily="18" charset="0"/>
                <a:cs typeface="Times New Roman" panose="02020603050405020304" pitchFamily="18" charset="0"/>
              </a:rPr>
              <a:t>web 2.0</a:t>
            </a:r>
            <a:r>
              <a:rPr lang="fr-FR" sz="1900" dirty="0" smtClean="0">
                <a:latin typeface="Times New Roman" panose="02020603050405020304" pitchFamily="18" charset="0"/>
                <a:cs typeface="Times New Roman" panose="02020603050405020304" pitchFamily="18" charset="0"/>
              </a:rPr>
              <a:t>, qui est de se tourner davantage vers les internautes, en les faisant passer du statut de spectateur de différentes pages web à celui d'acteur de celles-ci.</a:t>
            </a:r>
          </a:p>
          <a:p>
            <a:pPr marL="285750" indent="-285750">
              <a:buFont typeface="Wingdings" panose="05000000000000000000" pitchFamily="2" charset="2"/>
              <a:buChar char="§"/>
            </a:pPr>
            <a:endParaRPr lang="fr-FR" sz="19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fr-FR" sz="1900" dirty="0" smtClean="0">
                <a:latin typeface="Times New Roman" panose="02020603050405020304" pitchFamily="18" charset="0"/>
                <a:cs typeface="Times New Roman" panose="02020603050405020304" pitchFamily="18" charset="0"/>
              </a:rPr>
              <a:t>L'utilisation des fonctions participatives de cette nouvelle génération du web est en outre un avantage considérable pour le développement de techniques commerciales.</a:t>
            </a:r>
            <a:endParaRPr lang="fr-FR" sz="1900" dirty="0">
              <a:latin typeface="Times New Roman" panose="02020603050405020304" pitchFamily="18" charset="0"/>
              <a:cs typeface="Times New Roman" panose="02020603050405020304" pitchFamily="18" charset="0"/>
            </a:endParaRPr>
          </a:p>
        </p:txBody>
      </p:sp>
      <p:sp>
        <p:nvSpPr>
          <p:cNvPr id="22" name="Rectangle 21"/>
          <p:cNvSpPr/>
          <p:nvPr/>
        </p:nvSpPr>
        <p:spPr>
          <a:xfrm>
            <a:off x="4572000" y="1141860"/>
            <a:ext cx="2856232" cy="307777"/>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fr-FR" sz="1400" dirty="0" smtClean="0">
                <a:solidFill>
                  <a:schemeClr val="bg1">
                    <a:lumMod val="75000"/>
                  </a:schemeClr>
                </a:solidFill>
              </a:rPr>
              <a:t>Caractéristiques</a:t>
            </a:r>
            <a:endParaRPr lang="fr-FR" sz="1400" dirty="0">
              <a:solidFill>
                <a:schemeClr val="bg1">
                  <a:lumMod val="75000"/>
                </a:schemeClr>
              </a:solidFill>
            </a:endParaRPr>
          </a:p>
        </p:txBody>
      </p:sp>
      <p:sp>
        <p:nvSpPr>
          <p:cNvPr id="23" name="Chevron 22"/>
          <p:cNvSpPr/>
          <p:nvPr/>
        </p:nvSpPr>
        <p:spPr>
          <a:xfrm>
            <a:off x="4929190" y="1570488"/>
            <a:ext cx="1800000" cy="108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31" name="Chevron 30"/>
          <p:cNvSpPr/>
          <p:nvPr/>
        </p:nvSpPr>
        <p:spPr>
          <a:xfrm>
            <a:off x="2357422" y="1570488"/>
            <a:ext cx="1800000" cy="108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32" name="Isosceles Triangle 37"/>
          <p:cNvSpPr/>
          <p:nvPr/>
        </p:nvSpPr>
        <p:spPr>
          <a:xfrm rot="10800000">
            <a:off x="3143240" y="1772816"/>
            <a:ext cx="288000" cy="144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55593" y="1141860"/>
            <a:ext cx="2856232" cy="400110"/>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fr-FR" sz="2000" dirty="0">
                <a:latin typeface="+mj-lt"/>
              </a:rPr>
              <a:t>Définition</a:t>
            </a:r>
          </a:p>
        </p:txBody>
      </p:sp>
    </p:spTree>
    <p:extLst>
      <p:ext uri="{BB962C8B-B14F-4D97-AF65-F5344CB8AC3E}">
        <p14:creationId xmlns:p14="http://schemas.microsoft.com/office/powerpoint/2010/main" val="130498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0" presetClass="path" presetSubtype="0" accel="50000" decel="50000" fill="hold" grpId="0" nodeType="withEffect">
                                  <p:stCondLst>
                                    <p:cond delay="100"/>
                                  </p:stCondLst>
                                  <p:childTnLst>
                                    <p:animMotion origin="layout" path="M -1.38889E-6 6.66667E-6 L -0.31493 6.66667E-6 " pathEditMode="relative" ptsTypes="AA">
                                      <p:cBhvr>
                                        <p:cTn id="9" dur="1250" fill="hold"/>
                                        <p:tgtEl>
                                          <p:spTgt spid="11"/>
                                        </p:tgtEl>
                                        <p:attrNameLst>
                                          <p:attrName>ppt_x</p:attrName>
                                          <p:attrName>ppt_y</p:attrName>
                                        </p:attrNameLst>
                                      </p:cBhvr>
                                    </p:animMotion>
                                  </p:childTnLst>
                                </p:cTn>
                              </p:par>
                              <p:par>
                                <p:cTn id="10" presetID="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400" fill="hold"/>
                                        <p:tgtEl>
                                          <p:spTgt spid="10"/>
                                        </p:tgtEl>
                                        <p:attrNameLst>
                                          <p:attrName>ppt_x</p:attrName>
                                        </p:attrNameLst>
                                      </p:cBhvr>
                                      <p:tavLst>
                                        <p:tav tm="0">
                                          <p:val>
                                            <p:strVal val="0-#ppt_w/2"/>
                                          </p:val>
                                        </p:tav>
                                        <p:tav tm="100000">
                                          <p:val>
                                            <p:strVal val="#ppt_x"/>
                                          </p:val>
                                        </p:tav>
                                      </p:tavLst>
                                    </p:anim>
                                    <p:anim calcmode="lin" valueType="num">
                                      <p:cBhvr additive="base">
                                        <p:cTn id="13" dur="1400" fill="hold"/>
                                        <p:tgtEl>
                                          <p:spTgt spid="10"/>
                                        </p:tgtEl>
                                        <p:attrNameLst>
                                          <p:attrName>ppt_y</p:attrName>
                                        </p:attrNameLst>
                                      </p:cBhvr>
                                      <p:tavLst>
                                        <p:tav tm="0">
                                          <p:val>
                                            <p:strVal val="#ppt_y"/>
                                          </p:val>
                                        </p:tav>
                                        <p:tav tm="100000">
                                          <p:val>
                                            <p:strVal val="#ppt_y"/>
                                          </p:val>
                                        </p:tav>
                                      </p:tavLst>
                                    </p:anim>
                                  </p:childTnLst>
                                </p:cTn>
                              </p:par>
                              <p:par>
                                <p:cTn id="14" presetID="2" presetClass="exit" presetSubtype="2" fill="hold" grpId="0" nodeType="withEffect">
                                  <p:stCondLst>
                                    <p:cond delay="200"/>
                                  </p:stCondLst>
                                  <p:childTnLst>
                                    <p:anim calcmode="lin" valueType="num">
                                      <p:cBhvr additive="base">
                                        <p:cTn id="15" dur="1500"/>
                                        <p:tgtEl>
                                          <p:spTgt spid="14"/>
                                        </p:tgtEl>
                                        <p:attrNameLst>
                                          <p:attrName>ppt_x</p:attrName>
                                        </p:attrNameLst>
                                      </p:cBhvr>
                                      <p:tavLst>
                                        <p:tav tm="0">
                                          <p:val>
                                            <p:strVal val="ppt_x"/>
                                          </p:val>
                                        </p:tav>
                                        <p:tav tm="100000">
                                          <p:val>
                                            <p:strVal val="1+ppt_w/2"/>
                                          </p:val>
                                        </p:tav>
                                      </p:tavLst>
                                    </p:anim>
                                    <p:anim calcmode="lin" valueType="num">
                                      <p:cBhvr additive="base">
                                        <p:cTn id="16" dur="1500"/>
                                        <p:tgtEl>
                                          <p:spTgt spid="14"/>
                                        </p:tgtEl>
                                        <p:attrNameLst>
                                          <p:attrName>ppt_y</p:attrName>
                                        </p:attrNameLst>
                                      </p:cBhvr>
                                      <p:tavLst>
                                        <p:tav tm="0">
                                          <p:val>
                                            <p:strVal val="ppt_y"/>
                                          </p:val>
                                        </p:tav>
                                        <p:tav tm="100000">
                                          <p:val>
                                            <p:strVal val="ppt_y"/>
                                          </p:val>
                                        </p:tav>
                                      </p:tavLst>
                                    </p:anim>
                                    <p:set>
                                      <p:cBhvr>
                                        <p:cTn id="17" dur="1" fill="hold">
                                          <p:stCondLst>
                                            <p:cond delay="1499"/>
                                          </p:stCondLst>
                                        </p:cTn>
                                        <p:tgtEl>
                                          <p:spTgt spid="14"/>
                                        </p:tgtEl>
                                        <p:attrNameLst>
                                          <p:attrName>style.visibility</p:attrName>
                                        </p:attrNameLst>
                                      </p:cBhvr>
                                      <p:to>
                                        <p:strVal val="hidden"/>
                                      </p:to>
                                    </p:set>
                                  </p:childTnLst>
                                </p:cTn>
                              </p:par>
                              <p:par>
                                <p:cTn id="18" presetID="10" presetClass="entr" presetSubtype="0" fill="hold" grpId="0" nodeType="withEffect">
                                  <p:stCondLst>
                                    <p:cond delay="10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1700"/>
                            </p:stCondLst>
                            <p:childTnLst>
                              <p:par>
                                <p:cTn id="22" presetID="0" presetClass="path" presetSubtype="0" accel="50000" decel="50000" fill="hold" grpId="0" nodeType="afterEffect">
                                  <p:stCondLst>
                                    <p:cond delay="0"/>
                                  </p:stCondLst>
                                  <p:childTnLst>
                                    <p:animMotion origin="layout" path="M 0 0 L -0.04722 0 " pathEditMode="relative" ptsTypes="AA">
                                      <p:cBhvr>
                                        <p:cTn id="23" dur="500" fill="hold"/>
                                        <p:tgtEl>
                                          <p:spTgt spid="15"/>
                                        </p:tgtEl>
                                        <p:attrNameLst>
                                          <p:attrName>ppt_x</p:attrName>
                                          <p:attrName>ppt_y</p:attrName>
                                        </p:attrNameLst>
                                      </p:cBhvr>
                                    </p:animMotion>
                                  </p:childTnLst>
                                </p:cTn>
                              </p:par>
                              <p:par>
                                <p:cTn id="24" presetID="0" presetClass="path" presetSubtype="0" accel="50000" decel="50000" fill="hold" grpId="0" nodeType="withEffect">
                                  <p:stCondLst>
                                    <p:cond delay="0"/>
                                  </p:stCondLst>
                                  <p:childTnLst>
                                    <p:animMotion origin="layout" path="M 0 0 L -0.04722 0 " pathEditMode="relative" ptsTypes="AA">
                                      <p:cBhvr>
                                        <p:cTn id="25" dur="500" fill="hold"/>
                                        <p:tgtEl>
                                          <p:spTgt spid="13"/>
                                        </p:tgtEl>
                                        <p:attrNameLst>
                                          <p:attrName>ppt_x</p:attrName>
                                          <p:attrName>ppt_y</p:attrName>
                                        </p:attrNameLst>
                                      </p:cBhvr>
                                    </p:animMotion>
                                  </p:childTnLst>
                                </p:cTn>
                              </p:par>
                              <p:par>
                                <p:cTn id="26" presetID="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0-#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500" fill="hold"/>
                                        <p:tgtEl>
                                          <p:spTgt spid="32"/>
                                        </p:tgtEl>
                                        <p:attrNameLst>
                                          <p:attrName>ppt_x</p:attrName>
                                        </p:attrNameLst>
                                      </p:cBhvr>
                                      <p:tavLst>
                                        <p:tav tm="0">
                                          <p:val>
                                            <p:strVal val="0-#ppt_w/2"/>
                                          </p:val>
                                        </p:tav>
                                        <p:tav tm="100000">
                                          <p:val>
                                            <p:strVal val="#ppt_x"/>
                                          </p:val>
                                        </p:tav>
                                      </p:tavLst>
                                    </p:anim>
                                    <p:anim calcmode="lin" valueType="num">
                                      <p:cBhvr additive="base">
                                        <p:cTn id="41" dur="500" fill="hold"/>
                                        <p:tgtEl>
                                          <p:spTgt spid="32"/>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0-#ppt_w/2"/>
                                          </p:val>
                                        </p:tav>
                                        <p:tav tm="100000">
                                          <p:val>
                                            <p:strVal val="#ppt_x"/>
                                          </p:val>
                                        </p:tav>
                                      </p:tavLst>
                                    </p:anim>
                                    <p:anim calcmode="lin" valueType="num">
                                      <p:cBhvr additive="base">
                                        <p:cTn id="45"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P spid="14" grpId="0" animBg="1"/>
      <p:bldP spid="5" grpId="0"/>
      <p:bldP spid="11" grpId="0" animBg="1"/>
      <p:bldP spid="13" grpId="0" animBg="1"/>
      <p:bldP spid="12" grpId="0"/>
      <p:bldP spid="22" grpId="0"/>
      <p:bldP spid="23" grpId="0" animBg="1"/>
      <p:bldP spid="31" grpId="0" animBg="1"/>
      <p:bldP spid="32" grpId="0" animBg="1"/>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hevron 14"/>
          <p:cNvSpPr/>
          <p:nvPr/>
        </p:nvSpPr>
        <p:spPr>
          <a:xfrm>
            <a:off x="4284016" y="-1675"/>
            <a:ext cx="5616576"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Pentagon 9"/>
          <p:cNvSpPr/>
          <p:nvPr/>
        </p:nvSpPr>
        <p:spPr>
          <a:xfrm>
            <a:off x="-485800" y="553"/>
            <a:ext cx="188944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hevron 13"/>
          <p:cNvSpPr/>
          <p:nvPr/>
        </p:nvSpPr>
        <p:spPr>
          <a:xfrm>
            <a:off x="3959984" y="553"/>
            <a:ext cx="864000"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Pentagon 3"/>
          <p:cNvSpPr/>
          <p:nvPr/>
        </p:nvSpPr>
        <p:spPr>
          <a:xfrm>
            <a:off x="0" y="0"/>
            <a:ext cx="971600"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59600" y="19566"/>
            <a:ext cx="3096376" cy="1200329"/>
          </a:xfrm>
          <a:prstGeom prst="rect">
            <a:avLst/>
          </a:prstGeom>
          <a:noFill/>
        </p:spPr>
        <p:txBody>
          <a:bodyPr wrap="square" rtlCol="0">
            <a:spAutoFit/>
          </a:bodyPr>
          <a:lstStyle/>
          <a:p>
            <a:r>
              <a:rPr lang="fr-FR" dirty="0" smtClean="0">
                <a:latin typeface="Philosopher" pitchFamily="50" charset="0"/>
              </a:rPr>
              <a:t>Principes et applications du web sémantique</a:t>
            </a:r>
            <a:endParaRPr lang="en-US" dirty="0" smtClean="0">
              <a:latin typeface="Philosopher" pitchFamily="50" charset="0"/>
            </a:endParaRPr>
          </a:p>
          <a:p>
            <a:endParaRPr lang="en-US" dirty="0">
              <a:latin typeface="Philosopher" pitchFamily="50" charset="0"/>
            </a:endParaRPr>
          </a:p>
        </p:txBody>
      </p:sp>
      <p:sp>
        <p:nvSpPr>
          <p:cNvPr id="6" name="Oval 5"/>
          <p:cNvSpPr/>
          <p:nvPr/>
        </p:nvSpPr>
        <p:spPr>
          <a:xfrm>
            <a:off x="467544" y="75499"/>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1</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9" name="Oval 8"/>
          <p:cNvSpPr/>
          <p:nvPr/>
        </p:nvSpPr>
        <p:spPr>
          <a:xfrm>
            <a:off x="971600"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1" name="Oval 10"/>
          <p:cNvSpPr/>
          <p:nvPr/>
        </p:nvSpPr>
        <p:spPr>
          <a:xfrm>
            <a:off x="4284016"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3</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3" name="Oval 12"/>
          <p:cNvSpPr/>
          <p:nvPr/>
        </p:nvSpPr>
        <p:spPr>
          <a:xfrm>
            <a:off x="4644040"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4</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2" name="TextBox 11"/>
          <p:cNvSpPr txBox="1"/>
          <p:nvPr/>
        </p:nvSpPr>
        <p:spPr>
          <a:xfrm>
            <a:off x="1691680" y="13092"/>
            <a:ext cx="2952344" cy="369332"/>
          </a:xfrm>
          <a:prstGeom prst="rect">
            <a:avLst/>
          </a:prstGeom>
          <a:noFill/>
        </p:spPr>
        <p:txBody>
          <a:bodyPr wrap="square" rtlCol="0">
            <a:spAutoFit/>
          </a:bodyPr>
          <a:lstStyle/>
          <a:p>
            <a:r>
              <a:rPr lang="fr-FR" dirty="0" smtClean="0">
                <a:latin typeface="Philosopher" pitchFamily="50" charset="0"/>
              </a:rPr>
              <a:t>Web 2.0</a:t>
            </a:r>
          </a:p>
        </p:txBody>
      </p:sp>
      <p:sp>
        <p:nvSpPr>
          <p:cNvPr id="24" name="Chevron 23"/>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Chevron 24"/>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extBox 25"/>
          <p:cNvSpPr txBox="1"/>
          <p:nvPr/>
        </p:nvSpPr>
        <p:spPr>
          <a:xfrm>
            <a:off x="8180462" y="6464732"/>
            <a:ext cx="640924" cy="369332"/>
          </a:xfrm>
          <a:prstGeom prst="rect">
            <a:avLst/>
          </a:prstGeom>
          <a:noFill/>
        </p:spPr>
        <p:txBody>
          <a:bodyPr wrap="square" rtlCol="0">
            <a:spAutoFit/>
          </a:bodyPr>
          <a:lstStyle/>
          <a:p>
            <a:pPr algn="ctr"/>
            <a:r>
              <a:rPr lang="fr-FR" b="1" dirty="0" smtClean="0">
                <a:latin typeface="Caviar Dreams" pitchFamily="34" charset="0"/>
              </a:rPr>
              <a:t>9</a:t>
            </a:r>
            <a:endParaRPr lang="en-US" b="1" dirty="0">
              <a:latin typeface="Caviar Dreams" pitchFamily="34" charset="0"/>
            </a:endParaRPr>
          </a:p>
        </p:txBody>
      </p:sp>
      <p:sp>
        <p:nvSpPr>
          <p:cNvPr id="29" name="Titre 1"/>
          <p:cNvSpPr txBox="1">
            <a:spLocks/>
          </p:cNvSpPr>
          <p:nvPr/>
        </p:nvSpPr>
        <p:spPr>
          <a:xfrm>
            <a:off x="357158" y="1857364"/>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27" name="Rectangle 26"/>
          <p:cNvSpPr/>
          <p:nvPr/>
        </p:nvSpPr>
        <p:spPr>
          <a:xfrm>
            <a:off x="1643042" y="1284736"/>
            <a:ext cx="2856232" cy="307777"/>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fr-FR" sz="1400" dirty="0" smtClean="0">
                <a:solidFill>
                  <a:schemeClr val="bg1">
                    <a:lumMod val="75000"/>
                  </a:schemeClr>
                </a:solidFill>
              </a:rPr>
              <a:t>Définition</a:t>
            </a:r>
            <a:endParaRPr lang="fr-FR" sz="1400" dirty="0">
              <a:solidFill>
                <a:schemeClr val="bg1">
                  <a:lumMod val="75000"/>
                </a:schemeClr>
              </a:solidFill>
            </a:endParaRPr>
          </a:p>
        </p:txBody>
      </p:sp>
      <p:sp>
        <p:nvSpPr>
          <p:cNvPr id="28" name="Chevron 27"/>
          <p:cNvSpPr/>
          <p:nvPr/>
        </p:nvSpPr>
        <p:spPr>
          <a:xfrm>
            <a:off x="2285984" y="1641926"/>
            <a:ext cx="1800000" cy="108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34" name="Chevron 33"/>
          <p:cNvSpPr/>
          <p:nvPr/>
        </p:nvSpPr>
        <p:spPr>
          <a:xfrm>
            <a:off x="5429256" y="1641926"/>
            <a:ext cx="1800000" cy="108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35" name="Isosceles Triangle 37"/>
          <p:cNvSpPr/>
          <p:nvPr/>
        </p:nvSpPr>
        <p:spPr>
          <a:xfrm rot="10800000">
            <a:off x="6286512" y="1856240"/>
            <a:ext cx="288000" cy="144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429256" y="1214422"/>
            <a:ext cx="1691297" cy="369332"/>
          </a:xfrm>
          <a:prstGeom prst="rect">
            <a:avLst/>
          </a:prstGeom>
        </p:spPr>
        <p:txBody>
          <a:bodyPr wrap="none">
            <a:spAutoFit/>
          </a:bodyPr>
          <a:lstStyle/>
          <a:p>
            <a:pPr algn="ctr"/>
            <a:r>
              <a:rPr lang="fr-FR" dirty="0" smtClean="0">
                <a:latin typeface="+mj-lt"/>
              </a:rPr>
              <a:t>Caractéristiques</a:t>
            </a:r>
            <a:endParaRPr lang="en-US" dirty="0">
              <a:latin typeface="+mj-lt"/>
            </a:endParaRPr>
          </a:p>
        </p:txBody>
      </p:sp>
      <p:sp>
        <p:nvSpPr>
          <p:cNvPr id="38" name="Rectangle 37"/>
          <p:cNvSpPr/>
          <p:nvPr/>
        </p:nvSpPr>
        <p:spPr>
          <a:xfrm>
            <a:off x="353291" y="2041213"/>
            <a:ext cx="4382931" cy="4093428"/>
          </a:xfrm>
          <a:prstGeom prst="rect">
            <a:avLst/>
          </a:prstGeom>
        </p:spPr>
        <p:txBody>
          <a:bodyPr wrap="none">
            <a:spAutoFit/>
          </a:bodyPr>
          <a:lstStyle/>
          <a:p>
            <a:pPr>
              <a:buFont typeface="Wingdings" pitchFamily="2" charset="2"/>
              <a:buChar char="Ø"/>
            </a:pPr>
            <a:r>
              <a:rPr lang="fr-FR" sz="2000" dirty="0" smtClean="0">
                <a:latin typeface="Times New Roman" panose="02020603050405020304" pitchFamily="18" charset="0"/>
                <a:cs typeface="Times New Roman" panose="02020603050405020304" pitchFamily="18" charset="0"/>
              </a:rPr>
              <a:t>Le web en tant que plateforme</a:t>
            </a:r>
          </a:p>
          <a:p>
            <a:pPr>
              <a:buFont typeface="Wingdings" pitchFamily="2" charset="2"/>
              <a:buChar char="Ø"/>
            </a:pPr>
            <a:endParaRPr lang="fr-FR" sz="2000" dirty="0" smtClean="0">
              <a:latin typeface="Times New Roman" panose="02020603050405020304" pitchFamily="18" charset="0"/>
              <a:cs typeface="Times New Roman" panose="02020603050405020304" pitchFamily="18" charset="0"/>
            </a:endParaRPr>
          </a:p>
          <a:p>
            <a:pPr>
              <a:buFont typeface="Wingdings" pitchFamily="2" charset="2"/>
              <a:buChar char="Ø"/>
            </a:pPr>
            <a:r>
              <a:rPr lang="fr-FR" sz="2000" dirty="0" smtClean="0">
                <a:latin typeface="Times New Roman" panose="02020603050405020304" pitchFamily="18" charset="0"/>
                <a:cs typeface="Times New Roman" panose="02020603050405020304" pitchFamily="18" charset="0"/>
              </a:rPr>
              <a:t>Tirer parti de l’intelligence collective</a:t>
            </a:r>
          </a:p>
          <a:p>
            <a:pPr>
              <a:buFont typeface="Wingdings" pitchFamily="2" charset="2"/>
              <a:buChar char="Ø"/>
            </a:pPr>
            <a:endParaRPr lang="fr-FR" sz="2000" dirty="0" smtClean="0">
              <a:latin typeface="Times New Roman" panose="02020603050405020304" pitchFamily="18" charset="0"/>
              <a:cs typeface="Times New Roman" panose="02020603050405020304" pitchFamily="18" charset="0"/>
            </a:endParaRPr>
          </a:p>
          <a:p>
            <a:pPr>
              <a:buFont typeface="Wingdings" pitchFamily="2" charset="2"/>
              <a:buChar char="Ø"/>
            </a:pPr>
            <a:r>
              <a:rPr lang="fr-FR" sz="2000" dirty="0" smtClean="0">
                <a:latin typeface="Times New Roman" panose="02020603050405020304" pitchFamily="18" charset="0"/>
                <a:cs typeface="Times New Roman" panose="02020603050405020304" pitchFamily="18" charset="0"/>
              </a:rPr>
              <a:t>La puissance est dans les données</a:t>
            </a:r>
          </a:p>
          <a:p>
            <a:pPr>
              <a:buFont typeface="Wingdings" pitchFamily="2" charset="2"/>
              <a:buChar char="Ø"/>
            </a:pPr>
            <a:endParaRPr lang="fr-FR" sz="2000" dirty="0" smtClean="0">
              <a:latin typeface="Times New Roman" panose="02020603050405020304" pitchFamily="18" charset="0"/>
              <a:cs typeface="Times New Roman" panose="02020603050405020304" pitchFamily="18" charset="0"/>
            </a:endParaRPr>
          </a:p>
          <a:p>
            <a:pPr>
              <a:buFont typeface="Wingdings" pitchFamily="2" charset="2"/>
              <a:buChar char="Ø"/>
            </a:pPr>
            <a:r>
              <a:rPr lang="fr-FR" sz="2000" dirty="0" smtClean="0">
                <a:latin typeface="Times New Roman" panose="02020603050405020304" pitchFamily="18" charset="0"/>
                <a:cs typeface="Times New Roman" panose="02020603050405020304" pitchFamily="18" charset="0"/>
              </a:rPr>
              <a:t>La fin des cycles de releases (versions)</a:t>
            </a:r>
          </a:p>
          <a:p>
            <a:pPr>
              <a:buFont typeface="Wingdings" pitchFamily="2" charset="2"/>
              <a:buChar char="Ø"/>
            </a:pPr>
            <a:endParaRPr lang="fr-FR" sz="2000" dirty="0" smtClean="0">
              <a:latin typeface="Times New Roman" panose="02020603050405020304" pitchFamily="18" charset="0"/>
              <a:cs typeface="Times New Roman" panose="02020603050405020304" pitchFamily="18" charset="0"/>
            </a:endParaRPr>
          </a:p>
          <a:p>
            <a:pPr>
              <a:buFont typeface="Wingdings" pitchFamily="2" charset="2"/>
              <a:buChar char="Ø"/>
            </a:pPr>
            <a:r>
              <a:rPr lang="fr-FR" sz="2000" dirty="0" smtClean="0">
                <a:latin typeface="Times New Roman" panose="02020603050405020304" pitchFamily="18" charset="0"/>
                <a:cs typeface="Times New Roman" panose="02020603050405020304" pitchFamily="18" charset="0"/>
              </a:rPr>
              <a:t>Des modèles de programmation légers</a:t>
            </a:r>
          </a:p>
          <a:p>
            <a:pPr>
              <a:buFont typeface="Wingdings" pitchFamily="2" charset="2"/>
              <a:buChar char="Ø"/>
            </a:pPr>
            <a:endParaRPr lang="fr-FR" sz="2000" dirty="0" smtClean="0">
              <a:latin typeface="Times New Roman" panose="02020603050405020304" pitchFamily="18" charset="0"/>
              <a:cs typeface="Times New Roman" panose="02020603050405020304" pitchFamily="18" charset="0"/>
            </a:endParaRPr>
          </a:p>
          <a:p>
            <a:pPr>
              <a:buFont typeface="Wingdings" pitchFamily="2" charset="2"/>
              <a:buChar char="Ø"/>
            </a:pPr>
            <a:r>
              <a:rPr lang="fr-FR" sz="2000" dirty="0" smtClean="0">
                <a:latin typeface="Times New Roman" panose="02020603050405020304" pitchFamily="18" charset="0"/>
                <a:cs typeface="Times New Roman" panose="02020603050405020304" pitchFamily="18" charset="0"/>
              </a:rPr>
              <a:t>Le logiciel se libère du PC</a:t>
            </a:r>
          </a:p>
          <a:p>
            <a:pPr>
              <a:buFont typeface="Wingdings" pitchFamily="2" charset="2"/>
              <a:buChar char="Ø"/>
            </a:pPr>
            <a:endParaRPr lang="fr-FR" sz="2000" dirty="0" smtClean="0">
              <a:latin typeface="Times New Roman" panose="02020603050405020304" pitchFamily="18" charset="0"/>
              <a:cs typeface="Times New Roman" panose="02020603050405020304" pitchFamily="18" charset="0"/>
            </a:endParaRPr>
          </a:p>
          <a:p>
            <a:pPr>
              <a:buFont typeface="Wingdings" pitchFamily="2" charset="2"/>
              <a:buChar char="Ø"/>
            </a:pPr>
            <a:r>
              <a:rPr lang="fr-FR" sz="2000" dirty="0" smtClean="0">
                <a:latin typeface="Times New Roman" panose="02020603050405020304" pitchFamily="18" charset="0"/>
                <a:cs typeface="Times New Roman" panose="02020603050405020304" pitchFamily="18" charset="0"/>
              </a:rPr>
              <a:t>Enrichir les interfaces utilisateurs</a:t>
            </a:r>
            <a:endParaRPr lang="fr-FR" sz="2000"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srcRect/>
          <a:stretch>
            <a:fillRect/>
          </a:stretch>
        </p:blipFill>
        <p:spPr bwMode="auto">
          <a:xfrm>
            <a:off x="5076056" y="2106553"/>
            <a:ext cx="3657600" cy="3657600"/>
          </a:xfrm>
          <a:prstGeom prst="rect">
            <a:avLst/>
          </a:prstGeom>
          <a:noFill/>
          <a:ln w="9525">
            <a:noFill/>
            <a:miter lim="800000"/>
            <a:headEnd/>
            <a:tailEnd/>
          </a:ln>
          <a:effectLst/>
        </p:spPr>
      </p:pic>
    </p:spTree>
    <p:extLst>
      <p:ext uri="{BB962C8B-B14F-4D97-AF65-F5344CB8AC3E}">
        <p14:creationId xmlns:p14="http://schemas.microsoft.com/office/powerpoint/2010/main" val="130498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0" presetClass="path" presetSubtype="0" accel="50000" decel="50000" fill="hold" grpId="0" nodeType="withEffect">
                                  <p:stCondLst>
                                    <p:cond delay="100"/>
                                  </p:stCondLst>
                                  <p:childTnLst>
                                    <p:animMotion origin="layout" path="M -1.38889E-6 6.66667E-6 L -0.31493 6.66667E-6 " pathEditMode="relative" ptsTypes="AA">
                                      <p:cBhvr>
                                        <p:cTn id="9" dur="1250" fill="hold"/>
                                        <p:tgtEl>
                                          <p:spTgt spid="11"/>
                                        </p:tgtEl>
                                        <p:attrNameLst>
                                          <p:attrName>ppt_x</p:attrName>
                                          <p:attrName>ppt_y</p:attrName>
                                        </p:attrNameLst>
                                      </p:cBhvr>
                                    </p:animMotion>
                                  </p:childTnLst>
                                </p:cTn>
                              </p:par>
                              <p:par>
                                <p:cTn id="10" presetID="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400" fill="hold"/>
                                        <p:tgtEl>
                                          <p:spTgt spid="10"/>
                                        </p:tgtEl>
                                        <p:attrNameLst>
                                          <p:attrName>ppt_x</p:attrName>
                                        </p:attrNameLst>
                                      </p:cBhvr>
                                      <p:tavLst>
                                        <p:tav tm="0">
                                          <p:val>
                                            <p:strVal val="0-#ppt_w/2"/>
                                          </p:val>
                                        </p:tav>
                                        <p:tav tm="100000">
                                          <p:val>
                                            <p:strVal val="#ppt_x"/>
                                          </p:val>
                                        </p:tav>
                                      </p:tavLst>
                                    </p:anim>
                                    <p:anim calcmode="lin" valueType="num">
                                      <p:cBhvr additive="base">
                                        <p:cTn id="13" dur="1400" fill="hold"/>
                                        <p:tgtEl>
                                          <p:spTgt spid="10"/>
                                        </p:tgtEl>
                                        <p:attrNameLst>
                                          <p:attrName>ppt_y</p:attrName>
                                        </p:attrNameLst>
                                      </p:cBhvr>
                                      <p:tavLst>
                                        <p:tav tm="0">
                                          <p:val>
                                            <p:strVal val="#ppt_y"/>
                                          </p:val>
                                        </p:tav>
                                        <p:tav tm="100000">
                                          <p:val>
                                            <p:strVal val="#ppt_y"/>
                                          </p:val>
                                        </p:tav>
                                      </p:tavLst>
                                    </p:anim>
                                  </p:childTnLst>
                                </p:cTn>
                              </p:par>
                              <p:par>
                                <p:cTn id="14" presetID="2" presetClass="exit" presetSubtype="2" fill="hold" grpId="0" nodeType="withEffect">
                                  <p:stCondLst>
                                    <p:cond delay="200"/>
                                  </p:stCondLst>
                                  <p:childTnLst>
                                    <p:anim calcmode="lin" valueType="num">
                                      <p:cBhvr additive="base">
                                        <p:cTn id="15" dur="1500"/>
                                        <p:tgtEl>
                                          <p:spTgt spid="14"/>
                                        </p:tgtEl>
                                        <p:attrNameLst>
                                          <p:attrName>ppt_x</p:attrName>
                                        </p:attrNameLst>
                                      </p:cBhvr>
                                      <p:tavLst>
                                        <p:tav tm="0">
                                          <p:val>
                                            <p:strVal val="ppt_x"/>
                                          </p:val>
                                        </p:tav>
                                        <p:tav tm="100000">
                                          <p:val>
                                            <p:strVal val="1+ppt_w/2"/>
                                          </p:val>
                                        </p:tav>
                                      </p:tavLst>
                                    </p:anim>
                                    <p:anim calcmode="lin" valueType="num">
                                      <p:cBhvr additive="base">
                                        <p:cTn id="16" dur="1500"/>
                                        <p:tgtEl>
                                          <p:spTgt spid="14"/>
                                        </p:tgtEl>
                                        <p:attrNameLst>
                                          <p:attrName>ppt_y</p:attrName>
                                        </p:attrNameLst>
                                      </p:cBhvr>
                                      <p:tavLst>
                                        <p:tav tm="0">
                                          <p:val>
                                            <p:strVal val="ppt_y"/>
                                          </p:val>
                                        </p:tav>
                                        <p:tav tm="100000">
                                          <p:val>
                                            <p:strVal val="ppt_y"/>
                                          </p:val>
                                        </p:tav>
                                      </p:tavLst>
                                    </p:anim>
                                    <p:set>
                                      <p:cBhvr>
                                        <p:cTn id="17" dur="1" fill="hold">
                                          <p:stCondLst>
                                            <p:cond delay="1499"/>
                                          </p:stCondLst>
                                        </p:cTn>
                                        <p:tgtEl>
                                          <p:spTgt spid="14"/>
                                        </p:tgtEl>
                                        <p:attrNameLst>
                                          <p:attrName>style.visibility</p:attrName>
                                        </p:attrNameLst>
                                      </p:cBhvr>
                                      <p:to>
                                        <p:strVal val="hidden"/>
                                      </p:to>
                                    </p:set>
                                  </p:childTnLst>
                                </p:cTn>
                              </p:par>
                              <p:par>
                                <p:cTn id="18" presetID="10" presetClass="entr" presetSubtype="0" fill="hold" grpId="0" nodeType="withEffect">
                                  <p:stCondLst>
                                    <p:cond delay="10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1700"/>
                            </p:stCondLst>
                            <p:childTnLst>
                              <p:par>
                                <p:cTn id="22" presetID="0" presetClass="path" presetSubtype="0" accel="50000" decel="50000" fill="hold" grpId="0" nodeType="afterEffect">
                                  <p:stCondLst>
                                    <p:cond delay="0"/>
                                  </p:stCondLst>
                                  <p:childTnLst>
                                    <p:animMotion origin="layout" path="M 0 0 L -0.04722 0 " pathEditMode="relative" ptsTypes="AA">
                                      <p:cBhvr>
                                        <p:cTn id="23" dur="500" fill="hold"/>
                                        <p:tgtEl>
                                          <p:spTgt spid="15"/>
                                        </p:tgtEl>
                                        <p:attrNameLst>
                                          <p:attrName>ppt_x</p:attrName>
                                          <p:attrName>ppt_y</p:attrName>
                                        </p:attrNameLst>
                                      </p:cBhvr>
                                    </p:animMotion>
                                  </p:childTnLst>
                                </p:cTn>
                              </p:par>
                              <p:par>
                                <p:cTn id="24" presetID="0" presetClass="path" presetSubtype="0" accel="50000" decel="50000" fill="hold" grpId="0" nodeType="withEffect">
                                  <p:stCondLst>
                                    <p:cond delay="0"/>
                                  </p:stCondLst>
                                  <p:childTnLst>
                                    <p:animMotion origin="layout" path="M 0 0 L -0.04722 0 " pathEditMode="relative" ptsTypes="AA">
                                      <p:cBhvr>
                                        <p:cTn id="25" dur="500" fill="hold"/>
                                        <p:tgtEl>
                                          <p:spTgt spid="13"/>
                                        </p:tgtEl>
                                        <p:attrNameLst>
                                          <p:attrName>ppt_x</p:attrName>
                                          <p:attrName>ppt_y</p:attrName>
                                        </p:attrNameLst>
                                      </p:cBhvr>
                                    </p:animMotion>
                                  </p:childTnLst>
                                </p:cTn>
                              </p:par>
                              <p:par>
                                <p:cTn id="26" presetID="2" presetClass="entr" presetSubtype="8"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0-#ppt_w/2"/>
                                          </p:val>
                                        </p:tav>
                                        <p:tav tm="100000">
                                          <p:val>
                                            <p:strVal val="#ppt_x"/>
                                          </p:val>
                                        </p:tav>
                                      </p:tavLst>
                                    </p:anim>
                                    <p:anim calcmode="lin" valueType="num">
                                      <p:cBhvr additive="base">
                                        <p:cTn id="29" dur="500" fill="hold"/>
                                        <p:tgtEl>
                                          <p:spTgt spid="27"/>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0-#ppt_w/2"/>
                                          </p:val>
                                        </p:tav>
                                        <p:tav tm="100000">
                                          <p:val>
                                            <p:strVal val="#ppt_x"/>
                                          </p:val>
                                        </p:tav>
                                      </p:tavLst>
                                    </p:anim>
                                    <p:anim calcmode="lin" valueType="num">
                                      <p:cBhvr additive="base">
                                        <p:cTn id="33" dur="500" fill="hold"/>
                                        <p:tgtEl>
                                          <p:spTgt spid="28"/>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500" fill="hold"/>
                                        <p:tgtEl>
                                          <p:spTgt spid="34"/>
                                        </p:tgtEl>
                                        <p:attrNameLst>
                                          <p:attrName>ppt_x</p:attrName>
                                        </p:attrNameLst>
                                      </p:cBhvr>
                                      <p:tavLst>
                                        <p:tav tm="0">
                                          <p:val>
                                            <p:strVal val="0-#ppt_w/2"/>
                                          </p:val>
                                        </p:tav>
                                        <p:tav tm="100000">
                                          <p:val>
                                            <p:strVal val="#ppt_x"/>
                                          </p:val>
                                        </p:tav>
                                      </p:tavLst>
                                    </p:anim>
                                    <p:anim calcmode="lin" valueType="num">
                                      <p:cBhvr additive="base">
                                        <p:cTn id="37" dur="500" fill="hold"/>
                                        <p:tgtEl>
                                          <p:spTgt spid="34"/>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500" fill="hold"/>
                                        <p:tgtEl>
                                          <p:spTgt spid="35"/>
                                        </p:tgtEl>
                                        <p:attrNameLst>
                                          <p:attrName>ppt_x</p:attrName>
                                        </p:attrNameLst>
                                      </p:cBhvr>
                                      <p:tavLst>
                                        <p:tav tm="0">
                                          <p:val>
                                            <p:strVal val="0-#ppt_w/2"/>
                                          </p:val>
                                        </p:tav>
                                        <p:tav tm="100000">
                                          <p:val>
                                            <p:strVal val="#ppt_x"/>
                                          </p:val>
                                        </p:tav>
                                      </p:tavLst>
                                    </p:anim>
                                    <p:anim calcmode="lin" valueType="num">
                                      <p:cBhvr additive="base">
                                        <p:cTn id="41"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P spid="14" grpId="0" animBg="1"/>
      <p:bldP spid="5" grpId="0"/>
      <p:bldP spid="11" grpId="0" animBg="1"/>
      <p:bldP spid="13" grpId="0" animBg="1"/>
      <p:bldP spid="12" grpId="0"/>
      <p:bldP spid="27" grpId="0"/>
      <p:bldP spid="28" grpId="0" animBg="1"/>
      <p:bldP spid="34" grpId="0" animBg="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332000" y="800720"/>
            <a:ext cx="4788000" cy="1080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hevron 4"/>
          <p:cNvSpPr/>
          <p:nvPr/>
        </p:nvSpPr>
        <p:spPr>
          <a:xfrm>
            <a:off x="5580112" y="800720"/>
            <a:ext cx="4752000" cy="108000"/>
          </a:xfrm>
          <a:prstGeom prst="chevron">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Pentagon 23"/>
          <p:cNvSpPr/>
          <p:nvPr/>
        </p:nvSpPr>
        <p:spPr>
          <a:xfrm rot="10800000">
            <a:off x="7020272" y="-243407"/>
            <a:ext cx="2123728" cy="504032"/>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Pentagon 24"/>
          <p:cNvSpPr/>
          <p:nvPr/>
        </p:nvSpPr>
        <p:spPr>
          <a:xfrm>
            <a:off x="0" y="-243408"/>
            <a:ext cx="2123728" cy="504032"/>
          </a:xfrm>
          <a:prstGeom prst="homePlat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Pentagon 39"/>
          <p:cNvSpPr/>
          <p:nvPr/>
        </p:nvSpPr>
        <p:spPr>
          <a:xfrm>
            <a:off x="0" y="1363762"/>
            <a:ext cx="467544" cy="2880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809784" y="1316800"/>
            <a:ext cx="3262194" cy="338554"/>
          </a:xfrm>
          <a:prstGeom prst="rect">
            <a:avLst/>
          </a:prstGeom>
          <a:noFill/>
        </p:spPr>
        <p:txBody>
          <a:bodyPr wrap="square" rtlCol="0">
            <a:spAutoFit/>
          </a:bodyPr>
          <a:lstStyle/>
          <a:p>
            <a:r>
              <a:rPr lang="en-US" sz="1600" dirty="0" smtClean="0">
                <a:latin typeface="Philosopher" pitchFamily="50" charset="0"/>
              </a:rPr>
              <a:t>Web </a:t>
            </a:r>
            <a:r>
              <a:rPr lang="fr-FR" sz="1600" dirty="0" smtClean="0">
                <a:latin typeface="Philosopher" pitchFamily="50" charset="0"/>
              </a:rPr>
              <a:t>sémantique</a:t>
            </a:r>
            <a:endParaRPr lang="fr-FR" sz="1600" dirty="0">
              <a:latin typeface="Philosopher" pitchFamily="50" charset="0"/>
            </a:endParaRPr>
          </a:p>
        </p:txBody>
      </p:sp>
      <p:sp>
        <p:nvSpPr>
          <p:cNvPr id="42" name="Oval 41"/>
          <p:cNvSpPr/>
          <p:nvPr/>
        </p:nvSpPr>
        <p:spPr>
          <a:xfrm>
            <a:off x="467544" y="1367221"/>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1</a:t>
            </a:r>
            <a:endParaRPr lang="en-US" dirty="0">
              <a:latin typeface="Caviar Dreams" pitchFamily="34" charset="0"/>
            </a:endParaRPr>
          </a:p>
        </p:txBody>
      </p:sp>
      <p:sp>
        <p:nvSpPr>
          <p:cNvPr id="48" name="Pentagon 47"/>
          <p:cNvSpPr/>
          <p:nvPr/>
        </p:nvSpPr>
        <p:spPr>
          <a:xfrm>
            <a:off x="0" y="2418038"/>
            <a:ext cx="899592" cy="2880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1059944" y="2393328"/>
            <a:ext cx="6726766" cy="338554"/>
          </a:xfrm>
          <a:prstGeom prst="rect">
            <a:avLst/>
          </a:prstGeom>
          <a:noFill/>
        </p:spPr>
        <p:txBody>
          <a:bodyPr wrap="square" rtlCol="0">
            <a:spAutoFit/>
          </a:bodyPr>
          <a:lstStyle/>
          <a:p>
            <a:r>
              <a:rPr lang="fr-FR" sz="1600" dirty="0" smtClean="0">
                <a:latin typeface="Philosopher" pitchFamily="50" charset="0"/>
              </a:rPr>
              <a:t> Principes et application du web sémantique</a:t>
            </a:r>
            <a:endParaRPr lang="en-US" sz="1600" dirty="0">
              <a:latin typeface="Philosopher" pitchFamily="50" charset="0"/>
            </a:endParaRPr>
          </a:p>
        </p:txBody>
      </p:sp>
      <p:sp>
        <p:nvSpPr>
          <p:cNvPr id="50" name="Oval 49"/>
          <p:cNvSpPr/>
          <p:nvPr/>
        </p:nvSpPr>
        <p:spPr>
          <a:xfrm>
            <a:off x="899592" y="2401963"/>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2</a:t>
            </a:r>
            <a:endParaRPr lang="en-US" dirty="0">
              <a:latin typeface="Caviar Dreams" pitchFamily="34" charset="0"/>
            </a:endParaRPr>
          </a:p>
        </p:txBody>
      </p:sp>
      <p:sp>
        <p:nvSpPr>
          <p:cNvPr id="52" name="Pentagon 51"/>
          <p:cNvSpPr/>
          <p:nvPr/>
        </p:nvSpPr>
        <p:spPr>
          <a:xfrm>
            <a:off x="-15766" y="3296043"/>
            <a:ext cx="1419414" cy="2880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p:cNvSpPr txBox="1"/>
          <p:nvPr/>
        </p:nvSpPr>
        <p:spPr>
          <a:xfrm>
            <a:off x="1571604" y="3286124"/>
            <a:ext cx="4286280" cy="338554"/>
          </a:xfrm>
          <a:prstGeom prst="rect">
            <a:avLst/>
          </a:prstGeom>
          <a:noFill/>
        </p:spPr>
        <p:txBody>
          <a:bodyPr wrap="square" rtlCol="0">
            <a:spAutoFit/>
          </a:bodyPr>
          <a:lstStyle/>
          <a:p>
            <a:r>
              <a:rPr lang="fr-FR" sz="1600" dirty="0" smtClean="0">
                <a:latin typeface="Philosopher" pitchFamily="50" charset="0"/>
              </a:rPr>
              <a:t> Web 2.0</a:t>
            </a:r>
            <a:endParaRPr lang="en-US" sz="1600" dirty="0">
              <a:latin typeface="Philosopher" pitchFamily="50" charset="0"/>
            </a:endParaRPr>
          </a:p>
        </p:txBody>
      </p:sp>
      <p:sp>
        <p:nvSpPr>
          <p:cNvPr id="54" name="Oval 53"/>
          <p:cNvSpPr/>
          <p:nvPr/>
        </p:nvSpPr>
        <p:spPr>
          <a:xfrm>
            <a:off x="1403648" y="3286790"/>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3</a:t>
            </a:r>
            <a:endParaRPr lang="en-US" dirty="0">
              <a:latin typeface="Caviar Dreams" pitchFamily="34" charset="0"/>
            </a:endParaRPr>
          </a:p>
        </p:txBody>
      </p:sp>
      <p:sp>
        <p:nvSpPr>
          <p:cNvPr id="55" name="Pentagon 54"/>
          <p:cNvSpPr/>
          <p:nvPr/>
        </p:nvSpPr>
        <p:spPr>
          <a:xfrm>
            <a:off x="-57258" y="4164845"/>
            <a:ext cx="1944216" cy="2880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p:cNvSpPr txBox="1"/>
          <p:nvPr/>
        </p:nvSpPr>
        <p:spPr>
          <a:xfrm>
            <a:off x="2159224" y="4149080"/>
            <a:ext cx="5417648" cy="338554"/>
          </a:xfrm>
          <a:prstGeom prst="rect">
            <a:avLst/>
          </a:prstGeom>
          <a:noFill/>
        </p:spPr>
        <p:txBody>
          <a:bodyPr wrap="square" rtlCol="0">
            <a:spAutoFit/>
          </a:bodyPr>
          <a:lstStyle/>
          <a:p>
            <a:r>
              <a:rPr lang="fr-FR" sz="1600" dirty="0">
                <a:latin typeface="Philosopher" pitchFamily="50" charset="0"/>
              </a:rPr>
              <a:t>I</a:t>
            </a:r>
            <a:r>
              <a:rPr lang="fr-FR" sz="1600" dirty="0" smtClean="0">
                <a:latin typeface="Philosopher" pitchFamily="50" charset="0"/>
              </a:rPr>
              <a:t>mpact du </a:t>
            </a:r>
            <a:r>
              <a:rPr lang="fr-FR" sz="1600" dirty="0">
                <a:latin typeface="Philosopher" pitchFamily="50" charset="0"/>
              </a:rPr>
              <a:t>Web 2.0 </a:t>
            </a:r>
            <a:r>
              <a:rPr lang="fr-FR" sz="1600" dirty="0" smtClean="0">
                <a:latin typeface="Philosopher" pitchFamily="50" charset="0"/>
              </a:rPr>
              <a:t>sur les IHM &amp; Plasticité</a:t>
            </a:r>
            <a:endParaRPr lang="en-US" sz="1600" dirty="0">
              <a:latin typeface="Philosopher" pitchFamily="50" charset="0"/>
            </a:endParaRPr>
          </a:p>
        </p:txBody>
      </p:sp>
      <p:sp>
        <p:nvSpPr>
          <p:cNvPr id="57" name="Oval 56"/>
          <p:cNvSpPr/>
          <p:nvPr/>
        </p:nvSpPr>
        <p:spPr>
          <a:xfrm>
            <a:off x="1886958" y="4164845"/>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4</a:t>
            </a:r>
            <a:endParaRPr lang="en-US" dirty="0">
              <a:latin typeface="Caviar Dreams" pitchFamily="34" charset="0"/>
            </a:endParaRPr>
          </a:p>
        </p:txBody>
      </p:sp>
      <p:cxnSp>
        <p:nvCxnSpPr>
          <p:cNvPr id="66" name="Straight Connector 65"/>
          <p:cNvCxnSpPr/>
          <p:nvPr/>
        </p:nvCxnSpPr>
        <p:spPr>
          <a:xfrm>
            <a:off x="4103956" y="1571612"/>
            <a:ext cx="5040044" cy="1588"/>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715140" y="2643182"/>
            <a:ext cx="2428860" cy="1588"/>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995936" y="3500438"/>
            <a:ext cx="5143504" cy="1588"/>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709642" y="4365104"/>
            <a:ext cx="1434358" cy="3619"/>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7" name="Chevron 76"/>
          <p:cNvSpPr/>
          <p:nvPr/>
        </p:nvSpPr>
        <p:spPr>
          <a:xfrm>
            <a:off x="714348" y="1857364"/>
            <a:ext cx="180000" cy="108000"/>
          </a:xfrm>
          <a:prstGeom prst="chevron">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 name="Chevron 77"/>
          <p:cNvSpPr/>
          <p:nvPr/>
        </p:nvSpPr>
        <p:spPr>
          <a:xfrm>
            <a:off x="714348" y="2071678"/>
            <a:ext cx="180000" cy="108000"/>
          </a:xfrm>
          <a:prstGeom prst="chevron">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 name="Chevron 85"/>
          <p:cNvSpPr/>
          <p:nvPr/>
        </p:nvSpPr>
        <p:spPr>
          <a:xfrm>
            <a:off x="1707446" y="3649235"/>
            <a:ext cx="180000" cy="108000"/>
          </a:xfrm>
          <a:prstGeom prst="chevron">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 name="Chevron 86"/>
          <p:cNvSpPr/>
          <p:nvPr/>
        </p:nvSpPr>
        <p:spPr>
          <a:xfrm>
            <a:off x="1707446" y="3892504"/>
            <a:ext cx="180000" cy="108000"/>
          </a:xfrm>
          <a:prstGeom prst="chevron">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 name="Chevron 88"/>
          <p:cNvSpPr/>
          <p:nvPr/>
        </p:nvSpPr>
        <p:spPr>
          <a:xfrm>
            <a:off x="2195736" y="4707226"/>
            <a:ext cx="180000" cy="108000"/>
          </a:xfrm>
          <a:prstGeom prst="chevron">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 name="TextBox 92"/>
          <p:cNvSpPr txBox="1"/>
          <p:nvPr/>
        </p:nvSpPr>
        <p:spPr>
          <a:xfrm>
            <a:off x="1071538" y="1785926"/>
            <a:ext cx="2448272" cy="307777"/>
          </a:xfrm>
          <a:prstGeom prst="rect">
            <a:avLst/>
          </a:prstGeom>
          <a:noFill/>
        </p:spPr>
        <p:txBody>
          <a:bodyPr wrap="square" rtlCol="0">
            <a:spAutoFit/>
          </a:bodyPr>
          <a:lstStyle/>
          <a:p>
            <a:r>
              <a:rPr lang="fr-FR" sz="1400" dirty="0" smtClean="0">
                <a:solidFill>
                  <a:schemeClr val="bg1">
                    <a:lumMod val="50000"/>
                  </a:schemeClr>
                </a:solidFill>
                <a:latin typeface="Century Gothic" pitchFamily="34" charset="0"/>
              </a:rPr>
              <a:t>Définition</a:t>
            </a:r>
            <a:endParaRPr lang="en-US" sz="1400" dirty="0">
              <a:solidFill>
                <a:schemeClr val="bg1">
                  <a:lumMod val="50000"/>
                </a:schemeClr>
              </a:solidFill>
              <a:latin typeface="Century Gothic" pitchFamily="34" charset="0"/>
            </a:endParaRPr>
          </a:p>
        </p:txBody>
      </p:sp>
      <p:sp>
        <p:nvSpPr>
          <p:cNvPr id="94" name="TextBox 93"/>
          <p:cNvSpPr txBox="1"/>
          <p:nvPr/>
        </p:nvSpPr>
        <p:spPr>
          <a:xfrm>
            <a:off x="1075505" y="1978215"/>
            <a:ext cx="2448272" cy="307777"/>
          </a:xfrm>
          <a:prstGeom prst="rect">
            <a:avLst/>
          </a:prstGeom>
          <a:noFill/>
        </p:spPr>
        <p:txBody>
          <a:bodyPr wrap="square" rtlCol="0">
            <a:spAutoFit/>
          </a:bodyPr>
          <a:lstStyle/>
          <a:p>
            <a:r>
              <a:rPr lang="fr-FR" sz="1400" dirty="0" smtClean="0">
                <a:solidFill>
                  <a:schemeClr val="bg1">
                    <a:lumMod val="50000"/>
                  </a:schemeClr>
                </a:solidFill>
                <a:latin typeface="Century Gothic" pitchFamily="34" charset="0"/>
              </a:rPr>
              <a:t>Objectifs</a:t>
            </a:r>
            <a:endParaRPr lang="fr-FR" sz="1400" dirty="0">
              <a:solidFill>
                <a:schemeClr val="bg1">
                  <a:lumMod val="50000"/>
                </a:schemeClr>
              </a:solidFill>
              <a:latin typeface="Century Gothic" pitchFamily="34" charset="0"/>
            </a:endParaRPr>
          </a:p>
        </p:txBody>
      </p:sp>
      <p:sp>
        <p:nvSpPr>
          <p:cNvPr id="97" name="TextBox 96"/>
          <p:cNvSpPr txBox="1"/>
          <p:nvPr/>
        </p:nvSpPr>
        <p:spPr>
          <a:xfrm>
            <a:off x="1500166" y="2714620"/>
            <a:ext cx="4286280" cy="523220"/>
          </a:xfrm>
          <a:prstGeom prst="rect">
            <a:avLst/>
          </a:prstGeom>
          <a:noFill/>
        </p:spPr>
        <p:txBody>
          <a:bodyPr wrap="square" rtlCol="0">
            <a:spAutoFit/>
          </a:bodyPr>
          <a:lstStyle/>
          <a:p>
            <a:r>
              <a:rPr lang="fr-FR" sz="1400" dirty="0" smtClean="0">
                <a:solidFill>
                  <a:schemeClr val="bg1">
                    <a:lumMod val="50000"/>
                  </a:schemeClr>
                </a:solidFill>
                <a:latin typeface="Century Gothic" pitchFamily="34" charset="0"/>
              </a:rPr>
              <a:t>Principes</a:t>
            </a:r>
            <a:r>
              <a:rPr lang="en-US" sz="1400" dirty="0" smtClean="0">
                <a:solidFill>
                  <a:schemeClr val="bg1">
                    <a:lumMod val="50000"/>
                  </a:schemeClr>
                </a:solidFill>
                <a:latin typeface="Century Gothic" pitchFamily="34" charset="0"/>
              </a:rPr>
              <a:t> du web </a:t>
            </a:r>
            <a:r>
              <a:rPr lang="fr-FR" sz="1400" dirty="0" smtClean="0">
                <a:solidFill>
                  <a:schemeClr val="bg1">
                    <a:lumMod val="50000"/>
                  </a:schemeClr>
                </a:solidFill>
                <a:latin typeface="Century Gothic" pitchFamily="34" charset="0"/>
              </a:rPr>
              <a:t>sémantique</a:t>
            </a:r>
          </a:p>
          <a:p>
            <a:r>
              <a:rPr lang="fr-FR" sz="1400" dirty="0" smtClean="0">
                <a:solidFill>
                  <a:schemeClr val="bg1">
                    <a:lumMod val="50000"/>
                  </a:schemeClr>
                </a:solidFill>
                <a:latin typeface="Century Gothic" pitchFamily="34" charset="0"/>
              </a:rPr>
              <a:t>Exemples</a:t>
            </a:r>
            <a:r>
              <a:rPr lang="en-US" sz="1400" dirty="0" smtClean="0">
                <a:solidFill>
                  <a:schemeClr val="bg1">
                    <a:lumMod val="50000"/>
                  </a:schemeClr>
                </a:solidFill>
                <a:latin typeface="Century Gothic" pitchFamily="34" charset="0"/>
              </a:rPr>
              <a:t> </a:t>
            </a:r>
            <a:r>
              <a:rPr lang="fr-FR" sz="1400" dirty="0" smtClean="0">
                <a:solidFill>
                  <a:schemeClr val="bg1">
                    <a:lumMod val="50000"/>
                  </a:schemeClr>
                </a:solidFill>
                <a:latin typeface="Century Gothic" pitchFamily="34" charset="0"/>
              </a:rPr>
              <a:t>d’applications</a:t>
            </a:r>
            <a:r>
              <a:rPr lang="en-US" sz="1400" dirty="0" smtClean="0">
                <a:solidFill>
                  <a:schemeClr val="bg1">
                    <a:lumMod val="50000"/>
                  </a:schemeClr>
                </a:solidFill>
                <a:latin typeface="Century Gothic" pitchFamily="34" charset="0"/>
              </a:rPr>
              <a:t> du web </a:t>
            </a:r>
            <a:r>
              <a:rPr lang="fr-FR" sz="1400" dirty="0" smtClean="0">
                <a:solidFill>
                  <a:schemeClr val="bg1">
                    <a:lumMod val="50000"/>
                  </a:schemeClr>
                </a:solidFill>
                <a:latin typeface="Century Gothic" pitchFamily="34" charset="0"/>
              </a:rPr>
              <a:t>sémantique</a:t>
            </a:r>
            <a:endParaRPr lang="fr-FR" sz="1400" dirty="0">
              <a:solidFill>
                <a:schemeClr val="bg1">
                  <a:lumMod val="50000"/>
                </a:schemeClr>
              </a:solidFill>
              <a:latin typeface="Century Gothic" pitchFamily="34" charset="0"/>
            </a:endParaRPr>
          </a:p>
        </p:txBody>
      </p:sp>
      <p:sp>
        <p:nvSpPr>
          <p:cNvPr id="99" name="TextBox 98"/>
          <p:cNvSpPr txBox="1"/>
          <p:nvPr/>
        </p:nvSpPr>
        <p:spPr>
          <a:xfrm>
            <a:off x="2119962" y="3584727"/>
            <a:ext cx="5043687" cy="307777"/>
          </a:xfrm>
          <a:prstGeom prst="rect">
            <a:avLst/>
          </a:prstGeom>
          <a:noFill/>
        </p:spPr>
        <p:txBody>
          <a:bodyPr wrap="square" rtlCol="0">
            <a:spAutoFit/>
          </a:bodyPr>
          <a:lstStyle/>
          <a:p>
            <a:r>
              <a:rPr lang="fr-FR" sz="1400" dirty="0" smtClean="0">
                <a:solidFill>
                  <a:schemeClr val="bg1">
                    <a:lumMod val="50000"/>
                  </a:schemeClr>
                </a:solidFill>
                <a:latin typeface="Century Gothic" pitchFamily="34" charset="0"/>
              </a:rPr>
              <a:t>Définition</a:t>
            </a:r>
            <a:endParaRPr lang="en-US" sz="1400" dirty="0">
              <a:solidFill>
                <a:schemeClr val="bg1">
                  <a:lumMod val="50000"/>
                </a:schemeClr>
              </a:solidFill>
              <a:latin typeface="Century Gothic" pitchFamily="34" charset="0"/>
            </a:endParaRPr>
          </a:p>
        </p:txBody>
      </p:sp>
      <p:sp>
        <p:nvSpPr>
          <p:cNvPr id="100" name="TextBox 99"/>
          <p:cNvSpPr txBox="1"/>
          <p:nvPr/>
        </p:nvSpPr>
        <p:spPr>
          <a:xfrm>
            <a:off x="2133671" y="3786190"/>
            <a:ext cx="5966721" cy="307777"/>
          </a:xfrm>
          <a:prstGeom prst="rect">
            <a:avLst/>
          </a:prstGeom>
          <a:noFill/>
        </p:spPr>
        <p:txBody>
          <a:bodyPr wrap="square" rtlCol="0">
            <a:spAutoFit/>
          </a:bodyPr>
          <a:lstStyle/>
          <a:p>
            <a:r>
              <a:rPr lang="fr-FR" sz="1400" dirty="0" smtClean="0">
                <a:solidFill>
                  <a:schemeClr val="bg1">
                    <a:lumMod val="50000"/>
                  </a:schemeClr>
                </a:solidFill>
                <a:latin typeface="Century Gothic" pitchFamily="34" charset="0"/>
              </a:rPr>
              <a:t>Caractéristiques</a:t>
            </a:r>
            <a:endParaRPr lang="fr-FR" sz="1400" dirty="0">
              <a:solidFill>
                <a:schemeClr val="bg1">
                  <a:lumMod val="50000"/>
                </a:schemeClr>
              </a:solidFill>
              <a:latin typeface="Century Gothic" pitchFamily="34" charset="0"/>
            </a:endParaRPr>
          </a:p>
        </p:txBody>
      </p:sp>
      <p:sp>
        <p:nvSpPr>
          <p:cNvPr id="58" name="TextBox 29"/>
          <p:cNvSpPr txBox="1"/>
          <p:nvPr/>
        </p:nvSpPr>
        <p:spPr>
          <a:xfrm>
            <a:off x="3428992" y="571480"/>
            <a:ext cx="2160240" cy="646331"/>
          </a:xfrm>
          <a:prstGeom prst="rect">
            <a:avLst/>
          </a:prstGeom>
          <a:noFill/>
        </p:spPr>
        <p:txBody>
          <a:bodyPr wrap="square" rtlCol="0">
            <a:spAutoFit/>
          </a:bodyPr>
          <a:lstStyle/>
          <a:p>
            <a:pPr algn="ctr"/>
            <a:r>
              <a:rPr lang="fr-FR" sz="3600" b="1" smtClean="0">
                <a:solidFill>
                  <a:schemeClr val="accent1">
                    <a:lumMod val="50000"/>
                  </a:schemeClr>
                </a:solidFill>
                <a:latin typeface="OptimusPrincepsSemiBold" pitchFamily="2" charset="0"/>
              </a:rPr>
              <a:t>PLAN</a:t>
            </a:r>
            <a:endParaRPr lang="fr-FR" sz="3600" b="1">
              <a:solidFill>
                <a:schemeClr val="accent1">
                  <a:lumMod val="50000"/>
                </a:schemeClr>
              </a:solidFill>
              <a:latin typeface="OptimusPrincepsSemiBold" pitchFamily="2" charset="0"/>
            </a:endParaRPr>
          </a:p>
        </p:txBody>
      </p:sp>
      <p:sp>
        <p:nvSpPr>
          <p:cNvPr id="51" name="Chevron 50"/>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 name="Chevron 58"/>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 name="TextBox 23"/>
          <p:cNvSpPr txBox="1"/>
          <p:nvPr/>
        </p:nvSpPr>
        <p:spPr>
          <a:xfrm>
            <a:off x="8316432" y="6454388"/>
            <a:ext cx="432048" cy="369332"/>
          </a:xfrm>
          <a:prstGeom prst="rect">
            <a:avLst/>
          </a:prstGeom>
          <a:noFill/>
        </p:spPr>
        <p:txBody>
          <a:bodyPr wrap="square" rtlCol="0">
            <a:spAutoFit/>
          </a:bodyPr>
          <a:lstStyle/>
          <a:p>
            <a:pPr algn="ctr"/>
            <a:r>
              <a:rPr lang="fr-FR" b="1" dirty="0">
                <a:latin typeface="Caviar Dreams" pitchFamily="34" charset="0"/>
              </a:rPr>
              <a:t>1</a:t>
            </a:r>
            <a:endParaRPr lang="en-US" b="1" dirty="0">
              <a:latin typeface="Caviar Dreams" pitchFamily="34" charset="0"/>
            </a:endParaRPr>
          </a:p>
        </p:txBody>
      </p:sp>
      <p:sp>
        <p:nvSpPr>
          <p:cNvPr id="43" name="Chevron 42"/>
          <p:cNvSpPr/>
          <p:nvPr/>
        </p:nvSpPr>
        <p:spPr>
          <a:xfrm>
            <a:off x="2193868" y="5016290"/>
            <a:ext cx="180000" cy="108000"/>
          </a:xfrm>
          <a:prstGeom prst="chevron">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TextBox 46"/>
          <p:cNvSpPr txBox="1"/>
          <p:nvPr/>
        </p:nvSpPr>
        <p:spPr>
          <a:xfrm>
            <a:off x="2533186" y="4916402"/>
            <a:ext cx="5043687" cy="307777"/>
          </a:xfrm>
          <a:prstGeom prst="rect">
            <a:avLst/>
          </a:prstGeom>
          <a:noFill/>
        </p:spPr>
        <p:txBody>
          <a:bodyPr wrap="square" rtlCol="0">
            <a:spAutoFit/>
          </a:bodyPr>
          <a:lstStyle/>
          <a:p>
            <a:r>
              <a:rPr lang="fr-FR" sz="1400" dirty="0" smtClean="0">
                <a:solidFill>
                  <a:schemeClr val="bg1">
                    <a:lumMod val="50000"/>
                  </a:schemeClr>
                </a:solidFill>
                <a:latin typeface="Century Gothic" pitchFamily="34" charset="0"/>
              </a:rPr>
              <a:t>Web 2.0 &amp; Plasticité</a:t>
            </a:r>
            <a:endParaRPr lang="en-US" sz="1400" dirty="0">
              <a:solidFill>
                <a:schemeClr val="bg1">
                  <a:lumMod val="50000"/>
                </a:schemeClr>
              </a:solidFill>
              <a:latin typeface="Century Gothic" pitchFamily="34" charset="0"/>
            </a:endParaRPr>
          </a:p>
        </p:txBody>
      </p:sp>
      <p:sp>
        <p:nvSpPr>
          <p:cNvPr id="61" name="TextBox 60"/>
          <p:cNvSpPr txBox="1"/>
          <p:nvPr/>
        </p:nvSpPr>
        <p:spPr>
          <a:xfrm>
            <a:off x="2533186" y="4623454"/>
            <a:ext cx="5043687" cy="307777"/>
          </a:xfrm>
          <a:prstGeom prst="rect">
            <a:avLst/>
          </a:prstGeom>
          <a:noFill/>
        </p:spPr>
        <p:txBody>
          <a:bodyPr wrap="square" rtlCol="0">
            <a:spAutoFit/>
          </a:bodyPr>
          <a:lstStyle/>
          <a:p>
            <a:r>
              <a:rPr lang="fr-FR" sz="1400" dirty="0">
                <a:solidFill>
                  <a:schemeClr val="bg1">
                    <a:lumMod val="50000"/>
                  </a:schemeClr>
                </a:solidFill>
                <a:latin typeface="Century Gothic" pitchFamily="34" charset="0"/>
              </a:rPr>
              <a:t>Impact</a:t>
            </a:r>
            <a:r>
              <a:rPr lang="fr-FR" sz="1400" dirty="0">
                <a:latin typeface="Philosopher" pitchFamily="50" charset="0"/>
              </a:rPr>
              <a:t> </a:t>
            </a:r>
            <a:r>
              <a:rPr lang="fr-FR" sz="1400" dirty="0">
                <a:solidFill>
                  <a:schemeClr val="bg1">
                    <a:lumMod val="50000"/>
                  </a:schemeClr>
                </a:solidFill>
                <a:latin typeface="Century Gothic" pitchFamily="34" charset="0"/>
              </a:rPr>
              <a:t>du Web 2.0 sur les IHM</a:t>
            </a:r>
            <a:endParaRPr lang="en-US" sz="1400" dirty="0">
              <a:solidFill>
                <a:schemeClr val="bg1">
                  <a:lumMod val="50000"/>
                </a:schemeClr>
              </a:solidFill>
              <a:latin typeface="Century Gothic" pitchFamily="34" charset="0"/>
            </a:endParaRPr>
          </a:p>
        </p:txBody>
      </p:sp>
      <p:sp>
        <p:nvSpPr>
          <p:cNvPr id="73" name="Chevron 72"/>
          <p:cNvSpPr/>
          <p:nvPr/>
        </p:nvSpPr>
        <p:spPr>
          <a:xfrm>
            <a:off x="1264024" y="2788223"/>
            <a:ext cx="180000" cy="108000"/>
          </a:xfrm>
          <a:prstGeom prst="chevron">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 name="Chevron 73"/>
          <p:cNvSpPr/>
          <p:nvPr/>
        </p:nvSpPr>
        <p:spPr>
          <a:xfrm>
            <a:off x="1264024" y="3031492"/>
            <a:ext cx="180000" cy="108000"/>
          </a:xfrm>
          <a:prstGeom prst="chevron">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079849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0-#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0-#ppt_w/2"/>
                                          </p:val>
                                        </p:tav>
                                        <p:tav tm="100000">
                                          <p:val>
                                            <p:strVal val="#ppt_x"/>
                                          </p:val>
                                        </p:tav>
                                      </p:tavLst>
                                    </p:anim>
                                    <p:anim calcmode="lin" valueType="num">
                                      <p:cBhvr additive="base">
                                        <p:cTn id="16" dur="500" fill="hold"/>
                                        <p:tgtEl>
                                          <p:spTgt spid="4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additive="base">
                                        <p:cTn id="19" dur="500" fill="hold"/>
                                        <p:tgtEl>
                                          <p:spTgt spid="77"/>
                                        </p:tgtEl>
                                        <p:attrNameLst>
                                          <p:attrName>ppt_x</p:attrName>
                                        </p:attrNameLst>
                                      </p:cBhvr>
                                      <p:tavLst>
                                        <p:tav tm="0">
                                          <p:val>
                                            <p:strVal val="0-#ppt_w/2"/>
                                          </p:val>
                                        </p:tav>
                                        <p:tav tm="100000">
                                          <p:val>
                                            <p:strVal val="#ppt_x"/>
                                          </p:val>
                                        </p:tav>
                                      </p:tavLst>
                                    </p:anim>
                                    <p:anim calcmode="lin" valueType="num">
                                      <p:cBhvr additive="base">
                                        <p:cTn id="20" dur="500" fill="hold"/>
                                        <p:tgtEl>
                                          <p:spTgt spid="7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additive="base">
                                        <p:cTn id="23" dur="500" fill="hold"/>
                                        <p:tgtEl>
                                          <p:spTgt spid="78"/>
                                        </p:tgtEl>
                                        <p:attrNameLst>
                                          <p:attrName>ppt_x</p:attrName>
                                        </p:attrNameLst>
                                      </p:cBhvr>
                                      <p:tavLst>
                                        <p:tav tm="0">
                                          <p:val>
                                            <p:strVal val="0-#ppt_w/2"/>
                                          </p:val>
                                        </p:tav>
                                        <p:tav tm="100000">
                                          <p:val>
                                            <p:strVal val="#ppt_x"/>
                                          </p:val>
                                        </p:tav>
                                      </p:tavLst>
                                    </p:anim>
                                    <p:anim calcmode="lin" valueType="num">
                                      <p:cBhvr additive="base">
                                        <p:cTn id="24" dur="500" fill="hold"/>
                                        <p:tgtEl>
                                          <p:spTgt spid="78"/>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94"/>
                                        </p:tgtEl>
                                        <p:attrNameLst>
                                          <p:attrName>style.visibility</p:attrName>
                                        </p:attrNameLst>
                                      </p:cBhvr>
                                      <p:to>
                                        <p:strVal val="visible"/>
                                      </p:to>
                                    </p:set>
                                    <p:animEffect transition="in" filter="wipe(left)">
                                      <p:cBhvr>
                                        <p:cTn id="28" dur="500"/>
                                        <p:tgtEl>
                                          <p:spTgt spid="94"/>
                                        </p:tgtEl>
                                      </p:cBhvr>
                                    </p:animEffect>
                                  </p:childTnLst>
                                </p:cTn>
                              </p:par>
                              <p:par>
                                <p:cTn id="29" presetID="22" presetClass="entr" presetSubtype="8" fill="hold" nodeType="with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wipe(left)">
                                      <p:cBhvr>
                                        <p:cTn id="31" dur="500"/>
                                        <p:tgtEl>
                                          <p:spTgt spid="93"/>
                                        </p:tgtEl>
                                      </p:cBhvr>
                                    </p:animEffect>
                                  </p:childTnLst>
                                </p:cTn>
                              </p:par>
                              <p:par>
                                <p:cTn id="32" presetID="22" presetClass="entr" presetSubtype="8"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wipe(left)">
                                      <p:cBhvr>
                                        <p:cTn id="34" dur="1500"/>
                                        <p:tgtEl>
                                          <p:spTgt spid="6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0-#ppt_w/2"/>
                                          </p:val>
                                        </p:tav>
                                        <p:tav tm="100000">
                                          <p:val>
                                            <p:strVal val="#ppt_x"/>
                                          </p:val>
                                        </p:tav>
                                      </p:tavLst>
                                    </p:anim>
                                    <p:anim calcmode="lin" valueType="num">
                                      <p:cBhvr additive="base">
                                        <p:cTn id="40" dur="500" fill="hold"/>
                                        <p:tgtEl>
                                          <p:spTgt spid="48"/>
                                        </p:tgtEl>
                                        <p:attrNameLst>
                                          <p:attrName>ppt_y</p:attrName>
                                        </p:attrNameLst>
                                      </p:cBhvr>
                                      <p:tavLst>
                                        <p:tav tm="0">
                                          <p:val>
                                            <p:strVal val="#ppt_y"/>
                                          </p:val>
                                        </p:tav>
                                        <p:tav tm="100000">
                                          <p:val>
                                            <p:strVal val="#ppt_y"/>
                                          </p:val>
                                        </p:tav>
                                      </p:tavLst>
                                    </p:anim>
                                  </p:childTnLst>
                                </p:cTn>
                              </p:par>
                              <p:par>
                                <p:cTn id="41" presetID="10" presetClass="exit" presetSubtype="0" fill="hold" grpId="1" nodeType="withEffect">
                                  <p:stCondLst>
                                    <p:cond delay="0"/>
                                  </p:stCondLst>
                                  <p:childTnLst>
                                    <p:animEffect transition="out" filter="fade">
                                      <p:cBhvr>
                                        <p:cTn id="42" dur="500"/>
                                        <p:tgtEl>
                                          <p:spTgt spid="77"/>
                                        </p:tgtEl>
                                      </p:cBhvr>
                                    </p:animEffect>
                                    <p:set>
                                      <p:cBhvr>
                                        <p:cTn id="43" dur="1" fill="hold">
                                          <p:stCondLst>
                                            <p:cond delay="499"/>
                                          </p:stCondLst>
                                        </p:cTn>
                                        <p:tgtEl>
                                          <p:spTgt spid="77"/>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78"/>
                                        </p:tgtEl>
                                      </p:cBhvr>
                                    </p:animEffect>
                                    <p:set>
                                      <p:cBhvr>
                                        <p:cTn id="46" dur="1" fill="hold">
                                          <p:stCondLst>
                                            <p:cond delay="499"/>
                                          </p:stCondLst>
                                        </p:cTn>
                                        <p:tgtEl>
                                          <p:spTgt spid="7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94"/>
                                        </p:tgtEl>
                                      </p:cBhvr>
                                    </p:animEffect>
                                    <p:set>
                                      <p:cBhvr>
                                        <p:cTn id="49" dur="1" fill="hold">
                                          <p:stCondLst>
                                            <p:cond delay="499"/>
                                          </p:stCondLst>
                                        </p:cTn>
                                        <p:tgtEl>
                                          <p:spTgt spid="94"/>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93"/>
                                        </p:tgtEl>
                                      </p:cBhvr>
                                    </p:animEffect>
                                    <p:set>
                                      <p:cBhvr>
                                        <p:cTn id="52" dur="1" fill="hold">
                                          <p:stCondLst>
                                            <p:cond delay="499"/>
                                          </p:stCondLst>
                                        </p:cTn>
                                        <p:tgtEl>
                                          <p:spTgt spid="93"/>
                                        </p:tgtEl>
                                        <p:attrNameLst>
                                          <p:attrName>style.visibility</p:attrName>
                                        </p:attrNameLst>
                                      </p:cBhvr>
                                      <p:to>
                                        <p:strVal val="hidden"/>
                                      </p:to>
                                    </p:set>
                                  </p:childTnLst>
                                </p:cTn>
                              </p:par>
                              <p:par>
                                <p:cTn id="53" presetID="2" presetClass="entr" presetSubtype="8"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additive="base">
                                        <p:cTn id="55" dur="500" fill="hold"/>
                                        <p:tgtEl>
                                          <p:spTgt spid="50"/>
                                        </p:tgtEl>
                                        <p:attrNameLst>
                                          <p:attrName>ppt_x</p:attrName>
                                        </p:attrNameLst>
                                      </p:cBhvr>
                                      <p:tavLst>
                                        <p:tav tm="0">
                                          <p:val>
                                            <p:strVal val="0-#ppt_w/2"/>
                                          </p:val>
                                        </p:tav>
                                        <p:tav tm="100000">
                                          <p:val>
                                            <p:strVal val="#ppt_x"/>
                                          </p:val>
                                        </p:tav>
                                      </p:tavLst>
                                    </p:anim>
                                    <p:anim calcmode="lin" valueType="num">
                                      <p:cBhvr additive="base">
                                        <p:cTn id="56" dur="500" fill="hold"/>
                                        <p:tgtEl>
                                          <p:spTgt spid="50"/>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0-#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par>
                                <p:cTn id="61" presetID="22" presetClass="entr" presetSubtype="8" fill="hold" nodeType="withEffect">
                                  <p:stCondLst>
                                    <p:cond delay="500"/>
                                  </p:stCondLst>
                                  <p:childTnLst>
                                    <p:set>
                                      <p:cBhvr>
                                        <p:cTn id="62" dur="1" fill="hold">
                                          <p:stCondLst>
                                            <p:cond delay="0"/>
                                          </p:stCondLst>
                                        </p:cTn>
                                        <p:tgtEl>
                                          <p:spTgt spid="67"/>
                                        </p:tgtEl>
                                        <p:attrNameLst>
                                          <p:attrName>style.visibility</p:attrName>
                                        </p:attrNameLst>
                                      </p:cBhvr>
                                      <p:to>
                                        <p:strVal val="visible"/>
                                      </p:to>
                                    </p:set>
                                    <p:animEffect transition="in" filter="wipe(left)">
                                      <p:cBhvr>
                                        <p:cTn id="63" dur="1500"/>
                                        <p:tgtEl>
                                          <p:spTgt spid="67"/>
                                        </p:tgtEl>
                                      </p:cBhvr>
                                    </p:animEffect>
                                  </p:childTnLst>
                                </p:cTn>
                              </p:par>
                              <p:par>
                                <p:cTn id="64" presetID="22" presetClass="entr" presetSubtype="8" fill="hold" grpId="0" nodeType="withEffect">
                                  <p:stCondLst>
                                    <p:cond delay="500"/>
                                  </p:stCondLst>
                                  <p:childTnLst>
                                    <p:set>
                                      <p:cBhvr>
                                        <p:cTn id="65" dur="1" fill="hold">
                                          <p:stCondLst>
                                            <p:cond delay="0"/>
                                          </p:stCondLst>
                                        </p:cTn>
                                        <p:tgtEl>
                                          <p:spTgt spid="97"/>
                                        </p:tgtEl>
                                        <p:attrNameLst>
                                          <p:attrName>style.visibility</p:attrName>
                                        </p:attrNameLst>
                                      </p:cBhvr>
                                      <p:to>
                                        <p:strVal val="visible"/>
                                      </p:to>
                                    </p:set>
                                    <p:animEffect transition="in" filter="wipe(left)">
                                      <p:cBhvr>
                                        <p:cTn id="66" dur="500"/>
                                        <p:tgtEl>
                                          <p:spTgt spid="97"/>
                                        </p:tgtEl>
                                      </p:cBhvr>
                                    </p:animEffect>
                                  </p:childTnLst>
                                </p:cTn>
                              </p:par>
                              <p:par>
                                <p:cTn id="67" presetID="2" presetClass="entr" presetSubtype="8" fill="hold" grpId="0" nodeType="withEffect">
                                  <p:stCondLst>
                                    <p:cond delay="500"/>
                                  </p:stCondLst>
                                  <p:childTnLst>
                                    <p:set>
                                      <p:cBhvr>
                                        <p:cTn id="68" dur="1" fill="hold">
                                          <p:stCondLst>
                                            <p:cond delay="0"/>
                                          </p:stCondLst>
                                        </p:cTn>
                                        <p:tgtEl>
                                          <p:spTgt spid="73"/>
                                        </p:tgtEl>
                                        <p:attrNameLst>
                                          <p:attrName>style.visibility</p:attrName>
                                        </p:attrNameLst>
                                      </p:cBhvr>
                                      <p:to>
                                        <p:strVal val="visible"/>
                                      </p:to>
                                    </p:set>
                                    <p:anim calcmode="lin" valueType="num">
                                      <p:cBhvr additive="base">
                                        <p:cTn id="69" dur="500" fill="hold"/>
                                        <p:tgtEl>
                                          <p:spTgt spid="73"/>
                                        </p:tgtEl>
                                        <p:attrNameLst>
                                          <p:attrName>ppt_x</p:attrName>
                                        </p:attrNameLst>
                                      </p:cBhvr>
                                      <p:tavLst>
                                        <p:tav tm="0">
                                          <p:val>
                                            <p:strVal val="0-#ppt_w/2"/>
                                          </p:val>
                                        </p:tav>
                                        <p:tav tm="100000">
                                          <p:val>
                                            <p:strVal val="#ppt_x"/>
                                          </p:val>
                                        </p:tav>
                                      </p:tavLst>
                                    </p:anim>
                                    <p:anim calcmode="lin" valueType="num">
                                      <p:cBhvr additive="base">
                                        <p:cTn id="70" dur="500" fill="hold"/>
                                        <p:tgtEl>
                                          <p:spTgt spid="73"/>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500"/>
                                  </p:stCondLst>
                                  <p:childTnLst>
                                    <p:set>
                                      <p:cBhvr>
                                        <p:cTn id="72" dur="1" fill="hold">
                                          <p:stCondLst>
                                            <p:cond delay="0"/>
                                          </p:stCondLst>
                                        </p:cTn>
                                        <p:tgtEl>
                                          <p:spTgt spid="74"/>
                                        </p:tgtEl>
                                        <p:attrNameLst>
                                          <p:attrName>style.visibility</p:attrName>
                                        </p:attrNameLst>
                                      </p:cBhvr>
                                      <p:to>
                                        <p:strVal val="visible"/>
                                      </p:to>
                                    </p:set>
                                    <p:anim calcmode="lin" valueType="num">
                                      <p:cBhvr additive="base">
                                        <p:cTn id="73" dur="500" fill="hold"/>
                                        <p:tgtEl>
                                          <p:spTgt spid="74"/>
                                        </p:tgtEl>
                                        <p:attrNameLst>
                                          <p:attrName>ppt_x</p:attrName>
                                        </p:attrNameLst>
                                      </p:cBhvr>
                                      <p:tavLst>
                                        <p:tav tm="0">
                                          <p:val>
                                            <p:strVal val="0-#ppt_w/2"/>
                                          </p:val>
                                        </p:tav>
                                        <p:tav tm="100000">
                                          <p:val>
                                            <p:strVal val="#ppt_x"/>
                                          </p:val>
                                        </p:tav>
                                      </p:tavLst>
                                    </p:anim>
                                    <p:anim calcmode="lin" valueType="num">
                                      <p:cBhvr additive="base">
                                        <p:cTn id="74" dur="500" fill="hold"/>
                                        <p:tgtEl>
                                          <p:spTgt spid="74"/>
                                        </p:tgtEl>
                                        <p:attrNameLst>
                                          <p:attrName>ppt_y</p:attrName>
                                        </p:attrNameLst>
                                      </p:cBhvr>
                                      <p:tavLst>
                                        <p:tav tm="0">
                                          <p:val>
                                            <p:strVal val="#ppt_y"/>
                                          </p:val>
                                        </p:tav>
                                        <p:tav tm="100000">
                                          <p:val>
                                            <p:strVal val="#ppt_y"/>
                                          </p:val>
                                        </p:tav>
                                      </p:tavLst>
                                    </p:anim>
                                  </p:childTnLst>
                                </p:cTn>
                              </p:par>
                              <p:par>
                                <p:cTn id="75" presetID="10" presetClass="exit" presetSubtype="0" fill="hold" nodeType="withEffect">
                                  <p:stCondLst>
                                    <p:cond delay="500"/>
                                  </p:stCondLst>
                                  <p:childTnLst>
                                    <p:animEffect transition="out" filter="fade">
                                      <p:cBhvr>
                                        <p:cTn id="76" dur="500"/>
                                        <p:tgtEl>
                                          <p:spTgt spid="73"/>
                                        </p:tgtEl>
                                      </p:cBhvr>
                                    </p:animEffect>
                                    <p:set>
                                      <p:cBhvr>
                                        <p:cTn id="77" dur="1" fill="hold">
                                          <p:stCondLst>
                                            <p:cond delay="499"/>
                                          </p:stCondLst>
                                        </p:cTn>
                                        <p:tgtEl>
                                          <p:spTgt spid="73"/>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74"/>
                                        </p:tgtEl>
                                      </p:cBhvr>
                                    </p:animEffect>
                                    <p:set>
                                      <p:cBhvr>
                                        <p:cTn id="80" dur="1" fill="hold">
                                          <p:stCondLst>
                                            <p:cond delay="499"/>
                                          </p:stCondLst>
                                        </p:cTn>
                                        <p:tgtEl>
                                          <p:spTgt spid="7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52"/>
                                        </p:tgtEl>
                                        <p:attrNameLst>
                                          <p:attrName>style.visibility</p:attrName>
                                        </p:attrNameLst>
                                      </p:cBhvr>
                                      <p:to>
                                        <p:strVal val="visible"/>
                                      </p:to>
                                    </p:set>
                                    <p:anim calcmode="lin" valueType="num">
                                      <p:cBhvr additive="base">
                                        <p:cTn id="85" dur="500" fill="hold"/>
                                        <p:tgtEl>
                                          <p:spTgt spid="52"/>
                                        </p:tgtEl>
                                        <p:attrNameLst>
                                          <p:attrName>ppt_x</p:attrName>
                                        </p:attrNameLst>
                                      </p:cBhvr>
                                      <p:tavLst>
                                        <p:tav tm="0">
                                          <p:val>
                                            <p:strVal val="0-#ppt_w/2"/>
                                          </p:val>
                                        </p:tav>
                                        <p:tav tm="100000">
                                          <p:val>
                                            <p:strVal val="#ppt_x"/>
                                          </p:val>
                                        </p:tav>
                                      </p:tavLst>
                                    </p:anim>
                                    <p:anim calcmode="lin" valueType="num">
                                      <p:cBhvr additive="base">
                                        <p:cTn id="86" dur="500" fill="hold"/>
                                        <p:tgtEl>
                                          <p:spTgt spid="52"/>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54"/>
                                        </p:tgtEl>
                                        <p:attrNameLst>
                                          <p:attrName>style.visibility</p:attrName>
                                        </p:attrNameLst>
                                      </p:cBhvr>
                                      <p:to>
                                        <p:strVal val="visible"/>
                                      </p:to>
                                    </p:set>
                                    <p:anim calcmode="lin" valueType="num">
                                      <p:cBhvr additive="base">
                                        <p:cTn id="89" dur="500" fill="hold"/>
                                        <p:tgtEl>
                                          <p:spTgt spid="54"/>
                                        </p:tgtEl>
                                        <p:attrNameLst>
                                          <p:attrName>ppt_x</p:attrName>
                                        </p:attrNameLst>
                                      </p:cBhvr>
                                      <p:tavLst>
                                        <p:tav tm="0">
                                          <p:val>
                                            <p:strVal val="0-#ppt_w/2"/>
                                          </p:val>
                                        </p:tav>
                                        <p:tav tm="100000">
                                          <p:val>
                                            <p:strVal val="#ppt_x"/>
                                          </p:val>
                                        </p:tav>
                                      </p:tavLst>
                                    </p:anim>
                                    <p:anim calcmode="lin" valueType="num">
                                      <p:cBhvr additive="base">
                                        <p:cTn id="90" dur="500" fill="hold"/>
                                        <p:tgtEl>
                                          <p:spTgt spid="54"/>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0"/>
                                  </p:stCondLst>
                                  <p:childTnLst>
                                    <p:set>
                                      <p:cBhvr>
                                        <p:cTn id="92" dur="1" fill="hold">
                                          <p:stCondLst>
                                            <p:cond delay="0"/>
                                          </p:stCondLst>
                                        </p:cTn>
                                        <p:tgtEl>
                                          <p:spTgt spid="53"/>
                                        </p:tgtEl>
                                        <p:attrNameLst>
                                          <p:attrName>style.visibility</p:attrName>
                                        </p:attrNameLst>
                                      </p:cBhvr>
                                      <p:to>
                                        <p:strVal val="visible"/>
                                      </p:to>
                                    </p:set>
                                    <p:anim calcmode="lin" valueType="num">
                                      <p:cBhvr additive="base">
                                        <p:cTn id="93" dur="500" fill="hold"/>
                                        <p:tgtEl>
                                          <p:spTgt spid="53"/>
                                        </p:tgtEl>
                                        <p:attrNameLst>
                                          <p:attrName>ppt_x</p:attrName>
                                        </p:attrNameLst>
                                      </p:cBhvr>
                                      <p:tavLst>
                                        <p:tav tm="0">
                                          <p:val>
                                            <p:strVal val="0-#ppt_w/2"/>
                                          </p:val>
                                        </p:tav>
                                        <p:tav tm="100000">
                                          <p:val>
                                            <p:strVal val="#ppt_x"/>
                                          </p:val>
                                        </p:tav>
                                      </p:tavLst>
                                    </p:anim>
                                    <p:anim calcmode="lin" valueType="num">
                                      <p:cBhvr additive="base">
                                        <p:cTn id="94" dur="500" fill="hold"/>
                                        <p:tgtEl>
                                          <p:spTgt spid="53"/>
                                        </p:tgtEl>
                                        <p:attrNameLst>
                                          <p:attrName>ppt_y</p:attrName>
                                        </p:attrNameLst>
                                      </p:cBhvr>
                                      <p:tavLst>
                                        <p:tav tm="0">
                                          <p:val>
                                            <p:strVal val="#ppt_y"/>
                                          </p:val>
                                        </p:tav>
                                        <p:tav tm="100000">
                                          <p:val>
                                            <p:strVal val="#ppt_y"/>
                                          </p:val>
                                        </p:tav>
                                      </p:tavLst>
                                    </p:anim>
                                  </p:childTnLst>
                                </p:cTn>
                              </p:par>
                              <p:par>
                                <p:cTn id="95" presetID="2" presetClass="entr" presetSubtype="8" fill="hold" grpId="0" nodeType="withEffect">
                                  <p:stCondLst>
                                    <p:cond delay="0"/>
                                  </p:stCondLst>
                                  <p:childTnLst>
                                    <p:set>
                                      <p:cBhvr>
                                        <p:cTn id="96" dur="1" fill="hold">
                                          <p:stCondLst>
                                            <p:cond delay="0"/>
                                          </p:stCondLst>
                                        </p:cTn>
                                        <p:tgtEl>
                                          <p:spTgt spid="86"/>
                                        </p:tgtEl>
                                        <p:attrNameLst>
                                          <p:attrName>style.visibility</p:attrName>
                                        </p:attrNameLst>
                                      </p:cBhvr>
                                      <p:to>
                                        <p:strVal val="visible"/>
                                      </p:to>
                                    </p:set>
                                    <p:anim calcmode="lin" valueType="num">
                                      <p:cBhvr additive="base">
                                        <p:cTn id="97" dur="500" fill="hold"/>
                                        <p:tgtEl>
                                          <p:spTgt spid="86"/>
                                        </p:tgtEl>
                                        <p:attrNameLst>
                                          <p:attrName>ppt_x</p:attrName>
                                        </p:attrNameLst>
                                      </p:cBhvr>
                                      <p:tavLst>
                                        <p:tav tm="0">
                                          <p:val>
                                            <p:strVal val="0-#ppt_w/2"/>
                                          </p:val>
                                        </p:tav>
                                        <p:tav tm="100000">
                                          <p:val>
                                            <p:strVal val="#ppt_x"/>
                                          </p:val>
                                        </p:tav>
                                      </p:tavLst>
                                    </p:anim>
                                    <p:anim calcmode="lin" valueType="num">
                                      <p:cBhvr additive="base">
                                        <p:cTn id="98" dur="500" fill="hold"/>
                                        <p:tgtEl>
                                          <p:spTgt spid="86"/>
                                        </p:tgtEl>
                                        <p:attrNameLst>
                                          <p:attrName>ppt_y</p:attrName>
                                        </p:attrNameLst>
                                      </p:cBhvr>
                                      <p:tavLst>
                                        <p:tav tm="0">
                                          <p:val>
                                            <p:strVal val="#ppt_y"/>
                                          </p:val>
                                        </p:tav>
                                        <p:tav tm="100000">
                                          <p:val>
                                            <p:strVal val="#ppt_y"/>
                                          </p:val>
                                        </p:tav>
                                      </p:tavLst>
                                    </p:anim>
                                  </p:childTnLst>
                                </p:cTn>
                              </p:par>
                              <p:par>
                                <p:cTn id="99" presetID="2" presetClass="entr" presetSubtype="8" fill="hold" grpId="0" nodeType="withEffect">
                                  <p:stCondLst>
                                    <p:cond delay="0"/>
                                  </p:stCondLst>
                                  <p:childTnLst>
                                    <p:set>
                                      <p:cBhvr>
                                        <p:cTn id="100" dur="1" fill="hold">
                                          <p:stCondLst>
                                            <p:cond delay="0"/>
                                          </p:stCondLst>
                                        </p:cTn>
                                        <p:tgtEl>
                                          <p:spTgt spid="87"/>
                                        </p:tgtEl>
                                        <p:attrNameLst>
                                          <p:attrName>style.visibility</p:attrName>
                                        </p:attrNameLst>
                                      </p:cBhvr>
                                      <p:to>
                                        <p:strVal val="visible"/>
                                      </p:to>
                                    </p:set>
                                    <p:anim calcmode="lin" valueType="num">
                                      <p:cBhvr additive="base">
                                        <p:cTn id="101" dur="500" fill="hold"/>
                                        <p:tgtEl>
                                          <p:spTgt spid="87"/>
                                        </p:tgtEl>
                                        <p:attrNameLst>
                                          <p:attrName>ppt_x</p:attrName>
                                        </p:attrNameLst>
                                      </p:cBhvr>
                                      <p:tavLst>
                                        <p:tav tm="0">
                                          <p:val>
                                            <p:strVal val="0-#ppt_w/2"/>
                                          </p:val>
                                        </p:tav>
                                        <p:tav tm="100000">
                                          <p:val>
                                            <p:strVal val="#ppt_x"/>
                                          </p:val>
                                        </p:tav>
                                      </p:tavLst>
                                    </p:anim>
                                    <p:anim calcmode="lin" valueType="num">
                                      <p:cBhvr additive="base">
                                        <p:cTn id="102" dur="500" fill="hold"/>
                                        <p:tgtEl>
                                          <p:spTgt spid="87"/>
                                        </p:tgtEl>
                                        <p:attrNameLst>
                                          <p:attrName>ppt_y</p:attrName>
                                        </p:attrNameLst>
                                      </p:cBhvr>
                                      <p:tavLst>
                                        <p:tav tm="0">
                                          <p:val>
                                            <p:strVal val="#ppt_y"/>
                                          </p:val>
                                        </p:tav>
                                        <p:tav tm="100000">
                                          <p:val>
                                            <p:strVal val="#ppt_y"/>
                                          </p:val>
                                        </p:tav>
                                      </p:tavLst>
                                    </p:anim>
                                  </p:childTnLst>
                                </p:cTn>
                              </p:par>
                              <p:par>
                                <p:cTn id="103" presetID="22" presetClass="entr" presetSubtype="8" fill="hold" nodeType="withEffect">
                                  <p:stCondLst>
                                    <p:cond delay="500"/>
                                  </p:stCondLst>
                                  <p:childTnLst>
                                    <p:set>
                                      <p:cBhvr>
                                        <p:cTn id="104" dur="1" fill="hold">
                                          <p:stCondLst>
                                            <p:cond delay="0"/>
                                          </p:stCondLst>
                                        </p:cTn>
                                        <p:tgtEl>
                                          <p:spTgt spid="69"/>
                                        </p:tgtEl>
                                        <p:attrNameLst>
                                          <p:attrName>style.visibility</p:attrName>
                                        </p:attrNameLst>
                                      </p:cBhvr>
                                      <p:to>
                                        <p:strVal val="visible"/>
                                      </p:to>
                                    </p:set>
                                    <p:animEffect transition="in" filter="wipe(left)">
                                      <p:cBhvr>
                                        <p:cTn id="105" dur="1500"/>
                                        <p:tgtEl>
                                          <p:spTgt spid="69"/>
                                        </p:tgtEl>
                                      </p:cBhvr>
                                    </p:animEffect>
                                  </p:childTnLst>
                                </p:cTn>
                              </p:par>
                              <p:par>
                                <p:cTn id="106" presetID="10" presetClass="exit" presetSubtype="0" fill="hold" grpId="1" nodeType="withEffect">
                                  <p:stCondLst>
                                    <p:cond delay="500"/>
                                  </p:stCondLst>
                                  <p:childTnLst>
                                    <p:animEffect transition="out" filter="fade">
                                      <p:cBhvr>
                                        <p:cTn id="107" dur="500"/>
                                        <p:tgtEl>
                                          <p:spTgt spid="97"/>
                                        </p:tgtEl>
                                      </p:cBhvr>
                                    </p:animEffect>
                                    <p:set>
                                      <p:cBhvr>
                                        <p:cTn id="108" dur="1" fill="hold">
                                          <p:stCondLst>
                                            <p:cond delay="499"/>
                                          </p:stCondLst>
                                        </p:cTn>
                                        <p:tgtEl>
                                          <p:spTgt spid="97"/>
                                        </p:tgtEl>
                                        <p:attrNameLst>
                                          <p:attrName>style.visibility</p:attrName>
                                        </p:attrNameLst>
                                      </p:cBhvr>
                                      <p:to>
                                        <p:strVal val="hidden"/>
                                      </p:to>
                                    </p:set>
                                  </p:childTnLst>
                                </p:cTn>
                              </p:par>
                              <p:par>
                                <p:cTn id="109" presetID="22" presetClass="entr" presetSubtype="8" fill="hold" grpId="0" nodeType="withEffect">
                                  <p:stCondLst>
                                    <p:cond delay="500"/>
                                  </p:stCondLst>
                                  <p:childTnLst>
                                    <p:set>
                                      <p:cBhvr>
                                        <p:cTn id="110" dur="1" fill="hold">
                                          <p:stCondLst>
                                            <p:cond delay="0"/>
                                          </p:stCondLst>
                                        </p:cTn>
                                        <p:tgtEl>
                                          <p:spTgt spid="100"/>
                                        </p:tgtEl>
                                        <p:attrNameLst>
                                          <p:attrName>style.visibility</p:attrName>
                                        </p:attrNameLst>
                                      </p:cBhvr>
                                      <p:to>
                                        <p:strVal val="visible"/>
                                      </p:to>
                                    </p:set>
                                    <p:animEffect transition="in" filter="wipe(left)">
                                      <p:cBhvr>
                                        <p:cTn id="111" dur="500"/>
                                        <p:tgtEl>
                                          <p:spTgt spid="100"/>
                                        </p:tgtEl>
                                      </p:cBhvr>
                                    </p:animEffect>
                                  </p:childTnLst>
                                </p:cTn>
                              </p:par>
                              <p:par>
                                <p:cTn id="112" presetID="22" presetClass="entr" presetSubtype="8" fill="hold" grpId="0" nodeType="withEffect">
                                  <p:stCondLst>
                                    <p:cond delay="500"/>
                                  </p:stCondLst>
                                  <p:childTnLst>
                                    <p:set>
                                      <p:cBhvr>
                                        <p:cTn id="113" dur="1" fill="hold">
                                          <p:stCondLst>
                                            <p:cond delay="0"/>
                                          </p:stCondLst>
                                        </p:cTn>
                                        <p:tgtEl>
                                          <p:spTgt spid="99"/>
                                        </p:tgtEl>
                                        <p:attrNameLst>
                                          <p:attrName>style.visibility</p:attrName>
                                        </p:attrNameLst>
                                      </p:cBhvr>
                                      <p:to>
                                        <p:strVal val="visible"/>
                                      </p:to>
                                    </p:set>
                                    <p:animEffect transition="in" filter="wipe(left)">
                                      <p:cBhvr>
                                        <p:cTn id="114" dur="500"/>
                                        <p:tgtEl>
                                          <p:spTgt spid="99"/>
                                        </p:tgtEl>
                                      </p:cBhvr>
                                    </p:animEffect>
                                  </p:childTnLst>
                                </p:cTn>
                              </p:par>
                            </p:childTnLst>
                          </p:cTn>
                        </p:par>
                      </p:childTnLst>
                    </p:cTn>
                  </p:par>
                  <p:par>
                    <p:cTn id="115" fill="hold">
                      <p:stCondLst>
                        <p:cond delay="indefinite"/>
                      </p:stCondLst>
                      <p:childTnLst>
                        <p:par>
                          <p:cTn id="116" fill="hold">
                            <p:stCondLst>
                              <p:cond delay="0"/>
                            </p:stCondLst>
                            <p:childTnLst>
                              <p:par>
                                <p:cTn id="117" presetID="2" presetClass="entr" presetSubtype="8" fill="hold" nodeType="clickEffect">
                                  <p:stCondLst>
                                    <p:cond delay="0"/>
                                  </p:stCondLst>
                                  <p:childTnLst>
                                    <p:set>
                                      <p:cBhvr>
                                        <p:cTn id="118" dur="1" fill="hold">
                                          <p:stCondLst>
                                            <p:cond delay="0"/>
                                          </p:stCondLst>
                                        </p:cTn>
                                        <p:tgtEl>
                                          <p:spTgt spid="55"/>
                                        </p:tgtEl>
                                        <p:attrNameLst>
                                          <p:attrName>style.visibility</p:attrName>
                                        </p:attrNameLst>
                                      </p:cBhvr>
                                      <p:to>
                                        <p:strVal val="visible"/>
                                      </p:to>
                                    </p:set>
                                    <p:anim calcmode="lin" valueType="num">
                                      <p:cBhvr additive="base">
                                        <p:cTn id="119" dur="500" fill="hold"/>
                                        <p:tgtEl>
                                          <p:spTgt spid="55"/>
                                        </p:tgtEl>
                                        <p:attrNameLst>
                                          <p:attrName>ppt_x</p:attrName>
                                        </p:attrNameLst>
                                      </p:cBhvr>
                                      <p:tavLst>
                                        <p:tav tm="0">
                                          <p:val>
                                            <p:strVal val="0-#ppt_w/2"/>
                                          </p:val>
                                        </p:tav>
                                        <p:tav tm="100000">
                                          <p:val>
                                            <p:strVal val="#ppt_x"/>
                                          </p:val>
                                        </p:tav>
                                      </p:tavLst>
                                    </p:anim>
                                    <p:anim calcmode="lin" valueType="num">
                                      <p:cBhvr additive="base">
                                        <p:cTn id="120" dur="500" fill="hold"/>
                                        <p:tgtEl>
                                          <p:spTgt spid="55"/>
                                        </p:tgtEl>
                                        <p:attrNameLst>
                                          <p:attrName>ppt_y</p:attrName>
                                        </p:attrNameLst>
                                      </p:cBhvr>
                                      <p:tavLst>
                                        <p:tav tm="0">
                                          <p:val>
                                            <p:strVal val="#ppt_y"/>
                                          </p:val>
                                        </p:tav>
                                        <p:tav tm="100000">
                                          <p:val>
                                            <p:strVal val="#ppt_y"/>
                                          </p:val>
                                        </p:tav>
                                      </p:tavLst>
                                    </p:anim>
                                  </p:childTnLst>
                                </p:cTn>
                              </p:par>
                              <p:par>
                                <p:cTn id="121" presetID="2" presetClass="entr" presetSubtype="8" fill="hold" nodeType="withEffect">
                                  <p:stCondLst>
                                    <p:cond delay="0"/>
                                  </p:stCondLst>
                                  <p:childTnLst>
                                    <p:set>
                                      <p:cBhvr>
                                        <p:cTn id="122" dur="1" fill="hold">
                                          <p:stCondLst>
                                            <p:cond delay="0"/>
                                          </p:stCondLst>
                                        </p:cTn>
                                        <p:tgtEl>
                                          <p:spTgt spid="57"/>
                                        </p:tgtEl>
                                        <p:attrNameLst>
                                          <p:attrName>style.visibility</p:attrName>
                                        </p:attrNameLst>
                                      </p:cBhvr>
                                      <p:to>
                                        <p:strVal val="visible"/>
                                      </p:to>
                                    </p:set>
                                    <p:anim calcmode="lin" valueType="num">
                                      <p:cBhvr additive="base">
                                        <p:cTn id="123" dur="500" fill="hold"/>
                                        <p:tgtEl>
                                          <p:spTgt spid="57"/>
                                        </p:tgtEl>
                                        <p:attrNameLst>
                                          <p:attrName>ppt_x</p:attrName>
                                        </p:attrNameLst>
                                      </p:cBhvr>
                                      <p:tavLst>
                                        <p:tav tm="0">
                                          <p:val>
                                            <p:strVal val="0-#ppt_w/2"/>
                                          </p:val>
                                        </p:tav>
                                        <p:tav tm="100000">
                                          <p:val>
                                            <p:strVal val="#ppt_x"/>
                                          </p:val>
                                        </p:tav>
                                      </p:tavLst>
                                    </p:anim>
                                    <p:anim calcmode="lin" valueType="num">
                                      <p:cBhvr additive="base">
                                        <p:cTn id="124" dur="500" fill="hold"/>
                                        <p:tgtEl>
                                          <p:spTgt spid="57"/>
                                        </p:tgtEl>
                                        <p:attrNameLst>
                                          <p:attrName>ppt_y</p:attrName>
                                        </p:attrNameLst>
                                      </p:cBhvr>
                                      <p:tavLst>
                                        <p:tav tm="0">
                                          <p:val>
                                            <p:strVal val="#ppt_y"/>
                                          </p:val>
                                        </p:tav>
                                        <p:tav tm="100000">
                                          <p:val>
                                            <p:strVal val="#ppt_y"/>
                                          </p:val>
                                        </p:tav>
                                      </p:tavLst>
                                    </p:anim>
                                  </p:childTnLst>
                                </p:cTn>
                              </p:par>
                              <p:par>
                                <p:cTn id="125" presetID="2" presetClass="entr" presetSubtype="8" fill="hold" nodeType="withEffect">
                                  <p:stCondLst>
                                    <p:cond delay="0"/>
                                  </p:stCondLst>
                                  <p:childTnLst>
                                    <p:set>
                                      <p:cBhvr>
                                        <p:cTn id="126" dur="1" fill="hold">
                                          <p:stCondLst>
                                            <p:cond delay="0"/>
                                          </p:stCondLst>
                                        </p:cTn>
                                        <p:tgtEl>
                                          <p:spTgt spid="56"/>
                                        </p:tgtEl>
                                        <p:attrNameLst>
                                          <p:attrName>style.visibility</p:attrName>
                                        </p:attrNameLst>
                                      </p:cBhvr>
                                      <p:to>
                                        <p:strVal val="visible"/>
                                      </p:to>
                                    </p:set>
                                    <p:anim calcmode="lin" valueType="num">
                                      <p:cBhvr additive="base">
                                        <p:cTn id="127" dur="500" fill="hold"/>
                                        <p:tgtEl>
                                          <p:spTgt spid="56"/>
                                        </p:tgtEl>
                                        <p:attrNameLst>
                                          <p:attrName>ppt_x</p:attrName>
                                        </p:attrNameLst>
                                      </p:cBhvr>
                                      <p:tavLst>
                                        <p:tav tm="0">
                                          <p:val>
                                            <p:strVal val="0-#ppt_w/2"/>
                                          </p:val>
                                        </p:tav>
                                        <p:tav tm="100000">
                                          <p:val>
                                            <p:strVal val="#ppt_x"/>
                                          </p:val>
                                        </p:tav>
                                      </p:tavLst>
                                    </p:anim>
                                    <p:anim calcmode="lin" valueType="num">
                                      <p:cBhvr additive="base">
                                        <p:cTn id="128" dur="500" fill="hold"/>
                                        <p:tgtEl>
                                          <p:spTgt spid="56"/>
                                        </p:tgtEl>
                                        <p:attrNameLst>
                                          <p:attrName>ppt_y</p:attrName>
                                        </p:attrNameLst>
                                      </p:cBhvr>
                                      <p:tavLst>
                                        <p:tav tm="0">
                                          <p:val>
                                            <p:strVal val="#ppt_y"/>
                                          </p:val>
                                        </p:tav>
                                        <p:tav tm="100000">
                                          <p:val>
                                            <p:strVal val="#ppt_y"/>
                                          </p:val>
                                        </p:tav>
                                      </p:tavLst>
                                    </p:anim>
                                  </p:childTnLst>
                                </p:cTn>
                              </p:par>
                              <p:par>
                                <p:cTn id="129" presetID="2" presetClass="entr" presetSubtype="8" fill="hold" nodeType="withEffect">
                                  <p:stCondLst>
                                    <p:cond delay="0"/>
                                  </p:stCondLst>
                                  <p:childTnLst>
                                    <p:set>
                                      <p:cBhvr>
                                        <p:cTn id="130" dur="1" fill="hold">
                                          <p:stCondLst>
                                            <p:cond delay="0"/>
                                          </p:stCondLst>
                                        </p:cTn>
                                        <p:tgtEl>
                                          <p:spTgt spid="89"/>
                                        </p:tgtEl>
                                        <p:attrNameLst>
                                          <p:attrName>style.visibility</p:attrName>
                                        </p:attrNameLst>
                                      </p:cBhvr>
                                      <p:to>
                                        <p:strVal val="visible"/>
                                      </p:to>
                                    </p:set>
                                    <p:anim calcmode="lin" valueType="num">
                                      <p:cBhvr additive="base">
                                        <p:cTn id="131" dur="500" fill="hold"/>
                                        <p:tgtEl>
                                          <p:spTgt spid="89"/>
                                        </p:tgtEl>
                                        <p:attrNameLst>
                                          <p:attrName>ppt_x</p:attrName>
                                        </p:attrNameLst>
                                      </p:cBhvr>
                                      <p:tavLst>
                                        <p:tav tm="0">
                                          <p:val>
                                            <p:strVal val="0-#ppt_w/2"/>
                                          </p:val>
                                        </p:tav>
                                        <p:tav tm="100000">
                                          <p:val>
                                            <p:strVal val="#ppt_x"/>
                                          </p:val>
                                        </p:tav>
                                      </p:tavLst>
                                    </p:anim>
                                    <p:anim calcmode="lin" valueType="num">
                                      <p:cBhvr additive="base">
                                        <p:cTn id="132" dur="500" fill="hold"/>
                                        <p:tgtEl>
                                          <p:spTgt spid="89"/>
                                        </p:tgtEl>
                                        <p:attrNameLst>
                                          <p:attrName>ppt_y</p:attrName>
                                        </p:attrNameLst>
                                      </p:cBhvr>
                                      <p:tavLst>
                                        <p:tav tm="0">
                                          <p:val>
                                            <p:strVal val="#ppt_y"/>
                                          </p:val>
                                        </p:tav>
                                        <p:tav tm="100000">
                                          <p:val>
                                            <p:strVal val="#ppt_y"/>
                                          </p:val>
                                        </p:tav>
                                      </p:tavLst>
                                    </p:anim>
                                  </p:childTnLst>
                                </p:cTn>
                              </p:par>
                              <p:par>
                                <p:cTn id="133" presetID="22" presetClass="entr" presetSubtype="8" fill="hold" nodeType="withEffect">
                                  <p:stCondLst>
                                    <p:cond delay="500"/>
                                  </p:stCondLst>
                                  <p:childTnLst>
                                    <p:set>
                                      <p:cBhvr>
                                        <p:cTn id="134" dur="1" fill="hold">
                                          <p:stCondLst>
                                            <p:cond delay="0"/>
                                          </p:stCondLst>
                                        </p:cTn>
                                        <p:tgtEl>
                                          <p:spTgt spid="70"/>
                                        </p:tgtEl>
                                        <p:attrNameLst>
                                          <p:attrName>style.visibility</p:attrName>
                                        </p:attrNameLst>
                                      </p:cBhvr>
                                      <p:to>
                                        <p:strVal val="visible"/>
                                      </p:to>
                                    </p:set>
                                    <p:animEffect transition="in" filter="wipe(left)">
                                      <p:cBhvr>
                                        <p:cTn id="135" dur="1500"/>
                                        <p:tgtEl>
                                          <p:spTgt spid="70"/>
                                        </p:tgtEl>
                                      </p:cBhvr>
                                    </p:animEffect>
                                  </p:childTnLst>
                                </p:cTn>
                              </p:par>
                              <p:par>
                                <p:cTn id="136" presetID="10" presetClass="exit" presetSubtype="0" fill="hold" nodeType="withEffect">
                                  <p:stCondLst>
                                    <p:cond delay="0"/>
                                  </p:stCondLst>
                                  <p:childTnLst>
                                    <p:animEffect transition="out" filter="fade">
                                      <p:cBhvr>
                                        <p:cTn id="137" dur="500"/>
                                        <p:tgtEl>
                                          <p:spTgt spid="86"/>
                                        </p:tgtEl>
                                      </p:cBhvr>
                                    </p:animEffect>
                                    <p:set>
                                      <p:cBhvr>
                                        <p:cTn id="138" dur="1" fill="hold">
                                          <p:stCondLst>
                                            <p:cond delay="499"/>
                                          </p:stCondLst>
                                        </p:cTn>
                                        <p:tgtEl>
                                          <p:spTgt spid="86"/>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87"/>
                                        </p:tgtEl>
                                      </p:cBhvr>
                                    </p:animEffect>
                                    <p:set>
                                      <p:cBhvr>
                                        <p:cTn id="141" dur="1" fill="hold">
                                          <p:stCondLst>
                                            <p:cond delay="499"/>
                                          </p:stCondLst>
                                        </p:cTn>
                                        <p:tgtEl>
                                          <p:spTgt spid="87"/>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00"/>
                                        </p:tgtEl>
                                      </p:cBhvr>
                                    </p:animEffect>
                                    <p:set>
                                      <p:cBhvr>
                                        <p:cTn id="144" dur="1" fill="hold">
                                          <p:stCondLst>
                                            <p:cond delay="499"/>
                                          </p:stCondLst>
                                        </p:cTn>
                                        <p:tgtEl>
                                          <p:spTgt spid="100"/>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500"/>
                                        <p:tgtEl>
                                          <p:spTgt spid="99"/>
                                        </p:tgtEl>
                                      </p:cBhvr>
                                    </p:animEffect>
                                    <p:set>
                                      <p:cBhvr>
                                        <p:cTn id="147" dur="1" fill="hold">
                                          <p:stCondLst>
                                            <p:cond delay="499"/>
                                          </p:stCondLst>
                                        </p:cTn>
                                        <p:tgtEl>
                                          <p:spTgt spid="99"/>
                                        </p:tgtEl>
                                        <p:attrNameLst>
                                          <p:attrName>style.visibility</p:attrName>
                                        </p:attrNameLst>
                                      </p:cBhvr>
                                      <p:to>
                                        <p:strVal val="hidden"/>
                                      </p:to>
                                    </p:set>
                                  </p:childTnLst>
                                </p:cTn>
                              </p:par>
                              <p:par>
                                <p:cTn id="148" presetID="10" presetClass="exit" presetSubtype="0" fill="hold" nodeType="withEffect">
                                  <p:stCondLst>
                                    <p:cond delay="0"/>
                                  </p:stCondLst>
                                  <p:childTnLst>
                                    <p:animEffect transition="out" filter="fade">
                                      <p:cBhvr>
                                        <p:cTn id="149" dur="500"/>
                                        <p:tgtEl>
                                          <p:spTgt spid="89"/>
                                        </p:tgtEl>
                                      </p:cBhvr>
                                    </p:animEffect>
                                    <p:set>
                                      <p:cBhvr>
                                        <p:cTn id="150" dur="1" fill="hold">
                                          <p:stCondLst>
                                            <p:cond delay="499"/>
                                          </p:stCondLst>
                                        </p:cTn>
                                        <p:tgtEl>
                                          <p:spTgt spid="89"/>
                                        </p:tgtEl>
                                        <p:attrNameLst>
                                          <p:attrName>style.visibility</p:attrName>
                                        </p:attrNameLst>
                                      </p:cBhvr>
                                      <p:to>
                                        <p:strVal val="hidden"/>
                                      </p:to>
                                    </p:set>
                                  </p:childTnLst>
                                </p:cTn>
                              </p:par>
                              <p:par>
                                <p:cTn id="151" presetID="2" presetClass="entr" presetSubtype="4" fill="hold" nodeType="withEffect">
                                  <p:stCondLst>
                                    <p:cond delay="400"/>
                                  </p:stCondLst>
                                  <p:childTnLst>
                                    <p:set>
                                      <p:cBhvr>
                                        <p:cTn id="152" dur="1" fill="hold">
                                          <p:stCondLst>
                                            <p:cond delay="0"/>
                                          </p:stCondLst>
                                        </p:cTn>
                                        <p:tgtEl>
                                          <p:spTgt spid="51"/>
                                        </p:tgtEl>
                                        <p:attrNameLst>
                                          <p:attrName>style.visibility</p:attrName>
                                        </p:attrNameLst>
                                      </p:cBhvr>
                                      <p:to>
                                        <p:strVal val="visible"/>
                                      </p:to>
                                    </p:set>
                                    <p:anim calcmode="lin" valueType="num">
                                      <p:cBhvr additive="base">
                                        <p:cTn id="153" dur="500" fill="hold"/>
                                        <p:tgtEl>
                                          <p:spTgt spid="51"/>
                                        </p:tgtEl>
                                        <p:attrNameLst>
                                          <p:attrName>ppt_x</p:attrName>
                                        </p:attrNameLst>
                                      </p:cBhvr>
                                      <p:tavLst>
                                        <p:tav tm="0">
                                          <p:val>
                                            <p:strVal val="#ppt_x"/>
                                          </p:val>
                                        </p:tav>
                                        <p:tav tm="100000">
                                          <p:val>
                                            <p:strVal val="#ppt_x"/>
                                          </p:val>
                                        </p:tav>
                                      </p:tavLst>
                                    </p:anim>
                                    <p:anim calcmode="lin" valueType="num">
                                      <p:cBhvr additive="base">
                                        <p:cTn id="154" dur="500" fill="hold"/>
                                        <p:tgtEl>
                                          <p:spTgt spid="51"/>
                                        </p:tgtEl>
                                        <p:attrNameLst>
                                          <p:attrName>ppt_y</p:attrName>
                                        </p:attrNameLst>
                                      </p:cBhvr>
                                      <p:tavLst>
                                        <p:tav tm="0">
                                          <p:val>
                                            <p:strVal val="1+#ppt_h/2"/>
                                          </p:val>
                                        </p:tav>
                                        <p:tav tm="100000">
                                          <p:val>
                                            <p:strVal val="#ppt_y"/>
                                          </p:val>
                                        </p:tav>
                                      </p:tavLst>
                                    </p:anim>
                                  </p:childTnLst>
                                </p:cTn>
                              </p:par>
                              <p:par>
                                <p:cTn id="155" presetID="2" presetClass="entr" presetSubtype="4" fill="hold" nodeType="withEffect">
                                  <p:stCondLst>
                                    <p:cond delay="400"/>
                                  </p:stCondLst>
                                  <p:childTnLst>
                                    <p:set>
                                      <p:cBhvr>
                                        <p:cTn id="156" dur="1" fill="hold">
                                          <p:stCondLst>
                                            <p:cond delay="0"/>
                                          </p:stCondLst>
                                        </p:cTn>
                                        <p:tgtEl>
                                          <p:spTgt spid="59"/>
                                        </p:tgtEl>
                                        <p:attrNameLst>
                                          <p:attrName>style.visibility</p:attrName>
                                        </p:attrNameLst>
                                      </p:cBhvr>
                                      <p:to>
                                        <p:strVal val="visible"/>
                                      </p:to>
                                    </p:set>
                                    <p:anim calcmode="lin" valueType="num">
                                      <p:cBhvr additive="base">
                                        <p:cTn id="157" dur="500" fill="hold"/>
                                        <p:tgtEl>
                                          <p:spTgt spid="59"/>
                                        </p:tgtEl>
                                        <p:attrNameLst>
                                          <p:attrName>ppt_x</p:attrName>
                                        </p:attrNameLst>
                                      </p:cBhvr>
                                      <p:tavLst>
                                        <p:tav tm="0">
                                          <p:val>
                                            <p:strVal val="#ppt_x"/>
                                          </p:val>
                                        </p:tav>
                                        <p:tav tm="100000">
                                          <p:val>
                                            <p:strVal val="#ppt_x"/>
                                          </p:val>
                                        </p:tav>
                                      </p:tavLst>
                                    </p:anim>
                                    <p:anim calcmode="lin" valueType="num">
                                      <p:cBhvr additive="base">
                                        <p:cTn id="158" dur="500" fill="hold"/>
                                        <p:tgtEl>
                                          <p:spTgt spid="59"/>
                                        </p:tgtEl>
                                        <p:attrNameLst>
                                          <p:attrName>ppt_y</p:attrName>
                                        </p:attrNameLst>
                                      </p:cBhvr>
                                      <p:tavLst>
                                        <p:tav tm="0">
                                          <p:val>
                                            <p:strVal val="1+#ppt_h/2"/>
                                          </p:val>
                                        </p:tav>
                                        <p:tav tm="100000">
                                          <p:val>
                                            <p:strVal val="#ppt_y"/>
                                          </p:val>
                                        </p:tav>
                                      </p:tavLst>
                                    </p:anim>
                                  </p:childTnLst>
                                </p:cTn>
                              </p:par>
                              <p:par>
                                <p:cTn id="159" presetID="2" presetClass="entr" presetSubtype="4" fill="hold" nodeType="withEffect">
                                  <p:stCondLst>
                                    <p:cond delay="400"/>
                                  </p:stCondLst>
                                  <p:childTnLst>
                                    <p:set>
                                      <p:cBhvr>
                                        <p:cTn id="160" dur="1" fill="hold">
                                          <p:stCondLst>
                                            <p:cond delay="0"/>
                                          </p:stCondLst>
                                        </p:cTn>
                                        <p:tgtEl>
                                          <p:spTgt spid="64"/>
                                        </p:tgtEl>
                                        <p:attrNameLst>
                                          <p:attrName>style.visibility</p:attrName>
                                        </p:attrNameLst>
                                      </p:cBhvr>
                                      <p:to>
                                        <p:strVal val="visible"/>
                                      </p:to>
                                    </p:set>
                                    <p:anim calcmode="lin" valueType="num">
                                      <p:cBhvr additive="base">
                                        <p:cTn id="161" dur="500" fill="hold"/>
                                        <p:tgtEl>
                                          <p:spTgt spid="64"/>
                                        </p:tgtEl>
                                        <p:attrNameLst>
                                          <p:attrName>ppt_x</p:attrName>
                                        </p:attrNameLst>
                                      </p:cBhvr>
                                      <p:tavLst>
                                        <p:tav tm="0">
                                          <p:val>
                                            <p:strVal val="#ppt_x"/>
                                          </p:val>
                                        </p:tav>
                                        <p:tav tm="100000">
                                          <p:val>
                                            <p:strVal val="#ppt_x"/>
                                          </p:val>
                                        </p:tav>
                                      </p:tavLst>
                                    </p:anim>
                                    <p:anim calcmode="lin" valueType="num">
                                      <p:cBhvr additive="base">
                                        <p:cTn id="162" dur="500" fill="hold"/>
                                        <p:tgtEl>
                                          <p:spTgt spid="64"/>
                                        </p:tgtEl>
                                        <p:attrNameLst>
                                          <p:attrName>ppt_y</p:attrName>
                                        </p:attrNameLst>
                                      </p:cBhvr>
                                      <p:tavLst>
                                        <p:tav tm="0">
                                          <p:val>
                                            <p:strVal val="1+#ppt_h/2"/>
                                          </p:val>
                                        </p:tav>
                                        <p:tav tm="100000">
                                          <p:val>
                                            <p:strVal val="#ppt_y"/>
                                          </p:val>
                                        </p:tav>
                                      </p:tavLst>
                                    </p:anim>
                                  </p:childTnLst>
                                </p:cTn>
                              </p:par>
                              <p:par>
                                <p:cTn id="163" presetID="2" presetClass="entr" presetSubtype="8" fill="hold" nodeType="withEffect">
                                  <p:stCondLst>
                                    <p:cond delay="0"/>
                                  </p:stCondLst>
                                  <p:childTnLst>
                                    <p:set>
                                      <p:cBhvr>
                                        <p:cTn id="164" dur="1" fill="hold">
                                          <p:stCondLst>
                                            <p:cond delay="0"/>
                                          </p:stCondLst>
                                        </p:cTn>
                                        <p:tgtEl>
                                          <p:spTgt spid="43"/>
                                        </p:tgtEl>
                                        <p:attrNameLst>
                                          <p:attrName>style.visibility</p:attrName>
                                        </p:attrNameLst>
                                      </p:cBhvr>
                                      <p:to>
                                        <p:strVal val="visible"/>
                                      </p:to>
                                    </p:set>
                                    <p:anim calcmode="lin" valueType="num">
                                      <p:cBhvr additive="base">
                                        <p:cTn id="165" dur="500" fill="hold"/>
                                        <p:tgtEl>
                                          <p:spTgt spid="43"/>
                                        </p:tgtEl>
                                        <p:attrNameLst>
                                          <p:attrName>ppt_x</p:attrName>
                                        </p:attrNameLst>
                                      </p:cBhvr>
                                      <p:tavLst>
                                        <p:tav tm="0">
                                          <p:val>
                                            <p:strVal val="0-#ppt_w/2"/>
                                          </p:val>
                                        </p:tav>
                                        <p:tav tm="100000">
                                          <p:val>
                                            <p:strVal val="#ppt_x"/>
                                          </p:val>
                                        </p:tav>
                                      </p:tavLst>
                                    </p:anim>
                                    <p:anim calcmode="lin" valueType="num">
                                      <p:cBhvr additive="base">
                                        <p:cTn id="166" dur="500" fill="hold"/>
                                        <p:tgtEl>
                                          <p:spTgt spid="43"/>
                                        </p:tgtEl>
                                        <p:attrNameLst>
                                          <p:attrName>ppt_y</p:attrName>
                                        </p:attrNameLst>
                                      </p:cBhvr>
                                      <p:tavLst>
                                        <p:tav tm="0">
                                          <p:val>
                                            <p:strVal val="#ppt_y"/>
                                          </p:val>
                                        </p:tav>
                                        <p:tav tm="100000">
                                          <p:val>
                                            <p:strVal val="#ppt_y"/>
                                          </p:val>
                                        </p:tav>
                                      </p:tavLst>
                                    </p:anim>
                                  </p:childTnLst>
                                </p:cTn>
                              </p:par>
                              <p:par>
                                <p:cTn id="167" presetID="10" presetClass="exit" presetSubtype="0" fill="hold" nodeType="withEffect">
                                  <p:stCondLst>
                                    <p:cond delay="0"/>
                                  </p:stCondLst>
                                  <p:childTnLst>
                                    <p:animEffect transition="out" filter="fade">
                                      <p:cBhvr>
                                        <p:cTn id="168" dur="500"/>
                                        <p:tgtEl>
                                          <p:spTgt spid="43"/>
                                        </p:tgtEl>
                                      </p:cBhvr>
                                    </p:animEffect>
                                    <p:set>
                                      <p:cBhvr>
                                        <p:cTn id="169" dur="1" fill="hold">
                                          <p:stCondLst>
                                            <p:cond delay="499"/>
                                          </p:stCondLst>
                                        </p:cTn>
                                        <p:tgtEl>
                                          <p:spTgt spid="43"/>
                                        </p:tgtEl>
                                        <p:attrNameLst>
                                          <p:attrName>style.visibility</p:attrName>
                                        </p:attrNameLst>
                                      </p:cBhvr>
                                      <p:to>
                                        <p:strVal val="hidden"/>
                                      </p:to>
                                    </p:set>
                                  </p:childTnLst>
                                </p:cTn>
                              </p:par>
                              <p:par>
                                <p:cTn id="170" presetID="22" presetClass="entr" presetSubtype="8" fill="hold" grpId="0" nodeType="withEffect">
                                  <p:stCondLst>
                                    <p:cond delay="500"/>
                                  </p:stCondLst>
                                  <p:childTnLst>
                                    <p:set>
                                      <p:cBhvr>
                                        <p:cTn id="171" dur="1" fill="hold">
                                          <p:stCondLst>
                                            <p:cond delay="0"/>
                                          </p:stCondLst>
                                        </p:cTn>
                                        <p:tgtEl>
                                          <p:spTgt spid="47"/>
                                        </p:tgtEl>
                                        <p:attrNameLst>
                                          <p:attrName>style.visibility</p:attrName>
                                        </p:attrNameLst>
                                      </p:cBhvr>
                                      <p:to>
                                        <p:strVal val="visible"/>
                                      </p:to>
                                    </p:set>
                                    <p:animEffect transition="in" filter="wipe(left)">
                                      <p:cBhvr>
                                        <p:cTn id="172" dur="500"/>
                                        <p:tgtEl>
                                          <p:spTgt spid="47"/>
                                        </p:tgtEl>
                                      </p:cBhvr>
                                    </p:animEffect>
                                  </p:childTnLst>
                                </p:cTn>
                              </p:par>
                              <p:par>
                                <p:cTn id="173" presetID="10" presetClass="exit" presetSubtype="0" fill="hold" nodeType="withEffect">
                                  <p:stCondLst>
                                    <p:cond delay="0"/>
                                  </p:stCondLst>
                                  <p:childTnLst>
                                    <p:animEffect transition="out" filter="fade">
                                      <p:cBhvr>
                                        <p:cTn id="174" dur="500"/>
                                        <p:tgtEl>
                                          <p:spTgt spid="47"/>
                                        </p:tgtEl>
                                      </p:cBhvr>
                                    </p:animEffect>
                                    <p:set>
                                      <p:cBhvr>
                                        <p:cTn id="175" dur="1" fill="hold">
                                          <p:stCondLst>
                                            <p:cond delay="499"/>
                                          </p:stCondLst>
                                        </p:cTn>
                                        <p:tgtEl>
                                          <p:spTgt spid="47"/>
                                        </p:tgtEl>
                                        <p:attrNameLst>
                                          <p:attrName>style.visibility</p:attrName>
                                        </p:attrNameLst>
                                      </p:cBhvr>
                                      <p:to>
                                        <p:strVal val="hidden"/>
                                      </p:to>
                                    </p:set>
                                  </p:childTnLst>
                                </p:cTn>
                              </p:par>
                              <p:par>
                                <p:cTn id="176" presetID="22" presetClass="entr" presetSubtype="8" fill="hold" grpId="0" nodeType="withEffect">
                                  <p:stCondLst>
                                    <p:cond delay="500"/>
                                  </p:stCondLst>
                                  <p:childTnLst>
                                    <p:set>
                                      <p:cBhvr>
                                        <p:cTn id="177" dur="1" fill="hold">
                                          <p:stCondLst>
                                            <p:cond delay="0"/>
                                          </p:stCondLst>
                                        </p:cTn>
                                        <p:tgtEl>
                                          <p:spTgt spid="61"/>
                                        </p:tgtEl>
                                        <p:attrNameLst>
                                          <p:attrName>style.visibility</p:attrName>
                                        </p:attrNameLst>
                                      </p:cBhvr>
                                      <p:to>
                                        <p:strVal val="visible"/>
                                      </p:to>
                                    </p:set>
                                    <p:animEffect transition="in" filter="wipe(left)">
                                      <p:cBhvr>
                                        <p:cTn id="178" dur="500"/>
                                        <p:tgtEl>
                                          <p:spTgt spid="61"/>
                                        </p:tgtEl>
                                      </p:cBhvr>
                                    </p:animEffect>
                                  </p:childTnLst>
                                </p:cTn>
                              </p:par>
                              <p:par>
                                <p:cTn id="179" presetID="10" presetClass="exit" presetSubtype="0" fill="hold" nodeType="withEffect">
                                  <p:stCondLst>
                                    <p:cond delay="0"/>
                                  </p:stCondLst>
                                  <p:childTnLst>
                                    <p:animEffect transition="out" filter="fade">
                                      <p:cBhvr>
                                        <p:cTn id="180" dur="500"/>
                                        <p:tgtEl>
                                          <p:spTgt spid="61"/>
                                        </p:tgtEl>
                                      </p:cBhvr>
                                    </p:animEffect>
                                    <p:set>
                                      <p:cBhvr>
                                        <p:cTn id="181" dur="1" fill="hold">
                                          <p:stCondLst>
                                            <p:cond delay="4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2" grpId="0" animBg="1"/>
      <p:bldP spid="48" grpId="0" animBg="1"/>
      <p:bldP spid="49" grpId="0"/>
      <p:bldP spid="50" grpId="0" animBg="1"/>
      <p:bldP spid="52" grpId="0" animBg="1"/>
      <p:bldP spid="53" grpId="0"/>
      <p:bldP spid="54" grpId="0" animBg="1"/>
      <p:bldP spid="77" grpId="0" animBg="1"/>
      <p:bldP spid="77" grpId="1" animBg="1"/>
      <p:bldP spid="78" grpId="0" animBg="1"/>
      <p:bldP spid="78" grpId="1" animBg="1"/>
      <p:bldP spid="86" grpId="0" animBg="1"/>
      <p:bldP spid="87" grpId="0" animBg="1"/>
      <p:bldP spid="93" grpId="0"/>
      <p:bldP spid="94" grpId="0"/>
      <p:bldP spid="94" grpId="1"/>
      <p:bldP spid="97" grpId="0"/>
      <p:bldP spid="97" grpId="1"/>
      <p:bldP spid="99" grpId="0"/>
      <p:bldP spid="100" grpId="0"/>
      <p:bldP spid="47" grpId="0"/>
      <p:bldP spid="61" grpId="0"/>
      <p:bldP spid="73" grpId="0" animBg="1"/>
      <p:bldP spid="7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hevron 14"/>
          <p:cNvSpPr/>
          <p:nvPr/>
        </p:nvSpPr>
        <p:spPr>
          <a:xfrm>
            <a:off x="4284016" y="-1675"/>
            <a:ext cx="5616576"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Pentagon 9"/>
          <p:cNvSpPr/>
          <p:nvPr/>
        </p:nvSpPr>
        <p:spPr>
          <a:xfrm>
            <a:off x="-485800" y="553"/>
            <a:ext cx="188944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hevron 13"/>
          <p:cNvSpPr/>
          <p:nvPr/>
        </p:nvSpPr>
        <p:spPr>
          <a:xfrm>
            <a:off x="3959984" y="553"/>
            <a:ext cx="864000"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Pentagon 3"/>
          <p:cNvSpPr/>
          <p:nvPr/>
        </p:nvSpPr>
        <p:spPr>
          <a:xfrm>
            <a:off x="0" y="0"/>
            <a:ext cx="971600"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59600" y="19566"/>
            <a:ext cx="3096376" cy="1200329"/>
          </a:xfrm>
          <a:prstGeom prst="rect">
            <a:avLst/>
          </a:prstGeom>
          <a:noFill/>
        </p:spPr>
        <p:txBody>
          <a:bodyPr wrap="square" rtlCol="0">
            <a:spAutoFit/>
          </a:bodyPr>
          <a:lstStyle/>
          <a:p>
            <a:r>
              <a:rPr lang="fr-FR" dirty="0" smtClean="0">
                <a:latin typeface="Philosopher" pitchFamily="50" charset="0"/>
              </a:rPr>
              <a:t>Principes et applications du web sémantique</a:t>
            </a:r>
            <a:endParaRPr lang="en-US" dirty="0" smtClean="0">
              <a:latin typeface="Philosopher" pitchFamily="50" charset="0"/>
            </a:endParaRPr>
          </a:p>
          <a:p>
            <a:endParaRPr lang="en-US" dirty="0">
              <a:latin typeface="Philosopher" pitchFamily="50" charset="0"/>
            </a:endParaRPr>
          </a:p>
        </p:txBody>
      </p:sp>
      <p:sp>
        <p:nvSpPr>
          <p:cNvPr id="6" name="Oval 5"/>
          <p:cNvSpPr/>
          <p:nvPr/>
        </p:nvSpPr>
        <p:spPr>
          <a:xfrm>
            <a:off x="467544" y="75499"/>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1</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9" name="Oval 8"/>
          <p:cNvSpPr/>
          <p:nvPr/>
        </p:nvSpPr>
        <p:spPr>
          <a:xfrm>
            <a:off x="971600"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1" name="Oval 10"/>
          <p:cNvSpPr/>
          <p:nvPr/>
        </p:nvSpPr>
        <p:spPr>
          <a:xfrm>
            <a:off x="4284016"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3</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3" name="Oval 12"/>
          <p:cNvSpPr/>
          <p:nvPr/>
        </p:nvSpPr>
        <p:spPr>
          <a:xfrm>
            <a:off x="4644040"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4</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2" name="TextBox 11"/>
          <p:cNvSpPr txBox="1"/>
          <p:nvPr/>
        </p:nvSpPr>
        <p:spPr>
          <a:xfrm>
            <a:off x="1691680" y="13092"/>
            <a:ext cx="2520280" cy="369332"/>
          </a:xfrm>
          <a:prstGeom prst="rect">
            <a:avLst/>
          </a:prstGeom>
          <a:noFill/>
        </p:spPr>
        <p:txBody>
          <a:bodyPr wrap="square" rtlCol="0">
            <a:spAutoFit/>
          </a:bodyPr>
          <a:lstStyle/>
          <a:p>
            <a:r>
              <a:rPr lang="fr-FR" dirty="0" smtClean="0">
                <a:latin typeface="Philosopher" pitchFamily="50" charset="0"/>
              </a:rPr>
              <a:t>Web 2.0</a:t>
            </a:r>
          </a:p>
        </p:txBody>
      </p:sp>
      <p:sp>
        <p:nvSpPr>
          <p:cNvPr id="24" name="Chevron 23"/>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Chevron 24"/>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extBox 25"/>
          <p:cNvSpPr txBox="1"/>
          <p:nvPr/>
        </p:nvSpPr>
        <p:spPr>
          <a:xfrm>
            <a:off x="8180462" y="6464732"/>
            <a:ext cx="640924" cy="369332"/>
          </a:xfrm>
          <a:prstGeom prst="rect">
            <a:avLst/>
          </a:prstGeom>
          <a:noFill/>
        </p:spPr>
        <p:txBody>
          <a:bodyPr wrap="square" rtlCol="0">
            <a:spAutoFit/>
          </a:bodyPr>
          <a:lstStyle/>
          <a:p>
            <a:pPr algn="ctr"/>
            <a:r>
              <a:rPr lang="fr-FR" b="1" dirty="0" smtClean="0">
                <a:latin typeface="Caviar Dreams" pitchFamily="34" charset="0"/>
              </a:rPr>
              <a:t>9</a:t>
            </a:r>
            <a:endParaRPr lang="en-US" b="1" dirty="0">
              <a:latin typeface="Caviar Dreams" pitchFamily="34" charset="0"/>
            </a:endParaRPr>
          </a:p>
        </p:txBody>
      </p:sp>
      <p:sp>
        <p:nvSpPr>
          <p:cNvPr id="29" name="Titre 1"/>
          <p:cNvSpPr txBox="1">
            <a:spLocks/>
          </p:cNvSpPr>
          <p:nvPr/>
        </p:nvSpPr>
        <p:spPr>
          <a:xfrm>
            <a:off x="357158" y="1857364"/>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27" name="Rectangle 26"/>
          <p:cNvSpPr/>
          <p:nvPr/>
        </p:nvSpPr>
        <p:spPr>
          <a:xfrm>
            <a:off x="1643042" y="985304"/>
            <a:ext cx="2856232" cy="307777"/>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fr-FR" sz="1400" dirty="0" smtClean="0">
                <a:solidFill>
                  <a:schemeClr val="bg1">
                    <a:lumMod val="75000"/>
                  </a:schemeClr>
                </a:solidFill>
              </a:rPr>
              <a:t>Définition</a:t>
            </a:r>
            <a:endParaRPr lang="fr-FR" sz="1400" dirty="0">
              <a:solidFill>
                <a:schemeClr val="bg1">
                  <a:lumMod val="75000"/>
                </a:schemeClr>
              </a:solidFill>
            </a:endParaRPr>
          </a:p>
        </p:txBody>
      </p:sp>
      <p:sp>
        <p:nvSpPr>
          <p:cNvPr id="28" name="Chevron 27"/>
          <p:cNvSpPr/>
          <p:nvPr/>
        </p:nvSpPr>
        <p:spPr>
          <a:xfrm>
            <a:off x="2285984" y="1342494"/>
            <a:ext cx="1800000" cy="108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34" name="Chevron 33"/>
          <p:cNvSpPr/>
          <p:nvPr/>
        </p:nvSpPr>
        <p:spPr>
          <a:xfrm>
            <a:off x="5429256" y="1342494"/>
            <a:ext cx="1800000" cy="108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35" name="Isosceles Triangle 37"/>
          <p:cNvSpPr/>
          <p:nvPr/>
        </p:nvSpPr>
        <p:spPr>
          <a:xfrm rot="10800000">
            <a:off x="6286512" y="1556808"/>
            <a:ext cx="288000" cy="144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429256" y="914990"/>
            <a:ext cx="1691297" cy="369332"/>
          </a:xfrm>
          <a:prstGeom prst="rect">
            <a:avLst/>
          </a:prstGeom>
        </p:spPr>
        <p:txBody>
          <a:bodyPr wrap="none">
            <a:spAutoFit/>
          </a:bodyPr>
          <a:lstStyle/>
          <a:p>
            <a:pPr algn="ctr"/>
            <a:r>
              <a:rPr lang="fr-FR" dirty="0" smtClean="0">
                <a:latin typeface="+mj-lt"/>
              </a:rPr>
              <a:t>Caractéristiques</a:t>
            </a:r>
            <a:endParaRPr lang="en-US" dirty="0">
              <a:latin typeface="+mj-lt"/>
            </a:endParaRPr>
          </a:p>
        </p:txBody>
      </p:sp>
      <p:pic>
        <p:nvPicPr>
          <p:cNvPr id="2" name="teaser-mooc-web-semantique-et-web-de-donne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719941"/>
            <a:ext cx="9144000" cy="4699128"/>
          </a:xfrm>
          <a:prstGeom prst="rect">
            <a:avLst/>
          </a:prstGeom>
        </p:spPr>
      </p:pic>
    </p:spTree>
    <p:extLst>
      <p:ext uri="{BB962C8B-B14F-4D97-AF65-F5344CB8AC3E}">
        <p14:creationId xmlns:p14="http://schemas.microsoft.com/office/powerpoint/2010/main" val="7051918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0" presetClass="path" presetSubtype="0" accel="50000" decel="50000" fill="hold" grpId="0" nodeType="withEffect">
                                  <p:stCondLst>
                                    <p:cond delay="100"/>
                                  </p:stCondLst>
                                  <p:childTnLst>
                                    <p:animMotion origin="layout" path="M -1.38889E-6 6.66667E-6 L -0.31493 6.66667E-6 " pathEditMode="relative" ptsTypes="AA">
                                      <p:cBhvr>
                                        <p:cTn id="9" dur="1250" fill="hold"/>
                                        <p:tgtEl>
                                          <p:spTgt spid="11"/>
                                        </p:tgtEl>
                                        <p:attrNameLst>
                                          <p:attrName>ppt_x</p:attrName>
                                          <p:attrName>ppt_y</p:attrName>
                                        </p:attrNameLst>
                                      </p:cBhvr>
                                    </p:animMotion>
                                  </p:childTnLst>
                                </p:cTn>
                              </p:par>
                              <p:par>
                                <p:cTn id="10" presetID="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400" fill="hold"/>
                                        <p:tgtEl>
                                          <p:spTgt spid="10"/>
                                        </p:tgtEl>
                                        <p:attrNameLst>
                                          <p:attrName>ppt_x</p:attrName>
                                        </p:attrNameLst>
                                      </p:cBhvr>
                                      <p:tavLst>
                                        <p:tav tm="0">
                                          <p:val>
                                            <p:strVal val="0-#ppt_w/2"/>
                                          </p:val>
                                        </p:tav>
                                        <p:tav tm="100000">
                                          <p:val>
                                            <p:strVal val="#ppt_x"/>
                                          </p:val>
                                        </p:tav>
                                      </p:tavLst>
                                    </p:anim>
                                    <p:anim calcmode="lin" valueType="num">
                                      <p:cBhvr additive="base">
                                        <p:cTn id="13" dur="1400" fill="hold"/>
                                        <p:tgtEl>
                                          <p:spTgt spid="10"/>
                                        </p:tgtEl>
                                        <p:attrNameLst>
                                          <p:attrName>ppt_y</p:attrName>
                                        </p:attrNameLst>
                                      </p:cBhvr>
                                      <p:tavLst>
                                        <p:tav tm="0">
                                          <p:val>
                                            <p:strVal val="#ppt_y"/>
                                          </p:val>
                                        </p:tav>
                                        <p:tav tm="100000">
                                          <p:val>
                                            <p:strVal val="#ppt_y"/>
                                          </p:val>
                                        </p:tav>
                                      </p:tavLst>
                                    </p:anim>
                                  </p:childTnLst>
                                </p:cTn>
                              </p:par>
                              <p:par>
                                <p:cTn id="14" presetID="2" presetClass="exit" presetSubtype="2" fill="hold" grpId="0" nodeType="withEffect">
                                  <p:stCondLst>
                                    <p:cond delay="200"/>
                                  </p:stCondLst>
                                  <p:childTnLst>
                                    <p:anim calcmode="lin" valueType="num">
                                      <p:cBhvr additive="base">
                                        <p:cTn id="15" dur="1500"/>
                                        <p:tgtEl>
                                          <p:spTgt spid="14"/>
                                        </p:tgtEl>
                                        <p:attrNameLst>
                                          <p:attrName>ppt_x</p:attrName>
                                        </p:attrNameLst>
                                      </p:cBhvr>
                                      <p:tavLst>
                                        <p:tav tm="0">
                                          <p:val>
                                            <p:strVal val="ppt_x"/>
                                          </p:val>
                                        </p:tav>
                                        <p:tav tm="100000">
                                          <p:val>
                                            <p:strVal val="1+ppt_w/2"/>
                                          </p:val>
                                        </p:tav>
                                      </p:tavLst>
                                    </p:anim>
                                    <p:anim calcmode="lin" valueType="num">
                                      <p:cBhvr additive="base">
                                        <p:cTn id="16" dur="1500"/>
                                        <p:tgtEl>
                                          <p:spTgt spid="14"/>
                                        </p:tgtEl>
                                        <p:attrNameLst>
                                          <p:attrName>ppt_y</p:attrName>
                                        </p:attrNameLst>
                                      </p:cBhvr>
                                      <p:tavLst>
                                        <p:tav tm="0">
                                          <p:val>
                                            <p:strVal val="ppt_y"/>
                                          </p:val>
                                        </p:tav>
                                        <p:tav tm="100000">
                                          <p:val>
                                            <p:strVal val="ppt_y"/>
                                          </p:val>
                                        </p:tav>
                                      </p:tavLst>
                                    </p:anim>
                                    <p:set>
                                      <p:cBhvr>
                                        <p:cTn id="17" dur="1" fill="hold">
                                          <p:stCondLst>
                                            <p:cond delay="1499"/>
                                          </p:stCondLst>
                                        </p:cTn>
                                        <p:tgtEl>
                                          <p:spTgt spid="14"/>
                                        </p:tgtEl>
                                        <p:attrNameLst>
                                          <p:attrName>style.visibility</p:attrName>
                                        </p:attrNameLst>
                                      </p:cBhvr>
                                      <p:to>
                                        <p:strVal val="hidden"/>
                                      </p:to>
                                    </p:set>
                                  </p:childTnLst>
                                </p:cTn>
                              </p:par>
                              <p:par>
                                <p:cTn id="18" presetID="10" presetClass="entr" presetSubtype="0" fill="hold" grpId="0" nodeType="withEffect">
                                  <p:stCondLst>
                                    <p:cond delay="10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1700"/>
                            </p:stCondLst>
                            <p:childTnLst>
                              <p:par>
                                <p:cTn id="22" presetID="0" presetClass="path" presetSubtype="0" accel="50000" decel="50000" fill="hold" grpId="0" nodeType="afterEffect">
                                  <p:stCondLst>
                                    <p:cond delay="0"/>
                                  </p:stCondLst>
                                  <p:childTnLst>
                                    <p:animMotion origin="layout" path="M 0 0 L -0.04722 0 " pathEditMode="relative" ptsTypes="AA">
                                      <p:cBhvr>
                                        <p:cTn id="23" dur="500" fill="hold"/>
                                        <p:tgtEl>
                                          <p:spTgt spid="15"/>
                                        </p:tgtEl>
                                        <p:attrNameLst>
                                          <p:attrName>ppt_x</p:attrName>
                                          <p:attrName>ppt_y</p:attrName>
                                        </p:attrNameLst>
                                      </p:cBhvr>
                                    </p:animMotion>
                                  </p:childTnLst>
                                </p:cTn>
                              </p:par>
                              <p:par>
                                <p:cTn id="24" presetID="0" presetClass="path" presetSubtype="0" accel="50000" decel="50000" fill="hold" grpId="0" nodeType="withEffect">
                                  <p:stCondLst>
                                    <p:cond delay="0"/>
                                  </p:stCondLst>
                                  <p:childTnLst>
                                    <p:animMotion origin="layout" path="M 0 0 L -0.04722 0 " pathEditMode="relative" ptsTypes="AA">
                                      <p:cBhvr>
                                        <p:cTn id="25" dur="500" fill="hold"/>
                                        <p:tgtEl>
                                          <p:spTgt spid="13"/>
                                        </p:tgtEl>
                                        <p:attrNameLst>
                                          <p:attrName>ppt_x</p:attrName>
                                          <p:attrName>ppt_y</p:attrName>
                                        </p:attrNameLst>
                                      </p:cBhvr>
                                    </p:animMotion>
                                  </p:childTnLst>
                                </p:cTn>
                              </p:par>
                              <p:par>
                                <p:cTn id="26" presetID="2" presetClass="entr" presetSubtype="8"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0-#ppt_w/2"/>
                                          </p:val>
                                        </p:tav>
                                        <p:tav tm="100000">
                                          <p:val>
                                            <p:strVal val="#ppt_x"/>
                                          </p:val>
                                        </p:tav>
                                      </p:tavLst>
                                    </p:anim>
                                    <p:anim calcmode="lin" valueType="num">
                                      <p:cBhvr additive="base">
                                        <p:cTn id="29" dur="500" fill="hold"/>
                                        <p:tgtEl>
                                          <p:spTgt spid="27"/>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0-#ppt_w/2"/>
                                          </p:val>
                                        </p:tav>
                                        <p:tav tm="100000">
                                          <p:val>
                                            <p:strVal val="#ppt_x"/>
                                          </p:val>
                                        </p:tav>
                                      </p:tavLst>
                                    </p:anim>
                                    <p:anim calcmode="lin" valueType="num">
                                      <p:cBhvr additive="base">
                                        <p:cTn id="33" dur="500" fill="hold"/>
                                        <p:tgtEl>
                                          <p:spTgt spid="28"/>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500" fill="hold"/>
                                        <p:tgtEl>
                                          <p:spTgt spid="34"/>
                                        </p:tgtEl>
                                        <p:attrNameLst>
                                          <p:attrName>ppt_x</p:attrName>
                                        </p:attrNameLst>
                                      </p:cBhvr>
                                      <p:tavLst>
                                        <p:tav tm="0">
                                          <p:val>
                                            <p:strVal val="0-#ppt_w/2"/>
                                          </p:val>
                                        </p:tav>
                                        <p:tav tm="100000">
                                          <p:val>
                                            <p:strVal val="#ppt_x"/>
                                          </p:val>
                                        </p:tav>
                                      </p:tavLst>
                                    </p:anim>
                                    <p:anim calcmode="lin" valueType="num">
                                      <p:cBhvr additive="base">
                                        <p:cTn id="37" dur="500" fill="hold"/>
                                        <p:tgtEl>
                                          <p:spTgt spid="34"/>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500" fill="hold"/>
                                        <p:tgtEl>
                                          <p:spTgt spid="35"/>
                                        </p:tgtEl>
                                        <p:attrNameLst>
                                          <p:attrName>ppt_x</p:attrName>
                                        </p:attrNameLst>
                                      </p:cBhvr>
                                      <p:tavLst>
                                        <p:tav tm="0">
                                          <p:val>
                                            <p:strVal val="0-#ppt_w/2"/>
                                          </p:val>
                                        </p:tav>
                                        <p:tav tm="100000">
                                          <p:val>
                                            <p:strVal val="#ppt_x"/>
                                          </p:val>
                                        </p:tav>
                                      </p:tavLst>
                                    </p:anim>
                                    <p:anim calcmode="lin" valueType="num">
                                      <p:cBhvr additive="base">
                                        <p:cTn id="41"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2"/>
                                        </p:tgtEl>
                                      </p:cBhvr>
                                    </p:cmd>
                                  </p:childTnLst>
                                </p:cTn>
                              </p:par>
                            </p:childTnLst>
                          </p:cTn>
                        </p:par>
                      </p:childTnLst>
                    </p:cTn>
                  </p:par>
                </p:childTnLst>
              </p:cTn>
              <p:nextCondLst>
                <p:cond evt="onClick" delay="0">
                  <p:tgtEl>
                    <p:spTgt spid="2"/>
                  </p:tgtEl>
                </p:cond>
              </p:nextCondLst>
            </p:seq>
            <p:video>
              <p:cMediaNode vol="80000">
                <p:cTn id="47" fill="hold" display="0">
                  <p:stCondLst>
                    <p:cond delay="indefinite"/>
                  </p:stCondLst>
                </p:cTn>
                <p:tgtEl>
                  <p:spTgt spid="2"/>
                </p:tgtEl>
              </p:cMediaNode>
            </p:video>
          </p:childTnLst>
        </p:cTn>
      </p:par>
    </p:tnLst>
    <p:bldLst>
      <p:bldP spid="15" grpId="0" animBg="1"/>
      <p:bldP spid="10" grpId="0" animBg="1"/>
      <p:bldP spid="14" grpId="0" animBg="1"/>
      <p:bldP spid="5" grpId="0"/>
      <p:bldP spid="11" grpId="0" animBg="1"/>
      <p:bldP spid="13" grpId="0" animBg="1"/>
      <p:bldP spid="12" grpId="0"/>
      <p:bldP spid="27" grpId="0"/>
      <p:bldP spid="28" grpId="0" animBg="1"/>
      <p:bldP spid="34" grpId="0" animBg="1"/>
      <p:bldP spid="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p:cNvSpPr/>
          <p:nvPr/>
        </p:nvSpPr>
        <p:spPr>
          <a:xfrm>
            <a:off x="-468196" y="-6716"/>
            <a:ext cx="1889448" cy="439200"/>
          </a:xfrm>
          <a:prstGeom prst="homePlate">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hevron 11"/>
          <p:cNvSpPr/>
          <p:nvPr/>
        </p:nvSpPr>
        <p:spPr>
          <a:xfrm>
            <a:off x="5112100" y="-2239"/>
            <a:ext cx="5076524"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Chevron 3"/>
          <p:cNvSpPr/>
          <p:nvPr/>
        </p:nvSpPr>
        <p:spPr>
          <a:xfrm>
            <a:off x="5292128" y="-1675"/>
            <a:ext cx="1512120"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Pentagon 4"/>
          <p:cNvSpPr/>
          <p:nvPr/>
        </p:nvSpPr>
        <p:spPr>
          <a:xfrm>
            <a:off x="-504000" y="-6716"/>
            <a:ext cx="246514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67544" y="70559"/>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1</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7" name="Oval 6"/>
          <p:cNvSpPr/>
          <p:nvPr/>
        </p:nvSpPr>
        <p:spPr>
          <a:xfrm>
            <a:off x="971600" y="6888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9" name="Oval 8"/>
          <p:cNvSpPr/>
          <p:nvPr/>
        </p:nvSpPr>
        <p:spPr>
          <a:xfrm>
            <a:off x="1979712"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4</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0" name="Oval 9"/>
          <p:cNvSpPr/>
          <p:nvPr/>
        </p:nvSpPr>
        <p:spPr>
          <a:xfrm>
            <a:off x="1475688" y="6888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3</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1" name="TextBox 10"/>
          <p:cNvSpPr txBox="1"/>
          <p:nvPr/>
        </p:nvSpPr>
        <p:spPr>
          <a:xfrm>
            <a:off x="2292454" y="44624"/>
            <a:ext cx="3215650" cy="923330"/>
          </a:xfrm>
          <a:prstGeom prst="rect">
            <a:avLst/>
          </a:prstGeom>
          <a:noFill/>
        </p:spPr>
        <p:txBody>
          <a:bodyPr wrap="square" rtlCol="0">
            <a:spAutoFit/>
          </a:bodyPr>
          <a:lstStyle/>
          <a:p>
            <a:r>
              <a:rPr lang="fr-FR" dirty="0" smtClean="0">
                <a:latin typeface="Philosopher" pitchFamily="50" charset="0"/>
              </a:rPr>
              <a:t>Web 2.0 et </a:t>
            </a:r>
            <a:r>
              <a:rPr lang="fr-FR" dirty="0" smtClean="0">
                <a:latin typeface="Philosopher" pitchFamily="50" charset="0"/>
              </a:rPr>
              <a:t>impacts </a:t>
            </a:r>
            <a:r>
              <a:rPr lang="fr-FR" dirty="0" smtClean="0">
                <a:latin typeface="Philosopher" pitchFamily="50" charset="0"/>
              </a:rPr>
              <a:t>sur les IHM &amp; Plasticité</a:t>
            </a:r>
          </a:p>
        </p:txBody>
      </p:sp>
      <p:sp>
        <p:nvSpPr>
          <p:cNvPr id="22" name="Chevron 21"/>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Chevron 22"/>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p:cNvSpPr txBox="1"/>
          <p:nvPr/>
        </p:nvSpPr>
        <p:spPr>
          <a:xfrm>
            <a:off x="8172432" y="6438622"/>
            <a:ext cx="720048" cy="369332"/>
          </a:xfrm>
          <a:prstGeom prst="rect">
            <a:avLst/>
          </a:prstGeom>
          <a:noFill/>
        </p:spPr>
        <p:txBody>
          <a:bodyPr wrap="square" rtlCol="0">
            <a:spAutoFit/>
          </a:bodyPr>
          <a:lstStyle/>
          <a:p>
            <a:pPr algn="ctr"/>
            <a:r>
              <a:rPr lang="fr-FR" b="1" dirty="0" smtClean="0">
                <a:latin typeface="Caviar Dreams" pitchFamily="34" charset="0"/>
              </a:rPr>
              <a:t>13</a:t>
            </a:r>
            <a:endParaRPr lang="en-US" b="1" dirty="0">
              <a:latin typeface="Caviar Dreams" pitchFamily="34" charset="0"/>
            </a:endParaRPr>
          </a:p>
        </p:txBody>
      </p:sp>
      <p:sp>
        <p:nvSpPr>
          <p:cNvPr id="20" name="Rectangle 19"/>
          <p:cNvSpPr/>
          <p:nvPr/>
        </p:nvSpPr>
        <p:spPr>
          <a:xfrm>
            <a:off x="345942" y="2022102"/>
            <a:ext cx="8533612" cy="3508653"/>
          </a:xfrm>
          <a:prstGeom prst="rect">
            <a:avLst/>
          </a:prstGeom>
        </p:spPr>
        <p:txBody>
          <a:bodyPr wrap="square">
            <a:spAutoFit/>
          </a:bodyPr>
          <a:lstStyle/>
          <a:p>
            <a:r>
              <a:rPr lang="fr-FR" sz="2000" b="1" dirty="0" smtClean="0">
                <a:solidFill>
                  <a:schemeClr val="accent1">
                    <a:lumMod val="75000"/>
                  </a:schemeClr>
                </a:solidFill>
                <a:latin typeface="Times New Roman" panose="02020603050405020304" pitchFamily="18" charset="0"/>
                <a:cs typeface="Times New Roman" panose="02020603050405020304" pitchFamily="18" charset="0"/>
              </a:rPr>
              <a:t>Technique</a:t>
            </a:r>
          </a:p>
          <a:p>
            <a:r>
              <a:rPr lang="fr-FR" dirty="0">
                <a:latin typeface="Times New Roman" panose="02020603050405020304" pitchFamily="18" charset="0"/>
                <a:cs typeface="Times New Roman" panose="02020603050405020304" pitchFamily="18" charset="0"/>
              </a:rPr>
              <a:t>U</a:t>
            </a:r>
            <a:r>
              <a:rPr lang="fr-FR" dirty="0" smtClean="0">
                <a:latin typeface="Times New Roman" panose="02020603050405020304" pitchFamily="18" charset="0"/>
                <a:cs typeface="Times New Roman" panose="02020603050405020304" pitchFamily="18" charset="0"/>
              </a:rPr>
              <a:t>tilisation </a:t>
            </a:r>
            <a:r>
              <a:rPr lang="fr-FR" dirty="0">
                <a:latin typeface="Times New Roman" panose="02020603050405020304" pitchFamily="18" charset="0"/>
                <a:cs typeface="Times New Roman" panose="02020603050405020304" pitchFamily="18" charset="0"/>
              </a:rPr>
              <a:t>de technologies qui sont combinées (ergonomie des sites Web et interfaces utilisateurs, feuilles de style CSS, syndication de contenu, utilisation d’Ajax) ; transition vers des applications Web pour les utilisateurs </a:t>
            </a:r>
            <a:endParaRPr lang="fr-FR" dirty="0" smtClean="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a:p>
            <a:r>
              <a:rPr lang="fr-FR" sz="2000" b="1" dirty="0" smtClean="0">
                <a:solidFill>
                  <a:schemeClr val="accent1">
                    <a:lumMod val="75000"/>
                  </a:schemeClr>
                </a:solidFill>
                <a:latin typeface="Times New Roman" panose="02020603050405020304" pitchFamily="18" charset="0"/>
                <a:cs typeface="Times New Roman" panose="02020603050405020304" pitchFamily="18" charset="0"/>
              </a:rPr>
              <a:t>Sociale</a:t>
            </a:r>
          </a:p>
          <a:p>
            <a:r>
              <a:rPr lang="fr-FR" dirty="0">
                <a:latin typeface="Times New Roman" panose="02020603050405020304" pitchFamily="18" charset="0"/>
                <a:cs typeface="Times New Roman" panose="02020603050405020304" pitchFamily="18" charset="0"/>
              </a:rPr>
              <a:t>I</a:t>
            </a:r>
            <a:r>
              <a:rPr lang="fr-FR" dirty="0" smtClean="0">
                <a:latin typeface="Times New Roman" panose="02020603050405020304" pitchFamily="18" charset="0"/>
                <a:cs typeface="Times New Roman" panose="02020603050405020304" pitchFamily="18" charset="0"/>
              </a:rPr>
              <a:t>nteractions </a:t>
            </a:r>
            <a:r>
              <a:rPr lang="fr-FR" dirty="0">
                <a:latin typeface="Times New Roman" panose="02020603050405020304" pitchFamily="18" charset="0"/>
                <a:cs typeface="Times New Roman" panose="02020603050405020304" pitchFamily="18" charset="0"/>
              </a:rPr>
              <a:t>entre les utilisateurs et le partage (blogs, wikis, réseaux sociaux</a:t>
            </a:r>
            <a:r>
              <a:rPr lang="fr-FR" dirty="0" smtClean="0">
                <a:latin typeface="Times New Roman" panose="02020603050405020304" pitchFamily="18" charset="0"/>
                <a:cs typeface="Times New Roman" panose="02020603050405020304" pitchFamily="18" charset="0"/>
              </a:rPr>
              <a:t>)</a:t>
            </a:r>
          </a:p>
          <a:p>
            <a:endParaRPr lang="fr-FR" dirty="0">
              <a:latin typeface="Times New Roman" panose="02020603050405020304" pitchFamily="18" charset="0"/>
              <a:cs typeface="Times New Roman" panose="02020603050405020304" pitchFamily="18" charset="0"/>
            </a:endParaRPr>
          </a:p>
          <a:p>
            <a:r>
              <a:rPr lang="fr-FR" sz="2000" b="1" dirty="0">
                <a:solidFill>
                  <a:schemeClr val="accent1">
                    <a:lumMod val="75000"/>
                  </a:schemeClr>
                </a:solidFill>
                <a:latin typeface="Times New Roman" panose="02020603050405020304" pitchFamily="18" charset="0"/>
                <a:cs typeface="Times New Roman" panose="02020603050405020304" pitchFamily="18" charset="0"/>
              </a:rPr>
              <a:t>Relative aux données collectées </a:t>
            </a:r>
            <a:endParaRPr lang="fr-FR" dirty="0" smtClean="0">
              <a:latin typeface="Times New Roman" panose="02020603050405020304" pitchFamily="18" charset="0"/>
              <a:cs typeface="Times New Roman" panose="02020603050405020304" pitchFamily="18" charset="0"/>
            </a:endParaRPr>
          </a:p>
          <a:p>
            <a:r>
              <a:rPr lang="fr-FR" dirty="0" smtClean="0">
                <a:latin typeface="Times New Roman" panose="02020603050405020304" pitchFamily="18" charset="0"/>
                <a:cs typeface="Times New Roman" panose="02020603050405020304" pitchFamily="18" charset="0"/>
              </a:rPr>
              <a:t>	- Interopérabilité </a:t>
            </a:r>
            <a:r>
              <a:rPr lang="fr-FR" dirty="0">
                <a:latin typeface="Times New Roman" panose="02020603050405020304" pitchFamily="18" charset="0"/>
                <a:cs typeface="Times New Roman" panose="02020603050405020304" pitchFamily="18" charset="0"/>
              </a:rPr>
              <a:t>(</a:t>
            </a:r>
            <a:r>
              <a:rPr lang="fr-FR" dirty="0" err="1">
                <a:latin typeface="Times New Roman" panose="02020603050405020304" pitchFamily="18" charset="0"/>
                <a:cs typeface="Times New Roman" panose="02020603050405020304" pitchFamily="18" charset="0"/>
              </a:rPr>
              <a:t>Dataportability</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OpenSocial</a:t>
            </a:r>
            <a:r>
              <a:rPr lang="fr-FR" dirty="0">
                <a:latin typeface="Times New Roman" panose="02020603050405020304" pitchFamily="18" charset="0"/>
                <a:cs typeface="Times New Roman" panose="02020603050405020304" pitchFamily="18" charset="0"/>
              </a:rPr>
              <a:t>).</a:t>
            </a:r>
          </a:p>
          <a:p>
            <a:r>
              <a:rPr lang="fr-FR" dirty="0" smtClean="0">
                <a:latin typeface="Times New Roman" panose="02020603050405020304" pitchFamily="18" charset="0"/>
                <a:cs typeface="Times New Roman" panose="02020603050405020304" pitchFamily="18" charset="0"/>
              </a:rPr>
              <a:t>	- Diffusion </a:t>
            </a:r>
          </a:p>
          <a:p>
            <a:r>
              <a:rPr lang="fr-FR" dirty="0" smtClean="0">
                <a:latin typeface="Times New Roman" panose="02020603050405020304" pitchFamily="18" charset="0"/>
                <a:cs typeface="Times New Roman" panose="02020603050405020304" pitchFamily="18" charset="0"/>
              </a:rPr>
              <a:t>	- Visualisation </a:t>
            </a:r>
            <a:r>
              <a:rPr lang="fr-FR" dirty="0">
                <a:latin typeface="Times New Roman" panose="02020603050405020304" pitchFamily="18" charset="0"/>
                <a:cs typeface="Times New Roman" panose="02020603050405020304" pitchFamily="18" charset="0"/>
              </a:rPr>
              <a:t>de </a:t>
            </a:r>
            <a:r>
              <a:rPr lang="fr-FR" dirty="0" smtClean="0">
                <a:latin typeface="Times New Roman" panose="02020603050405020304" pitchFamily="18" charset="0"/>
                <a:cs typeface="Times New Roman" panose="02020603050405020304" pitchFamily="18" charset="0"/>
              </a:rPr>
              <a:t>données</a:t>
            </a:r>
          </a:p>
        </p:txBody>
      </p:sp>
      <p:sp>
        <p:nvSpPr>
          <p:cNvPr id="35" name="Rectangle 34"/>
          <p:cNvSpPr/>
          <p:nvPr/>
        </p:nvSpPr>
        <p:spPr>
          <a:xfrm>
            <a:off x="4500562" y="1000108"/>
            <a:ext cx="2856232" cy="307777"/>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fr-FR" sz="1400" dirty="0" smtClean="0">
                <a:solidFill>
                  <a:schemeClr val="bg1">
                    <a:lumMod val="75000"/>
                  </a:schemeClr>
                </a:solidFill>
              </a:rPr>
              <a:t>Plasticité</a:t>
            </a:r>
            <a:endParaRPr lang="fr-FR" sz="1400" dirty="0">
              <a:solidFill>
                <a:schemeClr val="bg1">
                  <a:lumMod val="75000"/>
                </a:schemeClr>
              </a:solidFill>
            </a:endParaRPr>
          </a:p>
        </p:txBody>
      </p:sp>
      <p:sp>
        <p:nvSpPr>
          <p:cNvPr id="36" name="Chevron 35"/>
          <p:cNvSpPr/>
          <p:nvPr/>
        </p:nvSpPr>
        <p:spPr>
          <a:xfrm>
            <a:off x="4929190" y="1392174"/>
            <a:ext cx="1800000" cy="108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37" name="Chevron 36"/>
          <p:cNvSpPr/>
          <p:nvPr/>
        </p:nvSpPr>
        <p:spPr>
          <a:xfrm>
            <a:off x="2357422" y="1392174"/>
            <a:ext cx="1800000" cy="108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38" name="Rectangle 37"/>
          <p:cNvSpPr/>
          <p:nvPr/>
        </p:nvSpPr>
        <p:spPr>
          <a:xfrm>
            <a:off x="1526720" y="928670"/>
            <a:ext cx="3125728" cy="369332"/>
          </a:xfrm>
          <a:prstGeom prst="rect">
            <a:avLst/>
          </a:prstGeom>
        </p:spPr>
        <p:txBody>
          <a:bodyPr wrap="none">
            <a:spAutoFit/>
          </a:bodyPr>
          <a:lstStyle/>
          <a:p>
            <a:pPr algn="ctr"/>
            <a:r>
              <a:rPr lang="fr-FR" dirty="0" smtClean="0">
                <a:latin typeface="+mj-lt"/>
              </a:rPr>
              <a:t>Impacts </a:t>
            </a:r>
            <a:r>
              <a:rPr lang="fr-FR" dirty="0" smtClean="0">
                <a:latin typeface="+mj-lt"/>
              </a:rPr>
              <a:t>du web 2.0 sur les IHM</a:t>
            </a:r>
            <a:endParaRPr lang="en-US" dirty="0">
              <a:latin typeface="+mj-lt"/>
            </a:endParaRPr>
          </a:p>
        </p:txBody>
      </p:sp>
      <p:sp>
        <p:nvSpPr>
          <p:cNvPr id="39" name="Isosceles Triangle 37"/>
          <p:cNvSpPr/>
          <p:nvPr/>
        </p:nvSpPr>
        <p:spPr>
          <a:xfrm rot="10800000">
            <a:off x="3071802" y="1571612"/>
            <a:ext cx="288000" cy="144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3805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0-#ppt_w/2"/>
                                          </p:val>
                                        </p:tav>
                                        <p:tav tm="100000">
                                          <p:val>
                                            <p:strVal val="#ppt_x"/>
                                          </p:val>
                                        </p:tav>
                                      </p:tavLst>
                                    </p:anim>
                                    <p:anim calcmode="lin" valueType="num">
                                      <p:cBhvr additive="base">
                                        <p:cTn id="12" dur="500" fill="hold"/>
                                        <p:tgtEl>
                                          <p:spTgt spid="3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0-#ppt_w/2"/>
                                          </p:val>
                                        </p:tav>
                                        <p:tav tm="100000">
                                          <p:val>
                                            <p:strVal val="#ppt_x"/>
                                          </p:val>
                                        </p:tav>
                                      </p:tavLst>
                                    </p:anim>
                                    <p:anim calcmode="lin" valueType="num">
                                      <p:cBhvr additive="base">
                                        <p:cTn id="16" dur="500" fill="hold"/>
                                        <p:tgtEl>
                                          <p:spTgt spid="3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0-#ppt_w/2"/>
                                          </p:val>
                                        </p:tav>
                                        <p:tav tm="100000">
                                          <p:val>
                                            <p:strVal val="#ppt_x"/>
                                          </p:val>
                                        </p:tav>
                                      </p:tavLst>
                                    </p:anim>
                                    <p:anim calcmode="lin" valueType="num">
                                      <p:cBhvr additive="base">
                                        <p:cTn id="20"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P spid="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p:cNvSpPr/>
          <p:nvPr/>
        </p:nvSpPr>
        <p:spPr>
          <a:xfrm>
            <a:off x="-468196" y="-6716"/>
            <a:ext cx="1889448" cy="439200"/>
          </a:xfrm>
          <a:prstGeom prst="homePlate">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hevron 11"/>
          <p:cNvSpPr/>
          <p:nvPr/>
        </p:nvSpPr>
        <p:spPr>
          <a:xfrm>
            <a:off x="5472140" y="-2239"/>
            <a:ext cx="5076524"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Chevron 3"/>
          <p:cNvSpPr/>
          <p:nvPr/>
        </p:nvSpPr>
        <p:spPr>
          <a:xfrm>
            <a:off x="5148112" y="0"/>
            <a:ext cx="1512120"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Pentagon 4"/>
          <p:cNvSpPr/>
          <p:nvPr/>
        </p:nvSpPr>
        <p:spPr>
          <a:xfrm>
            <a:off x="-504000" y="-6716"/>
            <a:ext cx="246514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67544" y="70559"/>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1</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7" name="Oval 6"/>
          <p:cNvSpPr/>
          <p:nvPr/>
        </p:nvSpPr>
        <p:spPr>
          <a:xfrm>
            <a:off x="971600" y="6888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9" name="Oval 8"/>
          <p:cNvSpPr/>
          <p:nvPr/>
        </p:nvSpPr>
        <p:spPr>
          <a:xfrm>
            <a:off x="1979712"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4</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0" name="Oval 9"/>
          <p:cNvSpPr/>
          <p:nvPr/>
        </p:nvSpPr>
        <p:spPr>
          <a:xfrm>
            <a:off x="1475688" y="6888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3</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1" name="TextBox 10"/>
          <p:cNvSpPr txBox="1"/>
          <p:nvPr/>
        </p:nvSpPr>
        <p:spPr>
          <a:xfrm>
            <a:off x="2195736" y="-611"/>
            <a:ext cx="3281395" cy="646331"/>
          </a:xfrm>
          <a:prstGeom prst="rect">
            <a:avLst/>
          </a:prstGeom>
          <a:noFill/>
        </p:spPr>
        <p:txBody>
          <a:bodyPr wrap="square" rtlCol="0">
            <a:spAutoFit/>
          </a:bodyPr>
          <a:lstStyle/>
          <a:p>
            <a:r>
              <a:rPr lang="fr-FR" dirty="0">
                <a:latin typeface="Philosopher" pitchFamily="50" charset="0"/>
              </a:rPr>
              <a:t>Impact du Web 2.0 sur les IHM &amp; </a:t>
            </a:r>
            <a:r>
              <a:rPr lang="fr-FR" dirty="0" smtClean="0">
                <a:latin typeface="Philosopher" pitchFamily="50" charset="0"/>
              </a:rPr>
              <a:t>Plasticité</a:t>
            </a:r>
            <a:endParaRPr lang="en-US" dirty="0">
              <a:latin typeface="Philosopher" pitchFamily="50" charset="0"/>
            </a:endParaRPr>
          </a:p>
        </p:txBody>
      </p:sp>
      <p:sp>
        <p:nvSpPr>
          <p:cNvPr id="22" name="Chevron 21"/>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Chevron 22"/>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p:cNvSpPr txBox="1"/>
          <p:nvPr/>
        </p:nvSpPr>
        <p:spPr>
          <a:xfrm>
            <a:off x="8172432" y="6438622"/>
            <a:ext cx="720048" cy="369332"/>
          </a:xfrm>
          <a:prstGeom prst="rect">
            <a:avLst/>
          </a:prstGeom>
          <a:noFill/>
        </p:spPr>
        <p:txBody>
          <a:bodyPr wrap="square" rtlCol="0">
            <a:spAutoFit/>
          </a:bodyPr>
          <a:lstStyle/>
          <a:p>
            <a:pPr algn="ctr"/>
            <a:r>
              <a:rPr lang="fr-FR" b="1" dirty="0" smtClean="0">
                <a:latin typeface="Caviar Dreams" pitchFamily="34" charset="0"/>
              </a:rPr>
              <a:t>13</a:t>
            </a:r>
            <a:endParaRPr lang="en-US" b="1" dirty="0">
              <a:latin typeface="Caviar Dreams" pitchFamily="34" charset="0"/>
            </a:endParaRPr>
          </a:p>
        </p:txBody>
      </p:sp>
      <p:sp>
        <p:nvSpPr>
          <p:cNvPr id="28" name="ZoneTexte 27"/>
          <p:cNvSpPr txBox="1"/>
          <p:nvPr/>
        </p:nvSpPr>
        <p:spPr>
          <a:xfrm>
            <a:off x="556375" y="1840819"/>
            <a:ext cx="8286808" cy="2308324"/>
          </a:xfrm>
          <a:prstGeom prst="rect">
            <a:avLst/>
          </a:prstGeom>
          <a:noFill/>
        </p:spPr>
        <p:txBody>
          <a:bodyPr wrap="square" rtlCol="0">
            <a:spAutoFit/>
          </a:bodyPr>
          <a:lstStyle/>
          <a:p>
            <a:pPr marL="285750" indent="-285750">
              <a:buFont typeface="Wingdings" panose="05000000000000000000" pitchFamily="2" charset="2"/>
              <a:buChar char="Ø"/>
            </a:pPr>
            <a:r>
              <a:rPr lang="fr-FR" dirty="0" smtClean="0"/>
              <a:t>Capacité </a:t>
            </a:r>
            <a:r>
              <a:rPr lang="fr-FR" dirty="0"/>
              <a:t>d’adaptation d’une IHM : à la conception / </a:t>
            </a:r>
            <a:r>
              <a:rPr lang="fr-FR" dirty="0" smtClean="0"/>
              <a:t>exécution</a:t>
            </a:r>
          </a:p>
          <a:p>
            <a:pPr marL="285750" indent="-285750">
              <a:buFont typeface="Wingdings" panose="05000000000000000000" pitchFamily="2" charset="2"/>
              <a:buChar char="Ø"/>
            </a:pPr>
            <a:endParaRPr lang="fr-FR" dirty="0" smtClean="0"/>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r>
              <a:rPr lang="fr-FR" dirty="0" smtClean="0"/>
              <a:t>Au </a:t>
            </a:r>
            <a:r>
              <a:rPr lang="fr-FR" dirty="0"/>
              <a:t>contexte d’usage : langage, plate-forme </a:t>
            </a:r>
            <a:r>
              <a:rPr lang="fr-FR" dirty="0" smtClean="0"/>
              <a:t>logicielle/matérielle, utilisateur, environnement</a:t>
            </a:r>
            <a:r>
              <a:rPr lang="fr-FR" dirty="0"/>
              <a:t>, </a:t>
            </a:r>
            <a:r>
              <a:rPr lang="fr-FR" dirty="0" smtClean="0"/>
              <a:t>...</a:t>
            </a:r>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endParaRPr lang="fr-FR" dirty="0" smtClean="0"/>
          </a:p>
          <a:p>
            <a:pPr marL="285750" indent="-285750">
              <a:buFont typeface="Wingdings" panose="05000000000000000000" pitchFamily="2" charset="2"/>
              <a:buChar char="Ø"/>
            </a:pPr>
            <a:r>
              <a:rPr lang="fr-FR" dirty="0" smtClean="0"/>
              <a:t>Dans </a:t>
            </a:r>
            <a:r>
              <a:rPr lang="fr-FR" dirty="0"/>
              <a:t>le respect de la valeur attendue par l’utilisateur cible : utilisabilité, </a:t>
            </a:r>
            <a:r>
              <a:rPr lang="fr-FR" dirty="0" smtClean="0"/>
              <a:t>ergonomie</a:t>
            </a:r>
            <a:endParaRPr lang="fr-FR" dirty="0"/>
          </a:p>
        </p:txBody>
      </p:sp>
      <p:sp>
        <p:nvSpPr>
          <p:cNvPr id="21" name="Rectangle 20"/>
          <p:cNvSpPr/>
          <p:nvPr/>
        </p:nvSpPr>
        <p:spPr>
          <a:xfrm>
            <a:off x="1643042" y="985304"/>
            <a:ext cx="2856232" cy="307777"/>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fr-FR" sz="1400" dirty="0" smtClean="0">
                <a:solidFill>
                  <a:schemeClr val="bg1">
                    <a:lumMod val="75000"/>
                  </a:schemeClr>
                </a:solidFill>
              </a:rPr>
              <a:t>Impact du web 2.0 sur les IHM</a:t>
            </a:r>
            <a:endParaRPr lang="fr-FR" sz="1400" dirty="0">
              <a:solidFill>
                <a:schemeClr val="bg1">
                  <a:lumMod val="75000"/>
                </a:schemeClr>
              </a:solidFill>
            </a:endParaRPr>
          </a:p>
        </p:txBody>
      </p:sp>
      <p:sp>
        <p:nvSpPr>
          <p:cNvPr id="25" name="Chevron 24"/>
          <p:cNvSpPr/>
          <p:nvPr/>
        </p:nvSpPr>
        <p:spPr>
          <a:xfrm>
            <a:off x="2285984" y="1342494"/>
            <a:ext cx="1800000" cy="108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6" name="Chevron 25"/>
          <p:cNvSpPr/>
          <p:nvPr/>
        </p:nvSpPr>
        <p:spPr>
          <a:xfrm>
            <a:off x="5429256" y="1342494"/>
            <a:ext cx="1800000" cy="108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7" name="Isosceles Triangle 37"/>
          <p:cNvSpPr/>
          <p:nvPr/>
        </p:nvSpPr>
        <p:spPr>
          <a:xfrm rot="10800000">
            <a:off x="6215074" y="1556808"/>
            <a:ext cx="288000" cy="144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857884" y="914990"/>
            <a:ext cx="1024384" cy="369332"/>
          </a:xfrm>
          <a:prstGeom prst="rect">
            <a:avLst/>
          </a:prstGeom>
        </p:spPr>
        <p:txBody>
          <a:bodyPr wrap="none">
            <a:spAutoFit/>
          </a:bodyPr>
          <a:lstStyle/>
          <a:p>
            <a:pPr algn="ctr"/>
            <a:r>
              <a:rPr lang="fr-FR" dirty="0" smtClean="0">
                <a:latin typeface="+mj-lt"/>
              </a:rPr>
              <a:t>Plasticité</a:t>
            </a:r>
            <a:endParaRPr lang="en-US" dirty="0">
              <a:latin typeface="+mj-lt"/>
            </a:endParaRPr>
          </a:p>
        </p:txBody>
      </p:sp>
    </p:spTree>
    <p:extLst>
      <p:ext uri="{BB962C8B-B14F-4D97-AF65-F5344CB8AC3E}">
        <p14:creationId xmlns:p14="http://schemas.microsoft.com/office/powerpoint/2010/main" val="18906362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0-#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animBg="1"/>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p:cNvSpPr/>
          <p:nvPr/>
        </p:nvSpPr>
        <p:spPr>
          <a:xfrm>
            <a:off x="-468196" y="-6716"/>
            <a:ext cx="1889448" cy="439200"/>
          </a:xfrm>
          <a:prstGeom prst="homePlate">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hevron 11"/>
          <p:cNvSpPr/>
          <p:nvPr/>
        </p:nvSpPr>
        <p:spPr>
          <a:xfrm>
            <a:off x="5472140" y="-2239"/>
            <a:ext cx="5076524"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Pentagon 4"/>
          <p:cNvSpPr/>
          <p:nvPr/>
        </p:nvSpPr>
        <p:spPr>
          <a:xfrm>
            <a:off x="-504000" y="-6716"/>
            <a:ext cx="246514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67544" y="70559"/>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1</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7" name="Oval 6"/>
          <p:cNvSpPr/>
          <p:nvPr/>
        </p:nvSpPr>
        <p:spPr>
          <a:xfrm>
            <a:off x="971600" y="6888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0" name="Oval 9"/>
          <p:cNvSpPr/>
          <p:nvPr/>
        </p:nvSpPr>
        <p:spPr>
          <a:xfrm>
            <a:off x="1475688" y="6888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3</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22" name="Chevron 21"/>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Chevron 22"/>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p:cNvSpPr txBox="1"/>
          <p:nvPr/>
        </p:nvSpPr>
        <p:spPr>
          <a:xfrm>
            <a:off x="8172432" y="6438622"/>
            <a:ext cx="720048" cy="369332"/>
          </a:xfrm>
          <a:prstGeom prst="rect">
            <a:avLst/>
          </a:prstGeom>
          <a:noFill/>
        </p:spPr>
        <p:txBody>
          <a:bodyPr wrap="square" rtlCol="0">
            <a:spAutoFit/>
          </a:bodyPr>
          <a:lstStyle/>
          <a:p>
            <a:pPr algn="ctr"/>
            <a:r>
              <a:rPr lang="fr-FR" b="1" dirty="0" smtClean="0">
                <a:latin typeface="Caviar Dreams" pitchFamily="34" charset="0"/>
              </a:rPr>
              <a:t>13</a:t>
            </a:r>
            <a:endParaRPr lang="en-US" b="1" dirty="0">
              <a:latin typeface="Caviar Dreams" pitchFamily="34" charset="0"/>
            </a:endParaRPr>
          </a:p>
        </p:txBody>
      </p:sp>
      <p:sp>
        <p:nvSpPr>
          <p:cNvPr id="18" name="Rectangle 17"/>
          <p:cNvSpPr/>
          <p:nvPr/>
        </p:nvSpPr>
        <p:spPr>
          <a:xfrm>
            <a:off x="186974" y="1581434"/>
            <a:ext cx="7022584" cy="4524315"/>
          </a:xfrm>
          <a:prstGeom prst="rect">
            <a:avLst/>
          </a:prstGeom>
        </p:spPr>
        <p:txBody>
          <a:bodyPr wrap="square">
            <a:spAutoFit/>
          </a:bodyPr>
          <a:lstStyle/>
          <a:p>
            <a:r>
              <a:rPr lang="fr-FR" b="1" dirty="0" smtClean="0">
                <a:solidFill>
                  <a:schemeClr val="accent1">
                    <a:lumMod val="75000"/>
                  </a:schemeClr>
                </a:solidFill>
                <a:latin typeface="Times New Roman" panose="02020603050405020304" pitchFamily="18" charset="0"/>
                <a:cs typeface="Times New Roman" panose="02020603050405020304" pitchFamily="18" charset="0"/>
              </a:rPr>
              <a:t>RIA </a:t>
            </a:r>
            <a:r>
              <a:rPr lang="fr-FR" b="1" dirty="0">
                <a:solidFill>
                  <a:schemeClr val="accent1">
                    <a:lumMod val="75000"/>
                  </a:schemeClr>
                </a:solidFill>
                <a:latin typeface="Times New Roman" panose="02020603050405020304" pitchFamily="18" charset="0"/>
                <a:cs typeface="Times New Roman" panose="02020603050405020304" pitchFamily="18" charset="0"/>
              </a:rPr>
              <a:t>(Rich Internet Application) </a:t>
            </a:r>
            <a:endParaRPr lang="fr-FR" b="1" dirty="0" smtClean="0">
              <a:solidFill>
                <a:schemeClr val="accent1">
                  <a:lumMod val="75000"/>
                </a:schemeClr>
              </a:solidFill>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dirty="0" smtClean="0">
                <a:latin typeface="Times New Roman" panose="02020603050405020304" pitchFamily="18" charset="0"/>
                <a:cs typeface="Times New Roman" panose="02020603050405020304" pitchFamily="18" charset="0"/>
              </a:rPr>
              <a:t>Désigne une </a:t>
            </a:r>
            <a:r>
              <a:rPr lang="fr-FR" dirty="0">
                <a:latin typeface="Times New Roman" panose="02020603050405020304" pitchFamily="18" charset="0"/>
                <a:cs typeface="Times New Roman" panose="02020603050405020304" pitchFamily="18" charset="0"/>
              </a:rPr>
              <a:t>nouvelle génération d’interfaces et d’applications </a:t>
            </a:r>
            <a:r>
              <a:rPr lang="fr-FR" dirty="0" smtClean="0">
                <a:latin typeface="Times New Roman" panose="02020603050405020304" pitchFamily="18" charset="0"/>
                <a:cs typeface="Times New Roman" panose="02020603050405020304" pitchFamily="18" charset="0"/>
              </a:rPr>
              <a:t>associées</a:t>
            </a:r>
            <a:endParaRPr lang="fr-F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fr-FR"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dirty="0">
                <a:latin typeface="Times New Roman" panose="02020603050405020304" pitchFamily="18" charset="0"/>
                <a:cs typeface="Times New Roman" panose="02020603050405020304" pitchFamily="18" charset="0"/>
              </a:rPr>
              <a:t>R</a:t>
            </a:r>
            <a:r>
              <a:rPr lang="fr-FR" dirty="0" smtClean="0">
                <a:latin typeface="Times New Roman" panose="02020603050405020304" pitchFamily="18" charset="0"/>
                <a:cs typeface="Times New Roman" panose="02020603050405020304" pitchFamily="18" charset="0"/>
              </a:rPr>
              <a:t>eflet </a:t>
            </a:r>
            <a:r>
              <a:rPr lang="fr-FR" dirty="0">
                <a:latin typeface="Times New Roman" panose="02020603050405020304" pitchFamily="18" charset="0"/>
                <a:cs typeface="Times New Roman" panose="02020603050405020304" pitchFamily="18" charset="0"/>
              </a:rPr>
              <a:t>d’une évolution à la fois technologique, ergonomique et esthétique répondant elle même à une évolution des besoins des utilisateurs</a:t>
            </a:r>
            <a:r>
              <a:rPr lang="fr-FR" dirty="0" smtClean="0">
                <a:latin typeface="Times New Roman" panose="02020603050405020304" pitchFamily="18" charset="0"/>
                <a:cs typeface="Times New Roman" panose="02020603050405020304" pitchFamily="18" charset="0"/>
              </a:rPr>
              <a:t>.</a:t>
            </a:r>
          </a:p>
          <a:p>
            <a:endParaRPr lang="fr-F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dirty="0">
                <a:latin typeface="Times New Roman" panose="02020603050405020304" pitchFamily="18" charset="0"/>
                <a:cs typeface="Times New Roman" panose="02020603050405020304" pitchFamily="18" charset="0"/>
              </a:rPr>
              <a:t>Le point clé de cette évolution réside précisément dans la métaphore de la richesse :</a:t>
            </a:r>
          </a:p>
          <a:p>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	</a:t>
            </a:r>
            <a:r>
              <a:rPr lang="fr-FR" dirty="0" smtClean="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Présentation des </a:t>
            </a:r>
            <a:r>
              <a:rPr lang="fr-FR" dirty="0" smtClean="0">
                <a:latin typeface="Times New Roman" panose="02020603050405020304" pitchFamily="18" charset="0"/>
                <a:cs typeface="Times New Roman" panose="02020603050405020304" pitchFamily="18" charset="0"/>
              </a:rPr>
              <a:t>contenus</a:t>
            </a:r>
          </a:p>
          <a:p>
            <a:r>
              <a:rPr lang="fr-FR" dirty="0">
                <a:latin typeface="Times New Roman" panose="02020603050405020304" pitchFamily="18" charset="0"/>
                <a:cs typeface="Times New Roman" panose="02020603050405020304" pitchFamily="18" charset="0"/>
              </a:rPr>
              <a:t>	</a:t>
            </a:r>
            <a:r>
              <a:rPr lang="fr-FR" dirty="0" smtClean="0">
                <a:latin typeface="Times New Roman" panose="02020603050405020304" pitchFamily="18" charset="0"/>
                <a:cs typeface="Times New Roman" panose="02020603050405020304" pitchFamily="18" charset="0"/>
              </a:rPr>
              <a:t>- Navigation</a:t>
            </a:r>
          </a:p>
          <a:p>
            <a:r>
              <a:rPr lang="fr-FR" dirty="0">
                <a:latin typeface="Times New Roman" panose="02020603050405020304" pitchFamily="18" charset="0"/>
                <a:cs typeface="Times New Roman" panose="02020603050405020304" pitchFamily="18" charset="0"/>
              </a:rPr>
              <a:t>	</a:t>
            </a:r>
            <a:r>
              <a:rPr lang="fr-FR" dirty="0" smtClean="0">
                <a:latin typeface="Times New Roman" panose="02020603050405020304" pitchFamily="18" charset="0"/>
                <a:cs typeface="Times New Roman" panose="02020603050405020304" pitchFamily="18" charset="0"/>
              </a:rPr>
              <a:t>- Ergonomique</a:t>
            </a:r>
          </a:p>
          <a:p>
            <a:r>
              <a:rPr lang="fr-FR" dirty="0">
                <a:latin typeface="Times New Roman" panose="02020603050405020304" pitchFamily="18" charset="0"/>
                <a:cs typeface="Times New Roman" panose="02020603050405020304" pitchFamily="18" charset="0"/>
              </a:rPr>
              <a:t>	</a:t>
            </a:r>
            <a:r>
              <a:rPr lang="fr-FR" dirty="0" smtClean="0">
                <a:latin typeface="Times New Roman" panose="02020603050405020304" pitchFamily="18" charset="0"/>
                <a:cs typeface="Times New Roman" panose="02020603050405020304" pitchFamily="18" charset="0"/>
              </a:rPr>
              <a:t>- Pédagogique</a:t>
            </a:r>
            <a:endParaRPr lang="fr-FR"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2248886" y="7271"/>
            <a:ext cx="3096376" cy="646331"/>
          </a:xfrm>
          <a:prstGeom prst="rect">
            <a:avLst/>
          </a:prstGeom>
          <a:noFill/>
        </p:spPr>
        <p:txBody>
          <a:bodyPr wrap="square" rtlCol="0">
            <a:spAutoFit/>
          </a:bodyPr>
          <a:lstStyle/>
          <a:p>
            <a:r>
              <a:rPr lang="fr-FR" dirty="0">
                <a:latin typeface="Philosopher" pitchFamily="50" charset="0"/>
              </a:rPr>
              <a:t>Web 2.0</a:t>
            </a:r>
          </a:p>
          <a:p>
            <a:endParaRPr lang="en-US" dirty="0">
              <a:latin typeface="Philosopher" pitchFamily="50" charset="0"/>
            </a:endParaRPr>
          </a:p>
        </p:txBody>
      </p:sp>
      <p:sp>
        <p:nvSpPr>
          <p:cNvPr id="36" name="TextBox 35"/>
          <p:cNvSpPr txBox="1"/>
          <p:nvPr/>
        </p:nvSpPr>
        <p:spPr>
          <a:xfrm>
            <a:off x="2680965" y="797"/>
            <a:ext cx="2952035" cy="646331"/>
          </a:xfrm>
          <a:prstGeom prst="rect">
            <a:avLst/>
          </a:prstGeom>
          <a:noFill/>
        </p:spPr>
        <p:txBody>
          <a:bodyPr wrap="square" rtlCol="0">
            <a:spAutoFit/>
          </a:bodyPr>
          <a:lstStyle/>
          <a:p>
            <a:r>
              <a:rPr lang="fr-FR" dirty="0">
                <a:latin typeface="Philosopher" pitchFamily="50" charset="0"/>
              </a:rPr>
              <a:t>Web </a:t>
            </a:r>
            <a:r>
              <a:rPr lang="fr-FR" dirty="0" smtClean="0">
                <a:latin typeface="Philosopher" pitchFamily="50" charset="0"/>
              </a:rPr>
              <a:t>2.0et impact sur les IHM &amp; Plasticité</a:t>
            </a:r>
          </a:p>
        </p:txBody>
      </p:sp>
      <p:sp>
        <p:nvSpPr>
          <p:cNvPr id="38" name="Chevron 37"/>
          <p:cNvSpPr/>
          <p:nvPr/>
        </p:nvSpPr>
        <p:spPr>
          <a:xfrm>
            <a:off x="5670652" y="7271"/>
            <a:ext cx="3077812" cy="424226"/>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Oval 38"/>
          <p:cNvSpPr/>
          <p:nvPr/>
        </p:nvSpPr>
        <p:spPr>
          <a:xfrm>
            <a:off x="5254342" y="7538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4</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1244035"/>
            <a:ext cx="5148064" cy="3861048"/>
          </a:xfrm>
          <a:prstGeom prst="rect">
            <a:avLst/>
          </a:prstGeom>
        </p:spPr>
      </p:pic>
      <p:sp>
        <p:nvSpPr>
          <p:cNvPr id="20" name="Rectangle 19"/>
          <p:cNvSpPr/>
          <p:nvPr/>
        </p:nvSpPr>
        <p:spPr>
          <a:xfrm>
            <a:off x="1643042" y="985304"/>
            <a:ext cx="2856232" cy="307777"/>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fr-FR" sz="1400" dirty="0" smtClean="0">
                <a:solidFill>
                  <a:schemeClr val="bg1">
                    <a:lumMod val="75000"/>
                  </a:schemeClr>
                </a:solidFill>
              </a:rPr>
              <a:t>Impact du web 2.0 sur les IHM</a:t>
            </a:r>
            <a:endParaRPr lang="fr-FR" sz="1400" dirty="0">
              <a:solidFill>
                <a:schemeClr val="bg1">
                  <a:lumMod val="75000"/>
                </a:schemeClr>
              </a:solidFill>
            </a:endParaRPr>
          </a:p>
        </p:txBody>
      </p:sp>
      <p:sp>
        <p:nvSpPr>
          <p:cNvPr id="21" name="Chevron 20"/>
          <p:cNvSpPr/>
          <p:nvPr/>
        </p:nvSpPr>
        <p:spPr>
          <a:xfrm>
            <a:off x="2285984" y="1342494"/>
            <a:ext cx="1800000" cy="108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5" name="Chevron 24"/>
          <p:cNvSpPr/>
          <p:nvPr/>
        </p:nvSpPr>
        <p:spPr>
          <a:xfrm>
            <a:off x="5429256" y="1342494"/>
            <a:ext cx="1800000" cy="108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6" name="Isosceles Triangle 37"/>
          <p:cNvSpPr/>
          <p:nvPr/>
        </p:nvSpPr>
        <p:spPr>
          <a:xfrm rot="10800000">
            <a:off x="6215074" y="1556808"/>
            <a:ext cx="288000" cy="144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857884" y="914990"/>
            <a:ext cx="1024384" cy="369332"/>
          </a:xfrm>
          <a:prstGeom prst="rect">
            <a:avLst/>
          </a:prstGeom>
        </p:spPr>
        <p:txBody>
          <a:bodyPr wrap="none">
            <a:spAutoFit/>
          </a:bodyPr>
          <a:lstStyle/>
          <a:p>
            <a:pPr algn="ctr"/>
            <a:r>
              <a:rPr lang="fr-FR" dirty="0" smtClean="0">
                <a:latin typeface="+mj-lt"/>
              </a:rPr>
              <a:t>Plasticité</a:t>
            </a:r>
            <a:endParaRPr lang="en-US" dirty="0">
              <a:latin typeface="+mj-lt"/>
            </a:endParaRPr>
          </a:p>
        </p:txBody>
      </p:sp>
    </p:spTree>
    <p:extLst>
      <p:ext uri="{BB962C8B-B14F-4D97-AF65-F5344CB8AC3E}">
        <p14:creationId xmlns:p14="http://schemas.microsoft.com/office/powerpoint/2010/main" val="18906362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par>
                                <p:cTn id="8" presetID="10" presetClass="entr" presetSubtype="0" fill="hold" grpId="0" nodeType="withEffect">
                                  <p:stCondLst>
                                    <p:cond delay="100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2" presetClass="exit" presetSubtype="2" fill="hold" grpId="0" nodeType="withEffect">
                                  <p:stCondLst>
                                    <p:cond delay="200"/>
                                  </p:stCondLst>
                                  <p:childTnLst>
                                    <p:anim calcmode="lin" valueType="num">
                                      <p:cBhvr additive="base">
                                        <p:cTn id="12" dur="1500"/>
                                        <p:tgtEl>
                                          <p:spTgt spid="38"/>
                                        </p:tgtEl>
                                        <p:attrNameLst>
                                          <p:attrName>ppt_x</p:attrName>
                                        </p:attrNameLst>
                                      </p:cBhvr>
                                      <p:tavLst>
                                        <p:tav tm="0">
                                          <p:val>
                                            <p:strVal val="ppt_x"/>
                                          </p:val>
                                        </p:tav>
                                        <p:tav tm="100000">
                                          <p:val>
                                            <p:strVal val="1+ppt_w/2"/>
                                          </p:val>
                                        </p:tav>
                                      </p:tavLst>
                                    </p:anim>
                                    <p:anim calcmode="lin" valueType="num">
                                      <p:cBhvr additive="base">
                                        <p:cTn id="13" dur="1500"/>
                                        <p:tgtEl>
                                          <p:spTgt spid="38"/>
                                        </p:tgtEl>
                                        <p:attrNameLst>
                                          <p:attrName>ppt_y</p:attrName>
                                        </p:attrNameLst>
                                      </p:cBhvr>
                                      <p:tavLst>
                                        <p:tav tm="0">
                                          <p:val>
                                            <p:strVal val="ppt_y"/>
                                          </p:val>
                                        </p:tav>
                                        <p:tav tm="100000">
                                          <p:val>
                                            <p:strVal val="ppt_y"/>
                                          </p:val>
                                        </p:tav>
                                      </p:tavLst>
                                    </p:anim>
                                    <p:set>
                                      <p:cBhvr>
                                        <p:cTn id="14" dur="1" fill="hold">
                                          <p:stCondLst>
                                            <p:cond delay="1499"/>
                                          </p:stCondLst>
                                        </p:cTn>
                                        <p:tgtEl>
                                          <p:spTgt spid="38"/>
                                        </p:tgtEl>
                                        <p:attrNameLst>
                                          <p:attrName>style.visibility</p:attrName>
                                        </p:attrNameLst>
                                      </p:cBhvr>
                                      <p:to>
                                        <p:strVal val="hidden"/>
                                      </p:to>
                                    </p:set>
                                  </p:childTnLst>
                                </p:cTn>
                              </p:par>
                              <p:par>
                                <p:cTn id="15" presetID="0" presetClass="path" presetSubtype="0" accel="50000" decel="50000" fill="hold" grpId="0" nodeType="withEffect">
                                  <p:stCondLst>
                                    <p:cond delay="0"/>
                                  </p:stCondLst>
                                  <p:childTnLst>
                                    <p:animMotion origin="layout" path="M 0 0 L -0.04722 0 " pathEditMode="relative" ptsTypes="AA">
                                      <p:cBhvr>
                                        <p:cTn id="16" dur="500" fill="hold"/>
                                        <p:tgtEl>
                                          <p:spTgt spid="39"/>
                                        </p:tgtEl>
                                        <p:attrNameLst>
                                          <p:attrName>ppt_x</p:attrName>
                                          <p:attrName>ppt_y</p:attrName>
                                        </p:attrNameLst>
                                      </p:cBhvr>
                                    </p:animMotion>
                                  </p:childTnLst>
                                </p:cTn>
                              </p:par>
                              <p:par>
                                <p:cTn id="17" presetID="2" presetClass="entr" presetSubtype="8"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0-#ppt_w/2"/>
                                          </p:val>
                                        </p:tav>
                                        <p:tav tm="100000">
                                          <p:val>
                                            <p:strVal val="#ppt_x"/>
                                          </p:val>
                                        </p:tav>
                                      </p:tavLst>
                                    </p:anim>
                                    <p:anim calcmode="lin" valueType="num">
                                      <p:cBhvr additive="base">
                                        <p:cTn id="28" dur="500" fill="hold"/>
                                        <p:tgtEl>
                                          <p:spTgt spid="2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0-#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8" grpId="0" animBg="1"/>
      <p:bldP spid="39" grpId="0" animBg="1"/>
      <p:bldP spid="20" grpId="0"/>
      <p:bldP spid="21" grpId="0" animBg="1"/>
      <p:bldP spid="25"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p:cNvSpPr/>
          <p:nvPr/>
        </p:nvSpPr>
        <p:spPr>
          <a:xfrm>
            <a:off x="-468196" y="-6716"/>
            <a:ext cx="1889448" cy="439200"/>
          </a:xfrm>
          <a:prstGeom prst="homePlate">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hevron 11"/>
          <p:cNvSpPr/>
          <p:nvPr/>
        </p:nvSpPr>
        <p:spPr>
          <a:xfrm>
            <a:off x="5112100" y="-2239"/>
            <a:ext cx="5076524"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Chevron 3"/>
          <p:cNvSpPr/>
          <p:nvPr/>
        </p:nvSpPr>
        <p:spPr>
          <a:xfrm>
            <a:off x="5292128" y="-1675"/>
            <a:ext cx="1512120"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Pentagon 4"/>
          <p:cNvSpPr/>
          <p:nvPr/>
        </p:nvSpPr>
        <p:spPr>
          <a:xfrm>
            <a:off x="-504000" y="-6716"/>
            <a:ext cx="246514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67544" y="70559"/>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1</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7" name="Oval 6"/>
          <p:cNvSpPr/>
          <p:nvPr/>
        </p:nvSpPr>
        <p:spPr>
          <a:xfrm>
            <a:off x="971600" y="6888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9" name="Oval 8"/>
          <p:cNvSpPr/>
          <p:nvPr/>
        </p:nvSpPr>
        <p:spPr>
          <a:xfrm>
            <a:off x="1979712"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4</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0" name="Oval 9"/>
          <p:cNvSpPr/>
          <p:nvPr/>
        </p:nvSpPr>
        <p:spPr>
          <a:xfrm>
            <a:off x="1475688" y="6888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3</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1" name="TextBox 10"/>
          <p:cNvSpPr txBox="1"/>
          <p:nvPr/>
        </p:nvSpPr>
        <p:spPr>
          <a:xfrm>
            <a:off x="2292454" y="44624"/>
            <a:ext cx="3215650" cy="646331"/>
          </a:xfrm>
          <a:prstGeom prst="rect">
            <a:avLst/>
          </a:prstGeom>
          <a:noFill/>
        </p:spPr>
        <p:txBody>
          <a:bodyPr wrap="square" rtlCol="0">
            <a:spAutoFit/>
          </a:bodyPr>
          <a:lstStyle/>
          <a:p>
            <a:r>
              <a:rPr lang="fr-FR" dirty="0" smtClean="0">
                <a:latin typeface="Philosopher" pitchFamily="50" charset="0"/>
              </a:rPr>
              <a:t>Web 2.0 et impact sur les IHM &amp; Plasticité</a:t>
            </a:r>
          </a:p>
        </p:txBody>
      </p:sp>
      <p:sp>
        <p:nvSpPr>
          <p:cNvPr id="22" name="Chevron 21"/>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Chevron 22"/>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p:cNvSpPr txBox="1"/>
          <p:nvPr/>
        </p:nvSpPr>
        <p:spPr>
          <a:xfrm>
            <a:off x="8172432" y="6438622"/>
            <a:ext cx="720048" cy="369332"/>
          </a:xfrm>
          <a:prstGeom prst="rect">
            <a:avLst/>
          </a:prstGeom>
          <a:noFill/>
        </p:spPr>
        <p:txBody>
          <a:bodyPr wrap="square" rtlCol="0">
            <a:spAutoFit/>
          </a:bodyPr>
          <a:lstStyle/>
          <a:p>
            <a:pPr algn="ctr"/>
            <a:r>
              <a:rPr lang="fr-FR" b="1" dirty="0" smtClean="0">
                <a:latin typeface="Caviar Dreams" pitchFamily="34" charset="0"/>
              </a:rPr>
              <a:t>13</a:t>
            </a:r>
            <a:endParaRPr lang="en-US" b="1" dirty="0">
              <a:latin typeface="Caviar Dreams" pitchFamily="34" charset="0"/>
            </a:endParaRPr>
          </a:p>
        </p:txBody>
      </p:sp>
      <p:sp>
        <p:nvSpPr>
          <p:cNvPr id="20" name="Rectangle 19"/>
          <p:cNvSpPr/>
          <p:nvPr/>
        </p:nvSpPr>
        <p:spPr>
          <a:xfrm>
            <a:off x="728574" y="1818490"/>
            <a:ext cx="4676916" cy="3693319"/>
          </a:xfrm>
          <a:prstGeom prst="rect">
            <a:avLst/>
          </a:prstGeom>
        </p:spPr>
        <p:txBody>
          <a:bodyPr wrap="square">
            <a:spAutoFit/>
          </a:bodyPr>
          <a:lstStyle/>
          <a:p>
            <a:r>
              <a:rPr lang="fr-FR" b="1" dirty="0" smtClean="0">
                <a:solidFill>
                  <a:schemeClr val="accent1">
                    <a:lumMod val="75000"/>
                  </a:schemeClr>
                </a:solidFill>
                <a:latin typeface="Times New Roman" panose="02020603050405020304" pitchFamily="18" charset="0"/>
                <a:cs typeface="Times New Roman" panose="02020603050405020304" pitchFamily="18" charset="0"/>
              </a:rPr>
              <a:t>Mondes Virtuels</a:t>
            </a:r>
          </a:p>
          <a:p>
            <a:endParaRPr lang="fr-FR"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dirty="0" smtClean="0">
                <a:latin typeface="Times New Roman" panose="02020603050405020304" pitchFamily="18" charset="0"/>
                <a:cs typeface="Times New Roman" panose="02020603050405020304" pitchFamily="18" charset="0"/>
              </a:rPr>
              <a:t>Ensemble </a:t>
            </a:r>
            <a:r>
              <a:rPr lang="fr-FR" dirty="0">
                <a:latin typeface="Times New Roman" panose="02020603050405020304" pitchFamily="18" charset="0"/>
                <a:cs typeface="Times New Roman" panose="02020603050405020304" pitchFamily="18" charset="0"/>
              </a:rPr>
              <a:t>cohérents d'objets modélisés en 3D </a:t>
            </a:r>
            <a:endParaRPr lang="fr-FR"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fr-FR"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dirty="0" smtClean="0">
                <a:latin typeface="Times New Roman" panose="02020603050405020304" pitchFamily="18" charset="0"/>
                <a:cs typeface="Times New Roman" panose="02020603050405020304" pitchFamily="18" charset="0"/>
              </a:rPr>
              <a:t>Interactions </a:t>
            </a:r>
            <a:r>
              <a:rPr lang="fr-FR" dirty="0">
                <a:latin typeface="Times New Roman" panose="02020603050405020304" pitchFamily="18" charset="0"/>
                <a:cs typeface="Times New Roman" panose="02020603050405020304" pitchFamily="18" charset="0"/>
              </a:rPr>
              <a:t>dans une réalité </a:t>
            </a:r>
            <a:r>
              <a:rPr lang="fr-FR" dirty="0" smtClean="0">
                <a:latin typeface="Times New Roman" panose="02020603050405020304" pitchFamily="18" charset="0"/>
                <a:cs typeface="Times New Roman" panose="02020603050405020304" pitchFamily="18" charset="0"/>
              </a:rPr>
              <a:t>virtuelle</a:t>
            </a:r>
          </a:p>
          <a:p>
            <a:pPr marL="285750" indent="-285750">
              <a:buFont typeface="Wingdings" panose="05000000000000000000" pitchFamily="2" charset="2"/>
              <a:buChar char="Ø"/>
            </a:pPr>
            <a:endParaRPr lang="fr-F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dirty="0">
                <a:latin typeface="Times New Roman" panose="02020603050405020304" pitchFamily="18" charset="0"/>
                <a:cs typeface="Times New Roman" panose="02020603050405020304" pitchFamily="18" charset="0"/>
              </a:rPr>
              <a:t>M</a:t>
            </a:r>
            <a:r>
              <a:rPr lang="fr-FR" dirty="0" smtClean="0">
                <a:latin typeface="Times New Roman" panose="02020603050405020304" pitchFamily="18" charset="0"/>
                <a:cs typeface="Times New Roman" panose="02020603050405020304" pitchFamily="18" charset="0"/>
              </a:rPr>
              <a:t>onde </a:t>
            </a:r>
            <a:r>
              <a:rPr lang="fr-FR" dirty="0">
                <a:latin typeface="Times New Roman" panose="02020603050405020304" pitchFamily="18" charset="0"/>
                <a:cs typeface="Times New Roman" panose="02020603050405020304" pitchFamily="18" charset="0"/>
              </a:rPr>
              <a:t>de </a:t>
            </a:r>
            <a:r>
              <a:rPr lang="fr-FR" dirty="0" smtClean="0">
                <a:latin typeface="Times New Roman" panose="02020603050405020304" pitchFamily="18" charset="0"/>
                <a:cs typeface="Times New Roman" panose="02020603050405020304" pitchFamily="18" charset="0"/>
              </a:rPr>
              <a:t>synthèse</a:t>
            </a:r>
          </a:p>
          <a:p>
            <a:pPr marL="285750" indent="-285750">
              <a:buFont typeface="Wingdings" panose="05000000000000000000" pitchFamily="2" charset="2"/>
              <a:buChar char="Ø"/>
            </a:pPr>
            <a:endParaRPr lang="fr-F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dirty="0" smtClean="0">
                <a:latin typeface="Times New Roman" panose="02020603050405020304" pitchFamily="18" charset="0"/>
                <a:cs typeface="Times New Roman" panose="02020603050405020304" pitchFamily="18" charset="0"/>
              </a:rPr>
              <a:t>Evolution </a:t>
            </a:r>
          </a:p>
          <a:p>
            <a:pPr marL="285750" indent="-285750">
              <a:buFont typeface="Wingdings" panose="05000000000000000000" pitchFamily="2" charset="2"/>
              <a:buChar char="Ø"/>
            </a:pPr>
            <a:endParaRPr lang="fr-F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dirty="0" smtClean="0">
                <a:latin typeface="Times New Roman" panose="02020603050405020304" pitchFamily="18" charset="0"/>
                <a:cs typeface="Times New Roman" panose="02020603050405020304" pitchFamily="18" charset="0"/>
              </a:rPr>
              <a:t>Interactivité en </a:t>
            </a:r>
            <a:r>
              <a:rPr lang="fr-FR" dirty="0">
                <a:latin typeface="Times New Roman" panose="02020603050405020304" pitchFamily="18" charset="0"/>
                <a:cs typeface="Times New Roman" panose="02020603050405020304" pitchFamily="18" charset="0"/>
              </a:rPr>
              <a:t>temps </a:t>
            </a:r>
            <a:r>
              <a:rPr lang="fr-FR" dirty="0" smtClean="0">
                <a:latin typeface="Times New Roman" panose="02020603050405020304" pitchFamily="18" charset="0"/>
                <a:cs typeface="Times New Roman" panose="02020603050405020304" pitchFamily="18" charset="0"/>
              </a:rPr>
              <a:t>réel</a:t>
            </a:r>
          </a:p>
          <a:p>
            <a:pPr marL="285750" indent="-285750">
              <a:buFont typeface="Wingdings" panose="05000000000000000000" pitchFamily="2" charset="2"/>
              <a:buChar char="Ø"/>
            </a:pPr>
            <a:endParaRPr lang="fr-F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fr-FR" dirty="0" smtClean="0">
                <a:latin typeface="Times New Roman" panose="02020603050405020304" pitchFamily="18" charset="0"/>
                <a:cs typeface="Times New Roman" panose="02020603050405020304" pitchFamily="18" charset="0"/>
              </a:rPr>
              <a:t>Immersion</a:t>
            </a:r>
            <a:endParaRPr lang="fr-FR"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626761" y="3086583"/>
            <a:ext cx="4418611" cy="1631590"/>
          </a:xfrm>
          <a:prstGeom prst="rect">
            <a:avLst/>
          </a:prstGeom>
        </p:spPr>
      </p:pic>
      <p:sp>
        <p:nvSpPr>
          <p:cNvPr id="19" name="Rectangle 18"/>
          <p:cNvSpPr/>
          <p:nvPr/>
        </p:nvSpPr>
        <p:spPr>
          <a:xfrm>
            <a:off x="1643042" y="985304"/>
            <a:ext cx="2856232" cy="307777"/>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fr-FR" sz="1400" dirty="0" smtClean="0">
                <a:solidFill>
                  <a:schemeClr val="bg1">
                    <a:lumMod val="75000"/>
                  </a:schemeClr>
                </a:solidFill>
              </a:rPr>
              <a:t>Impact du web 2.0 sur les IHM</a:t>
            </a:r>
            <a:endParaRPr lang="fr-FR" sz="1400" dirty="0">
              <a:solidFill>
                <a:schemeClr val="bg1">
                  <a:lumMod val="75000"/>
                </a:schemeClr>
              </a:solidFill>
            </a:endParaRPr>
          </a:p>
        </p:txBody>
      </p:sp>
      <p:sp>
        <p:nvSpPr>
          <p:cNvPr id="21" name="Chevron 20"/>
          <p:cNvSpPr/>
          <p:nvPr/>
        </p:nvSpPr>
        <p:spPr>
          <a:xfrm>
            <a:off x="2285984" y="1342494"/>
            <a:ext cx="1800000" cy="108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8" name="Chevron 27"/>
          <p:cNvSpPr/>
          <p:nvPr/>
        </p:nvSpPr>
        <p:spPr>
          <a:xfrm>
            <a:off x="5429256" y="1342494"/>
            <a:ext cx="1800000" cy="108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9" name="Isosceles Triangle 37"/>
          <p:cNvSpPr/>
          <p:nvPr/>
        </p:nvSpPr>
        <p:spPr>
          <a:xfrm rot="10800000">
            <a:off x="6215074" y="1556808"/>
            <a:ext cx="288000" cy="144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57884" y="914990"/>
            <a:ext cx="1024384" cy="369332"/>
          </a:xfrm>
          <a:prstGeom prst="rect">
            <a:avLst/>
          </a:prstGeom>
        </p:spPr>
        <p:txBody>
          <a:bodyPr wrap="none">
            <a:spAutoFit/>
          </a:bodyPr>
          <a:lstStyle/>
          <a:p>
            <a:pPr algn="ctr"/>
            <a:r>
              <a:rPr lang="fr-FR" dirty="0" smtClean="0">
                <a:latin typeface="+mj-lt"/>
              </a:rPr>
              <a:t>Plasticité</a:t>
            </a:r>
            <a:endParaRPr lang="en-US" dirty="0">
              <a:latin typeface="+mj-lt"/>
            </a:endParaRPr>
          </a:p>
        </p:txBody>
      </p:sp>
    </p:spTree>
    <p:extLst>
      <p:ext uri="{BB962C8B-B14F-4D97-AF65-F5344CB8AC3E}">
        <p14:creationId xmlns:p14="http://schemas.microsoft.com/office/powerpoint/2010/main" val="5176971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0-#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p:cNvSpPr/>
          <p:nvPr/>
        </p:nvSpPr>
        <p:spPr>
          <a:xfrm>
            <a:off x="-468196" y="-6716"/>
            <a:ext cx="1889448" cy="439200"/>
          </a:xfrm>
          <a:prstGeom prst="homePlate">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hevron 11"/>
          <p:cNvSpPr/>
          <p:nvPr/>
        </p:nvSpPr>
        <p:spPr>
          <a:xfrm>
            <a:off x="4788024" y="-2239"/>
            <a:ext cx="5076524"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Chevron 3"/>
          <p:cNvSpPr/>
          <p:nvPr/>
        </p:nvSpPr>
        <p:spPr>
          <a:xfrm>
            <a:off x="4824036" y="-1675"/>
            <a:ext cx="1512120"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Pentagon 4"/>
          <p:cNvSpPr/>
          <p:nvPr/>
        </p:nvSpPr>
        <p:spPr>
          <a:xfrm>
            <a:off x="-504000" y="-6716"/>
            <a:ext cx="246514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hevron 21"/>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Chevron 22"/>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p:cNvSpPr txBox="1"/>
          <p:nvPr/>
        </p:nvSpPr>
        <p:spPr>
          <a:xfrm>
            <a:off x="8172432" y="6438622"/>
            <a:ext cx="720048" cy="369332"/>
          </a:xfrm>
          <a:prstGeom prst="rect">
            <a:avLst/>
          </a:prstGeom>
          <a:noFill/>
        </p:spPr>
        <p:txBody>
          <a:bodyPr wrap="square" rtlCol="0">
            <a:spAutoFit/>
          </a:bodyPr>
          <a:lstStyle/>
          <a:p>
            <a:pPr algn="ctr"/>
            <a:r>
              <a:rPr lang="fr-FR" b="1" dirty="0" smtClean="0">
                <a:latin typeface="Caviar Dreams" pitchFamily="34" charset="0"/>
              </a:rPr>
              <a:t>13</a:t>
            </a:r>
            <a:endParaRPr lang="en-US" b="1" dirty="0">
              <a:latin typeface="Caviar Dreams" pitchFamily="34" charset="0"/>
            </a:endParaRPr>
          </a:p>
        </p:txBody>
      </p:sp>
      <p:sp>
        <p:nvSpPr>
          <p:cNvPr id="28" name="ZoneTexte 27"/>
          <p:cNvSpPr txBox="1"/>
          <p:nvPr/>
        </p:nvSpPr>
        <p:spPr>
          <a:xfrm>
            <a:off x="357158" y="2143116"/>
            <a:ext cx="8286808" cy="923330"/>
          </a:xfrm>
          <a:prstGeom prst="rect">
            <a:avLst/>
          </a:prstGeom>
          <a:noFill/>
        </p:spPr>
        <p:txBody>
          <a:bodyPr wrap="square" rtlCol="0">
            <a:spAutoFit/>
          </a:bodyPr>
          <a:lstStyle/>
          <a:p>
            <a:pPr algn="just"/>
            <a:r>
              <a:rPr lang="fr-FR" dirty="0" smtClean="0"/>
              <a:t>L’enjeu primordial des moteurs de recherches et d’offrir un meilleur service à l’utilisateur et ceci grâce à l’évolution du Web Sémantique ainsi qu’aux différentes technologies qui servent à améliorer les interactions et les interfaces utilisateurs.</a:t>
            </a:r>
            <a:endParaRPr lang="fr-FR"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292454" y="44624"/>
            <a:ext cx="3015968" cy="646331"/>
          </a:xfrm>
          <a:prstGeom prst="rect">
            <a:avLst/>
          </a:prstGeom>
          <a:noFill/>
        </p:spPr>
        <p:txBody>
          <a:bodyPr wrap="square" rtlCol="0">
            <a:spAutoFit/>
          </a:bodyPr>
          <a:lstStyle/>
          <a:p>
            <a:r>
              <a:rPr lang="fr-FR" dirty="0" smtClean="0">
                <a:latin typeface="Philosopher" pitchFamily="50" charset="0"/>
              </a:rPr>
              <a:t>Conclusion</a:t>
            </a:r>
          </a:p>
          <a:p>
            <a:r>
              <a:rPr lang="fr-FR" dirty="0" smtClean="0">
                <a:latin typeface="Philosopher" pitchFamily="50" charset="0"/>
              </a:rPr>
              <a:t> </a:t>
            </a:r>
            <a:endParaRPr lang="en-US" dirty="0">
              <a:latin typeface="Philosopher" pitchFamily="50" charset="0"/>
            </a:endParaRPr>
          </a:p>
        </p:txBody>
      </p:sp>
    </p:spTree>
    <p:extLst>
      <p:ext uri="{BB962C8B-B14F-4D97-AF65-F5344CB8AC3E}">
        <p14:creationId xmlns:p14="http://schemas.microsoft.com/office/powerpoint/2010/main" val="14269083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p:cTn id="7" dur="10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p:cNvSpPr/>
          <p:nvPr/>
        </p:nvSpPr>
        <p:spPr>
          <a:xfrm>
            <a:off x="-468196" y="-6716"/>
            <a:ext cx="1889448" cy="439200"/>
          </a:xfrm>
          <a:prstGeom prst="homePlate">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hevron 11"/>
          <p:cNvSpPr/>
          <p:nvPr/>
        </p:nvSpPr>
        <p:spPr>
          <a:xfrm>
            <a:off x="4788024" y="-2239"/>
            <a:ext cx="5076524"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Chevron 3"/>
          <p:cNvSpPr/>
          <p:nvPr/>
        </p:nvSpPr>
        <p:spPr>
          <a:xfrm>
            <a:off x="4824036" y="-1675"/>
            <a:ext cx="1512120"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Pentagon 4"/>
          <p:cNvSpPr/>
          <p:nvPr/>
        </p:nvSpPr>
        <p:spPr>
          <a:xfrm>
            <a:off x="-504000" y="-6716"/>
            <a:ext cx="246514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hevron 21"/>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Chevron 22"/>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p:cNvSpPr txBox="1"/>
          <p:nvPr/>
        </p:nvSpPr>
        <p:spPr>
          <a:xfrm>
            <a:off x="8172432" y="6438622"/>
            <a:ext cx="720048" cy="369332"/>
          </a:xfrm>
          <a:prstGeom prst="rect">
            <a:avLst/>
          </a:prstGeom>
          <a:noFill/>
        </p:spPr>
        <p:txBody>
          <a:bodyPr wrap="square" rtlCol="0">
            <a:spAutoFit/>
          </a:bodyPr>
          <a:lstStyle/>
          <a:p>
            <a:pPr algn="ctr"/>
            <a:r>
              <a:rPr lang="fr-FR" b="1" dirty="0" smtClean="0">
                <a:latin typeface="Caviar Dreams" pitchFamily="34" charset="0"/>
              </a:rPr>
              <a:t>13</a:t>
            </a:r>
            <a:endParaRPr lang="en-US" b="1" dirty="0">
              <a:latin typeface="Caviar Dreams" pitchFamily="34" charset="0"/>
            </a:endParaRPr>
          </a:p>
        </p:txBody>
      </p:sp>
      <p:sp>
        <p:nvSpPr>
          <p:cNvPr id="28" name="ZoneTexte 27"/>
          <p:cNvSpPr txBox="1"/>
          <p:nvPr/>
        </p:nvSpPr>
        <p:spPr>
          <a:xfrm>
            <a:off x="357158" y="2143116"/>
            <a:ext cx="8286808" cy="2585323"/>
          </a:xfrm>
          <a:prstGeom prst="rect">
            <a:avLst/>
          </a:prstGeom>
          <a:noFill/>
        </p:spPr>
        <p:txBody>
          <a:bodyPr wrap="square" rtlCol="0">
            <a:spAutoFit/>
          </a:bodyPr>
          <a:lstStyle/>
          <a:p>
            <a:pPr algn="just"/>
            <a:r>
              <a:rPr lang="fr-FR" u="sng" dirty="0" smtClean="0">
                <a:solidFill>
                  <a:schemeClr val="bg2">
                    <a:lumMod val="50000"/>
                  </a:schemeClr>
                </a:solidFill>
              </a:rPr>
              <a:t>http://slideplayer.fr/slide/1685694/</a:t>
            </a:r>
          </a:p>
          <a:p>
            <a:pPr algn="just"/>
            <a:endParaRPr lang="fr-FR" u="sng" dirty="0" smtClean="0">
              <a:solidFill>
                <a:schemeClr val="bg2">
                  <a:lumMod val="50000"/>
                </a:schemeClr>
              </a:solidFill>
              <a:latin typeface="Times New Roman" panose="02020603050405020304" pitchFamily="18" charset="0"/>
              <a:cs typeface="Times New Roman" panose="02020603050405020304" pitchFamily="18" charset="0"/>
            </a:endParaRPr>
          </a:p>
          <a:p>
            <a:pPr algn="just"/>
            <a:r>
              <a:rPr lang="fr-FR" u="sng" dirty="0" smtClean="0">
                <a:solidFill>
                  <a:schemeClr val="bg2">
                    <a:lumMod val="50000"/>
                  </a:schemeClr>
                </a:solidFill>
                <a:latin typeface="Times New Roman" panose="02020603050405020304" pitchFamily="18" charset="0"/>
                <a:cs typeface="Times New Roman" panose="02020603050405020304" pitchFamily="18" charset="0"/>
              </a:rPr>
              <a:t>https://www.slideserve.com/antoinette/web-s-mantique</a:t>
            </a:r>
          </a:p>
          <a:p>
            <a:pPr algn="just"/>
            <a:endParaRPr lang="fr-FR" u="sng" dirty="0" smtClean="0">
              <a:solidFill>
                <a:schemeClr val="bg2">
                  <a:lumMod val="50000"/>
                </a:schemeClr>
              </a:solidFill>
              <a:latin typeface="Times New Roman" panose="02020603050405020304" pitchFamily="18" charset="0"/>
              <a:cs typeface="Times New Roman" panose="02020603050405020304" pitchFamily="18" charset="0"/>
            </a:endParaRPr>
          </a:p>
          <a:p>
            <a:pPr algn="just"/>
            <a:r>
              <a:rPr lang="fr-FR" u="sng" dirty="0" smtClean="0">
                <a:solidFill>
                  <a:schemeClr val="bg2">
                    <a:lumMod val="50000"/>
                  </a:schemeClr>
                </a:solidFill>
                <a:latin typeface="Times New Roman" panose="02020603050405020304" pitchFamily="18" charset="0"/>
                <a:cs typeface="Times New Roman" panose="02020603050405020304" pitchFamily="18" charset="0"/>
              </a:rPr>
              <a:t>https://www.sites.univ-rennes2.fr/urfist/recherche_information_websemantique</a:t>
            </a:r>
          </a:p>
          <a:p>
            <a:pPr algn="just"/>
            <a:endParaRPr lang="fr-FR" u="sng" dirty="0" smtClean="0">
              <a:solidFill>
                <a:schemeClr val="bg2">
                  <a:lumMod val="50000"/>
                </a:schemeClr>
              </a:solidFill>
              <a:latin typeface="Times New Roman" panose="02020603050405020304" pitchFamily="18" charset="0"/>
              <a:cs typeface="Times New Roman" panose="02020603050405020304" pitchFamily="18" charset="0"/>
            </a:endParaRPr>
          </a:p>
          <a:p>
            <a:pPr algn="just"/>
            <a:r>
              <a:rPr lang="fr-FR" u="sng" dirty="0" smtClean="0">
                <a:solidFill>
                  <a:schemeClr val="bg2">
                    <a:lumMod val="50000"/>
                  </a:schemeClr>
                </a:solidFill>
                <a:latin typeface="Times New Roman" panose="02020603050405020304" pitchFamily="18" charset="0"/>
                <a:cs typeface="Times New Roman" panose="02020603050405020304" pitchFamily="18" charset="0"/>
              </a:rPr>
              <a:t>https://bu.univ-ouargla.dz/master/pdf/Master-GHORFA-AIADI.pdf?idmemoire=675</a:t>
            </a:r>
          </a:p>
          <a:p>
            <a:pPr algn="just"/>
            <a:endParaRPr lang="fr-FR" u="sng" dirty="0" smtClean="0">
              <a:solidFill>
                <a:schemeClr val="bg2">
                  <a:lumMod val="50000"/>
                </a:schemeClr>
              </a:solidFill>
              <a:latin typeface="Times New Roman" panose="02020603050405020304" pitchFamily="18" charset="0"/>
              <a:cs typeface="Times New Roman" panose="02020603050405020304" pitchFamily="18" charset="0"/>
            </a:endParaRPr>
          </a:p>
          <a:p>
            <a:pPr algn="just"/>
            <a:r>
              <a:rPr lang="fr-FR" u="sng" dirty="0" smtClean="0">
                <a:solidFill>
                  <a:schemeClr val="bg2">
                    <a:lumMod val="50000"/>
                  </a:schemeClr>
                </a:solidFill>
                <a:latin typeface="Times New Roman" panose="02020603050405020304" pitchFamily="18" charset="0"/>
                <a:cs typeface="Times New Roman" panose="02020603050405020304" pitchFamily="18" charset="0"/>
              </a:rPr>
              <a:t>http://</a:t>
            </a:r>
            <a:r>
              <a:rPr lang="fr-FR" u="sng" dirty="0" smtClean="0">
                <a:solidFill>
                  <a:schemeClr val="bg2">
                    <a:lumMod val="50000"/>
                  </a:schemeClr>
                </a:solidFill>
                <a:latin typeface="Times New Roman" panose="02020603050405020304" pitchFamily="18" charset="0"/>
                <a:cs typeface="Times New Roman" panose="02020603050405020304" pitchFamily="18" charset="0"/>
              </a:rPr>
              <a:t>www1.montpellier.inra.fr/mistea/publications/masterthesisAT.pdf</a:t>
            </a:r>
            <a:endParaRPr lang="fr-FR" u="sng"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2292454" y="44624"/>
            <a:ext cx="3015968" cy="646331"/>
          </a:xfrm>
          <a:prstGeom prst="rect">
            <a:avLst/>
          </a:prstGeom>
          <a:noFill/>
        </p:spPr>
        <p:txBody>
          <a:bodyPr wrap="square" rtlCol="0">
            <a:spAutoFit/>
          </a:bodyPr>
          <a:lstStyle/>
          <a:p>
            <a:r>
              <a:rPr lang="fr-FR" dirty="0" smtClean="0">
                <a:latin typeface="Philosopher" pitchFamily="50" charset="0"/>
              </a:rPr>
              <a:t>Webographie</a:t>
            </a:r>
          </a:p>
          <a:p>
            <a:r>
              <a:rPr lang="fr-FR" dirty="0" smtClean="0">
                <a:latin typeface="Philosopher" pitchFamily="50" charset="0"/>
              </a:rPr>
              <a:t> </a:t>
            </a:r>
            <a:endParaRPr lang="en-US" dirty="0">
              <a:latin typeface="Philosopher" pitchFamily="50" charset="0"/>
            </a:endParaRPr>
          </a:p>
        </p:txBody>
      </p:sp>
    </p:spTree>
    <p:extLst>
      <p:ext uri="{BB962C8B-B14F-4D97-AF65-F5344CB8AC3E}">
        <p14:creationId xmlns:p14="http://schemas.microsoft.com/office/powerpoint/2010/main" val="14269083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p:cTn id="7" dur="10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anim calcmode="lin" valueType="num">
                                      <p:cBhvr>
                                        <p:cTn id="15" dur="1000" fill="hold"/>
                                        <p:tgtEl>
                                          <p:spTgt spid="28">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28">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28">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28">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anim calcmode="lin" valueType="num">
                                      <p:cBhvr>
                                        <p:cTn id="23" dur="1000" fill="hold"/>
                                        <p:tgtEl>
                                          <p:spTgt spid="28">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28">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28">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28">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8">
                                            <p:txEl>
                                              <p:pRg st="6" end="6"/>
                                            </p:txEl>
                                          </p:spTgt>
                                        </p:tgtEl>
                                        <p:attrNameLst>
                                          <p:attrName>style.visibility</p:attrName>
                                        </p:attrNameLst>
                                      </p:cBhvr>
                                      <p:to>
                                        <p:strVal val="visible"/>
                                      </p:to>
                                    </p:set>
                                    <p:anim calcmode="lin" valueType="num">
                                      <p:cBhvr>
                                        <p:cTn id="31" dur="1000" fill="hold"/>
                                        <p:tgtEl>
                                          <p:spTgt spid="28">
                                            <p:txEl>
                                              <p:pRg st="6" end="6"/>
                                            </p:txEl>
                                          </p:spTgt>
                                        </p:tgtEl>
                                        <p:attrNameLst>
                                          <p:attrName>ppt_w</p:attrName>
                                        </p:attrNameLst>
                                      </p:cBhvr>
                                      <p:tavLst>
                                        <p:tav tm="0">
                                          <p:val>
                                            <p:fltVal val="0"/>
                                          </p:val>
                                        </p:tav>
                                        <p:tav tm="100000">
                                          <p:val>
                                            <p:strVal val="#ppt_w"/>
                                          </p:val>
                                        </p:tav>
                                      </p:tavLst>
                                    </p:anim>
                                    <p:anim calcmode="lin" valueType="num">
                                      <p:cBhvr>
                                        <p:cTn id="32" dur="1000" fill="hold"/>
                                        <p:tgtEl>
                                          <p:spTgt spid="28">
                                            <p:txEl>
                                              <p:pRg st="6" end="6"/>
                                            </p:txEl>
                                          </p:spTgt>
                                        </p:tgtEl>
                                        <p:attrNameLst>
                                          <p:attrName>ppt_h</p:attrName>
                                        </p:attrNameLst>
                                      </p:cBhvr>
                                      <p:tavLst>
                                        <p:tav tm="0">
                                          <p:val>
                                            <p:fltVal val="0"/>
                                          </p:val>
                                        </p:tav>
                                        <p:tav tm="100000">
                                          <p:val>
                                            <p:strVal val="#ppt_h"/>
                                          </p:val>
                                        </p:tav>
                                      </p:tavLst>
                                    </p:anim>
                                    <p:anim calcmode="lin" valueType="num">
                                      <p:cBhvr>
                                        <p:cTn id="33" dur="1000" fill="hold"/>
                                        <p:tgtEl>
                                          <p:spTgt spid="28">
                                            <p:txEl>
                                              <p:pRg st="6" end="6"/>
                                            </p:txEl>
                                          </p:spTgt>
                                        </p:tgtEl>
                                        <p:attrNameLst>
                                          <p:attrName>style.rotation</p:attrName>
                                        </p:attrNameLst>
                                      </p:cBhvr>
                                      <p:tavLst>
                                        <p:tav tm="0">
                                          <p:val>
                                            <p:fltVal val="90"/>
                                          </p:val>
                                        </p:tav>
                                        <p:tav tm="100000">
                                          <p:val>
                                            <p:fltVal val="0"/>
                                          </p:val>
                                        </p:tav>
                                      </p:tavLst>
                                    </p:anim>
                                    <p:animEffect transition="in" filter="fade">
                                      <p:cBhvr>
                                        <p:cTn id="34" dur="1000"/>
                                        <p:tgtEl>
                                          <p:spTgt spid="28">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8">
                                            <p:txEl>
                                              <p:pRg st="8" end="8"/>
                                            </p:txEl>
                                          </p:spTgt>
                                        </p:tgtEl>
                                        <p:attrNameLst>
                                          <p:attrName>style.visibility</p:attrName>
                                        </p:attrNameLst>
                                      </p:cBhvr>
                                      <p:to>
                                        <p:strVal val="visible"/>
                                      </p:to>
                                    </p:set>
                                    <p:anim calcmode="lin" valueType="num">
                                      <p:cBhvr>
                                        <p:cTn id="39" dur="1000" fill="hold"/>
                                        <p:tgtEl>
                                          <p:spTgt spid="28">
                                            <p:txEl>
                                              <p:pRg st="8" end="8"/>
                                            </p:txEl>
                                          </p:spTgt>
                                        </p:tgtEl>
                                        <p:attrNameLst>
                                          <p:attrName>ppt_w</p:attrName>
                                        </p:attrNameLst>
                                      </p:cBhvr>
                                      <p:tavLst>
                                        <p:tav tm="0">
                                          <p:val>
                                            <p:fltVal val="0"/>
                                          </p:val>
                                        </p:tav>
                                        <p:tav tm="100000">
                                          <p:val>
                                            <p:strVal val="#ppt_w"/>
                                          </p:val>
                                        </p:tav>
                                      </p:tavLst>
                                    </p:anim>
                                    <p:anim calcmode="lin" valueType="num">
                                      <p:cBhvr>
                                        <p:cTn id="40" dur="1000" fill="hold"/>
                                        <p:tgtEl>
                                          <p:spTgt spid="28">
                                            <p:txEl>
                                              <p:pRg st="8" end="8"/>
                                            </p:txEl>
                                          </p:spTgt>
                                        </p:tgtEl>
                                        <p:attrNameLst>
                                          <p:attrName>ppt_h</p:attrName>
                                        </p:attrNameLst>
                                      </p:cBhvr>
                                      <p:tavLst>
                                        <p:tav tm="0">
                                          <p:val>
                                            <p:fltVal val="0"/>
                                          </p:val>
                                        </p:tav>
                                        <p:tav tm="100000">
                                          <p:val>
                                            <p:strVal val="#ppt_h"/>
                                          </p:val>
                                        </p:tav>
                                      </p:tavLst>
                                    </p:anim>
                                    <p:anim calcmode="lin" valueType="num">
                                      <p:cBhvr>
                                        <p:cTn id="41" dur="1000" fill="hold"/>
                                        <p:tgtEl>
                                          <p:spTgt spid="28">
                                            <p:txEl>
                                              <p:pRg st="8" end="8"/>
                                            </p:txEl>
                                          </p:spTgt>
                                        </p:tgtEl>
                                        <p:attrNameLst>
                                          <p:attrName>style.rotation</p:attrName>
                                        </p:attrNameLst>
                                      </p:cBhvr>
                                      <p:tavLst>
                                        <p:tav tm="0">
                                          <p:val>
                                            <p:fltVal val="90"/>
                                          </p:val>
                                        </p:tav>
                                        <p:tav tm="100000">
                                          <p:val>
                                            <p:fltVal val="0"/>
                                          </p:val>
                                        </p:tav>
                                      </p:tavLst>
                                    </p:anim>
                                    <p:animEffect transition="in" filter="fade">
                                      <p:cBhvr>
                                        <p:cTn id="42" dur="1000"/>
                                        <p:tgtEl>
                                          <p:spTgt spid="2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p:cNvSpPr/>
          <p:nvPr/>
        </p:nvSpPr>
        <p:spPr>
          <a:xfrm rot="10800000">
            <a:off x="7020272" y="-243407"/>
            <a:ext cx="2123728" cy="504032"/>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Pentagon 11"/>
          <p:cNvSpPr/>
          <p:nvPr/>
        </p:nvSpPr>
        <p:spPr>
          <a:xfrm>
            <a:off x="0" y="-243408"/>
            <a:ext cx="2123728" cy="504032"/>
          </a:xfrm>
          <a:prstGeom prst="homePlat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hevron 5"/>
          <p:cNvSpPr/>
          <p:nvPr/>
        </p:nvSpPr>
        <p:spPr>
          <a:xfrm rot="10800000">
            <a:off x="5148592" y="6504842"/>
            <a:ext cx="4968024" cy="360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hevron 6"/>
          <p:cNvSpPr/>
          <p:nvPr/>
        </p:nvSpPr>
        <p:spPr>
          <a:xfrm>
            <a:off x="-267296" y="6497999"/>
            <a:ext cx="4335239" cy="360000"/>
          </a:xfrm>
          <a:prstGeom prst="chevron">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Pentagon 18"/>
          <p:cNvSpPr/>
          <p:nvPr/>
        </p:nvSpPr>
        <p:spPr>
          <a:xfrm>
            <a:off x="0" y="2928934"/>
            <a:ext cx="4788000" cy="35719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hevron 19"/>
          <p:cNvSpPr/>
          <p:nvPr/>
        </p:nvSpPr>
        <p:spPr>
          <a:xfrm>
            <a:off x="4714876" y="2928934"/>
            <a:ext cx="4752000" cy="357190"/>
          </a:xfrm>
          <a:prstGeom prst="chevron">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hevron 21"/>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Chevron 22"/>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TextBox 29"/>
          <p:cNvSpPr txBox="1"/>
          <p:nvPr/>
        </p:nvSpPr>
        <p:spPr>
          <a:xfrm>
            <a:off x="2071670" y="2857496"/>
            <a:ext cx="5072098" cy="646331"/>
          </a:xfrm>
          <a:prstGeom prst="rect">
            <a:avLst/>
          </a:prstGeom>
          <a:noFill/>
        </p:spPr>
        <p:txBody>
          <a:bodyPr wrap="square" rtlCol="0">
            <a:spAutoFit/>
          </a:bodyPr>
          <a:lstStyle/>
          <a:p>
            <a:pPr algn="ctr"/>
            <a:r>
              <a:rPr lang="fr-FR" sz="3600" b="1" dirty="0" smtClean="0">
                <a:solidFill>
                  <a:schemeClr val="accent1">
                    <a:lumMod val="50000"/>
                  </a:schemeClr>
                </a:solidFill>
                <a:latin typeface="OptimusPrincepsSemiBold" pitchFamily="2" charset="0"/>
              </a:rPr>
              <a:t>Merci pour votre attention </a:t>
            </a:r>
            <a:endParaRPr lang="en-US" sz="3600" b="1" dirty="0">
              <a:solidFill>
                <a:schemeClr val="accent1">
                  <a:lumMod val="50000"/>
                </a:schemeClr>
              </a:solidFill>
              <a:latin typeface="OptimusPrincepsSemiBold" pitchFamily="2" charset="0"/>
            </a:endParaRPr>
          </a:p>
        </p:txBody>
      </p:sp>
    </p:spTree>
    <p:extLst>
      <p:ext uri="{BB962C8B-B14F-4D97-AF65-F5344CB8AC3E}">
        <p14:creationId xmlns:p14="http://schemas.microsoft.com/office/powerpoint/2010/main" val="375148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0" presetClass="path" presetSubtype="0" accel="50000" decel="50000" fill="hold" grpId="0" nodeType="withEffect">
                                  <p:stCondLst>
                                    <p:cond delay="0"/>
                                  </p:stCondLst>
                                  <p:childTnLst>
                                    <p:animMotion origin="layout" path="M 2.77778E-6 -3.7037E-6 L 0.19722 0.00209 " pathEditMode="relative" rAng="0" ptsTypes="AA">
                                      <p:cBhvr>
                                        <p:cTn id="10" dur="1500" fill="hold"/>
                                        <p:tgtEl>
                                          <p:spTgt spid="20"/>
                                        </p:tgtEl>
                                        <p:attrNameLst>
                                          <p:attrName>ppt_x</p:attrName>
                                          <p:attrName>ppt_y</p:attrName>
                                        </p:attrNameLst>
                                      </p:cBhvr>
                                      <p:rCtr x="9900" y="100"/>
                                    </p:animMotion>
                                  </p:childTnLst>
                                </p:cTn>
                              </p:par>
                              <p:par>
                                <p:cTn id="11" presetID="0" presetClass="path" presetSubtype="0" accel="50000" decel="50000" fill="hold" grpId="0" nodeType="withEffect">
                                  <p:stCondLst>
                                    <p:cond delay="0"/>
                                  </p:stCondLst>
                                  <p:childTnLst>
                                    <p:animMotion origin="layout" path="M 4.44444E-6 -3.7037E-6 L -0.23438 0.00209 " pathEditMode="relative" rAng="0" ptsTypes="AA">
                                      <p:cBhvr>
                                        <p:cTn id="12" dur="1500" fill="hold"/>
                                        <p:tgtEl>
                                          <p:spTgt spid="19"/>
                                        </p:tgtEl>
                                        <p:attrNameLst>
                                          <p:attrName>ppt_x</p:attrName>
                                          <p:attrName>ppt_y</p:attrName>
                                        </p:attrNameLst>
                                      </p:cBhvr>
                                      <p:rCtr x="-11700" y="100"/>
                                    </p:animMotion>
                                  </p:childTnLst>
                                </p:cTn>
                              </p:par>
                              <p:par>
                                <p:cTn id="13" presetID="10" presetClass="entr" presetSubtype="0" fill="hold" grpId="0" nodeType="withEffect">
                                  <p:stCondLst>
                                    <p:cond delay="90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2" presetClass="entr" presetSubtype="4" fill="hold" grpId="0" nodeType="withEffect">
                                  <p:stCondLst>
                                    <p:cond delay="40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40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animBg="1"/>
      <p:bldP spid="20" grpId="0" animBg="1"/>
      <p:bldP spid="22" grpId="0" animBg="1"/>
      <p:bldP spid="23" grpId="0" animBg="1"/>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hevron 13"/>
          <p:cNvSpPr/>
          <p:nvPr/>
        </p:nvSpPr>
        <p:spPr>
          <a:xfrm>
            <a:off x="2699792" y="553"/>
            <a:ext cx="8136904"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Pentagon 3"/>
          <p:cNvSpPr/>
          <p:nvPr/>
        </p:nvSpPr>
        <p:spPr>
          <a:xfrm>
            <a:off x="0" y="0"/>
            <a:ext cx="467544"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4348" y="0"/>
            <a:ext cx="2530540" cy="369332"/>
          </a:xfrm>
          <a:prstGeom prst="rect">
            <a:avLst/>
          </a:prstGeom>
          <a:noFill/>
        </p:spPr>
        <p:txBody>
          <a:bodyPr wrap="square" rtlCol="0">
            <a:spAutoFit/>
          </a:bodyPr>
          <a:lstStyle/>
          <a:p>
            <a:r>
              <a:rPr lang="fr-FR" dirty="0" smtClean="0">
                <a:latin typeface="Times New Roman" pitchFamily="18" charset="0"/>
                <a:cs typeface="Times New Roman" pitchFamily="18" charset="0"/>
              </a:rPr>
              <a:t>Web sémantique</a:t>
            </a:r>
            <a:endParaRPr lang="en-US" dirty="0">
              <a:latin typeface="Philosopher" pitchFamily="50" charset="0"/>
            </a:endParaRPr>
          </a:p>
        </p:txBody>
      </p:sp>
      <p:sp>
        <p:nvSpPr>
          <p:cNvPr id="6" name="Oval 5"/>
          <p:cNvSpPr/>
          <p:nvPr/>
        </p:nvSpPr>
        <p:spPr>
          <a:xfrm>
            <a:off x="467544" y="75499"/>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1</a:t>
            </a:r>
            <a:endParaRPr lang="en-US" dirty="0">
              <a:latin typeface="Caviar Dreams" pitchFamily="34" charset="0"/>
            </a:endParaRPr>
          </a:p>
        </p:txBody>
      </p:sp>
      <p:sp>
        <p:nvSpPr>
          <p:cNvPr id="9" name="Oval 8"/>
          <p:cNvSpPr/>
          <p:nvPr/>
        </p:nvSpPr>
        <p:spPr>
          <a:xfrm>
            <a:off x="2987824"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1" name="Oval 10"/>
          <p:cNvSpPr/>
          <p:nvPr/>
        </p:nvSpPr>
        <p:spPr>
          <a:xfrm>
            <a:off x="3347896"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3</a:t>
            </a:r>
            <a:endParaRPr lang="en-US" dirty="0">
              <a:latin typeface="Caviar Dreams" pitchFamily="34" charset="0"/>
            </a:endParaRPr>
          </a:p>
        </p:txBody>
      </p:sp>
      <p:sp>
        <p:nvSpPr>
          <p:cNvPr id="13" name="Oval 12"/>
          <p:cNvSpPr/>
          <p:nvPr/>
        </p:nvSpPr>
        <p:spPr>
          <a:xfrm>
            <a:off x="3707920"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4</a:t>
            </a:r>
            <a:endParaRPr lang="en-US" dirty="0">
              <a:latin typeface="Caviar Dreams" pitchFamily="34" charset="0"/>
            </a:endParaRPr>
          </a:p>
        </p:txBody>
      </p:sp>
      <p:sp>
        <p:nvSpPr>
          <p:cNvPr id="22" name="Chevron 21"/>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Chevron 23"/>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Chevron 36"/>
          <p:cNvSpPr/>
          <p:nvPr/>
        </p:nvSpPr>
        <p:spPr>
          <a:xfrm>
            <a:off x="2428860" y="1071546"/>
            <a:ext cx="1800000" cy="108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38" name="Isosceles Triangle 37"/>
          <p:cNvSpPr/>
          <p:nvPr/>
        </p:nvSpPr>
        <p:spPr>
          <a:xfrm rot="10800000">
            <a:off x="3143240" y="1285860"/>
            <a:ext cx="288000" cy="144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503995" y="571480"/>
            <a:ext cx="1274708" cy="307777"/>
          </a:xfrm>
          <a:prstGeom prst="rect">
            <a:avLst/>
          </a:prstGeom>
        </p:spPr>
        <p:txBody>
          <a:bodyPr wrap="none">
            <a:spAutoFit/>
          </a:bodyPr>
          <a:lstStyle/>
          <a:p>
            <a:pPr algn="ctr"/>
            <a:r>
              <a:rPr lang="fr-FR" sz="1400" dirty="0" smtClean="0">
                <a:latin typeface="Philosopher" pitchFamily="50" charset="0"/>
              </a:rPr>
              <a:t>Définition</a:t>
            </a:r>
            <a:endParaRPr lang="en-US" sz="1400" dirty="0">
              <a:latin typeface="Philosopher" pitchFamily="50" charset="0"/>
            </a:endParaRPr>
          </a:p>
        </p:txBody>
      </p:sp>
      <p:sp>
        <p:nvSpPr>
          <p:cNvPr id="40" name="Rectangle 39"/>
          <p:cNvSpPr/>
          <p:nvPr/>
        </p:nvSpPr>
        <p:spPr>
          <a:xfrm>
            <a:off x="4500562" y="571480"/>
            <a:ext cx="2856232" cy="307777"/>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fr-FR" sz="1400" dirty="0" smtClean="0">
                <a:solidFill>
                  <a:schemeClr val="bg1">
                    <a:lumMod val="75000"/>
                  </a:schemeClr>
                </a:solidFill>
              </a:rPr>
              <a:t>Objectifs</a:t>
            </a:r>
            <a:endParaRPr lang="fr-FR" sz="1400" dirty="0">
              <a:solidFill>
                <a:schemeClr val="bg1">
                  <a:lumMod val="75000"/>
                </a:schemeClr>
              </a:solidFill>
            </a:endParaRPr>
          </a:p>
        </p:txBody>
      </p:sp>
      <p:sp>
        <p:nvSpPr>
          <p:cNvPr id="41" name="Chevron 40"/>
          <p:cNvSpPr/>
          <p:nvPr/>
        </p:nvSpPr>
        <p:spPr>
          <a:xfrm>
            <a:off x="5000628" y="1071546"/>
            <a:ext cx="1800000" cy="108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35" name="TextBox 23"/>
          <p:cNvSpPr txBox="1"/>
          <p:nvPr/>
        </p:nvSpPr>
        <p:spPr>
          <a:xfrm>
            <a:off x="8316432" y="6454388"/>
            <a:ext cx="432048" cy="369332"/>
          </a:xfrm>
          <a:prstGeom prst="rect">
            <a:avLst/>
          </a:prstGeom>
          <a:noFill/>
        </p:spPr>
        <p:txBody>
          <a:bodyPr wrap="square" rtlCol="0">
            <a:spAutoFit/>
          </a:bodyPr>
          <a:lstStyle/>
          <a:p>
            <a:pPr algn="ctr"/>
            <a:r>
              <a:rPr lang="fr-FR" b="1" dirty="0" smtClean="0">
                <a:latin typeface="Caviar Dreams" pitchFamily="34" charset="0"/>
              </a:rPr>
              <a:t>2</a:t>
            </a:r>
            <a:endParaRPr lang="en-US" b="1" dirty="0">
              <a:latin typeface="Caviar Dreams" pitchFamily="34" charset="0"/>
            </a:endParaRPr>
          </a:p>
        </p:txBody>
      </p:sp>
      <p:sp>
        <p:nvSpPr>
          <p:cNvPr id="20" name="ZoneTexte 19"/>
          <p:cNvSpPr txBox="1"/>
          <p:nvPr/>
        </p:nvSpPr>
        <p:spPr>
          <a:xfrm>
            <a:off x="285720" y="1500174"/>
            <a:ext cx="1285884" cy="369332"/>
          </a:xfrm>
          <a:prstGeom prst="rect">
            <a:avLst/>
          </a:prstGeom>
          <a:noFill/>
        </p:spPr>
        <p:txBody>
          <a:bodyPr wrap="square" rtlCol="0">
            <a:spAutoFit/>
          </a:bodyPr>
          <a:lstStyle/>
          <a:p>
            <a:endParaRPr lang="fr-FR" dirty="0"/>
          </a:p>
        </p:txBody>
      </p:sp>
      <p:sp>
        <p:nvSpPr>
          <p:cNvPr id="2" name="ZoneTexte 1"/>
          <p:cNvSpPr txBox="1"/>
          <p:nvPr/>
        </p:nvSpPr>
        <p:spPr>
          <a:xfrm>
            <a:off x="500034" y="1571612"/>
            <a:ext cx="7920912" cy="2805063"/>
          </a:xfrm>
          <a:prstGeom prst="rect">
            <a:avLst/>
          </a:prstGeom>
          <a:noFill/>
        </p:spPr>
        <p:txBody>
          <a:bodyPr wrap="square" rtlCol="0">
            <a:spAutoFit/>
          </a:bodyPr>
          <a:lstStyle/>
          <a:p>
            <a:pPr algn="just">
              <a:lnSpc>
                <a:spcPct val="150000"/>
              </a:lnSpc>
            </a:pPr>
            <a:r>
              <a:rPr lang="fr-FR" sz="2400" dirty="0" smtClean="0">
                <a:latin typeface="Times New Roman" panose="02020603050405020304" pitchFamily="18" charset="0"/>
                <a:cs typeface="Times New Roman" panose="02020603050405020304" pitchFamily="18" charset="0"/>
              </a:rPr>
              <a:t>Le Web sémantique désigne un ensemble de technologies visant à rendre le contenu des ressources du World </a:t>
            </a:r>
            <a:r>
              <a:rPr lang="fr-FR" sz="2400" dirty="0" err="1" smtClean="0">
                <a:latin typeface="Times New Roman" panose="02020603050405020304" pitchFamily="18" charset="0"/>
                <a:cs typeface="Times New Roman" panose="02020603050405020304" pitchFamily="18" charset="0"/>
              </a:rPr>
              <a:t>Wide</a:t>
            </a:r>
            <a:r>
              <a:rPr lang="fr-FR" sz="2400" dirty="0" smtClean="0">
                <a:latin typeface="Times New Roman" panose="02020603050405020304" pitchFamily="18" charset="0"/>
                <a:cs typeface="Times New Roman" panose="02020603050405020304" pitchFamily="18" charset="0"/>
              </a:rPr>
              <a:t> Web accessible et utilisable par les programmes et agents logiciels, grâce à un système de métadonnées formelles, utilisant notamment la famille de langages développés par le W3C.</a:t>
            </a:r>
            <a:endParaRPr lang="fr-FR" sz="24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srcRect/>
          <a:stretch>
            <a:fillRect/>
          </a:stretch>
        </p:blipFill>
        <p:spPr bwMode="auto">
          <a:xfrm>
            <a:off x="3908845" y="4581128"/>
            <a:ext cx="4619633" cy="1164401"/>
          </a:xfrm>
          <a:prstGeom prst="rect">
            <a:avLst/>
          </a:prstGeom>
          <a:noFill/>
          <a:ln w="9525">
            <a:noFill/>
            <a:miter lim="800000"/>
            <a:headEnd/>
            <a:tailEnd/>
          </a:ln>
          <a:effectLst/>
        </p:spPr>
      </p:pic>
    </p:spTree>
    <p:extLst>
      <p:ext uri="{BB962C8B-B14F-4D97-AF65-F5344CB8AC3E}">
        <p14:creationId xmlns:p14="http://schemas.microsoft.com/office/powerpoint/2010/main" val="7985552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0-#ppt_w/2"/>
                                          </p:val>
                                        </p:tav>
                                        <p:tav tm="100000">
                                          <p:val>
                                            <p:strVal val="#ppt_x"/>
                                          </p:val>
                                        </p:tav>
                                      </p:tavLst>
                                    </p:anim>
                                    <p:anim calcmode="lin" valueType="num">
                                      <p:cBhvr additive="base">
                                        <p:cTn id="12" dur="500" fill="hold"/>
                                        <p:tgtEl>
                                          <p:spTgt spid="3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0-#ppt_w/2"/>
                                          </p:val>
                                        </p:tav>
                                        <p:tav tm="100000">
                                          <p:val>
                                            <p:strVal val="#ppt_x"/>
                                          </p:val>
                                        </p:tav>
                                      </p:tavLst>
                                    </p:anim>
                                    <p:anim calcmode="lin" valueType="num">
                                      <p:cBhvr additive="base">
                                        <p:cTn id="16" dur="500" fill="hold"/>
                                        <p:tgtEl>
                                          <p:spTgt spid="3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0-#ppt_w/2"/>
                                          </p:val>
                                        </p:tav>
                                        <p:tav tm="100000">
                                          <p:val>
                                            <p:strVal val="#ppt_x"/>
                                          </p:val>
                                        </p:tav>
                                      </p:tavLst>
                                    </p:anim>
                                    <p:anim calcmode="lin" valueType="num">
                                      <p:cBhvr additive="base">
                                        <p:cTn id="20" dur="500" fill="hold"/>
                                        <p:tgtEl>
                                          <p:spTgt spid="4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0-#ppt_w/2"/>
                                          </p:val>
                                        </p:tav>
                                        <p:tav tm="100000">
                                          <p:val>
                                            <p:strVal val="#ppt_x"/>
                                          </p:val>
                                        </p:tav>
                                      </p:tavLst>
                                    </p:anim>
                                    <p:anim calcmode="lin" valueType="num">
                                      <p:cBhvr additive="base">
                                        <p:cTn id="24" dur="500" fill="hold"/>
                                        <p:tgtEl>
                                          <p:spTgt spid="41"/>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stCondLst>
                                    <p:cond delay="40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p:bldP spid="40" grpId="0"/>
      <p:bldP spid="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hevron 13"/>
          <p:cNvSpPr/>
          <p:nvPr/>
        </p:nvSpPr>
        <p:spPr>
          <a:xfrm>
            <a:off x="2699792" y="553"/>
            <a:ext cx="8136904"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Pentagon 3"/>
          <p:cNvSpPr/>
          <p:nvPr/>
        </p:nvSpPr>
        <p:spPr>
          <a:xfrm>
            <a:off x="0" y="0"/>
            <a:ext cx="467544"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4348" y="0"/>
            <a:ext cx="2530540" cy="369332"/>
          </a:xfrm>
          <a:prstGeom prst="rect">
            <a:avLst/>
          </a:prstGeom>
          <a:noFill/>
        </p:spPr>
        <p:txBody>
          <a:bodyPr wrap="square" rtlCol="0">
            <a:spAutoFit/>
          </a:bodyPr>
          <a:lstStyle/>
          <a:p>
            <a:r>
              <a:rPr lang="fr-FR" dirty="0" smtClean="0">
                <a:latin typeface="Times New Roman" pitchFamily="18" charset="0"/>
                <a:cs typeface="Times New Roman" pitchFamily="18" charset="0"/>
              </a:rPr>
              <a:t>Web sémantique</a:t>
            </a:r>
            <a:endParaRPr lang="en-US" dirty="0">
              <a:latin typeface="Philosopher" pitchFamily="50" charset="0"/>
            </a:endParaRPr>
          </a:p>
        </p:txBody>
      </p:sp>
      <p:sp>
        <p:nvSpPr>
          <p:cNvPr id="6" name="Oval 5"/>
          <p:cNvSpPr/>
          <p:nvPr/>
        </p:nvSpPr>
        <p:spPr>
          <a:xfrm>
            <a:off x="467544" y="75499"/>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1</a:t>
            </a:r>
            <a:endParaRPr lang="en-US" dirty="0">
              <a:latin typeface="Caviar Dreams" pitchFamily="34" charset="0"/>
            </a:endParaRPr>
          </a:p>
        </p:txBody>
      </p:sp>
      <p:sp>
        <p:nvSpPr>
          <p:cNvPr id="9" name="Oval 8"/>
          <p:cNvSpPr/>
          <p:nvPr/>
        </p:nvSpPr>
        <p:spPr>
          <a:xfrm>
            <a:off x="2987824"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1" name="Oval 10"/>
          <p:cNvSpPr/>
          <p:nvPr/>
        </p:nvSpPr>
        <p:spPr>
          <a:xfrm>
            <a:off x="3347896"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3</a:t>
            </a:r>
            <a:endParaRPr lang="en-US" dirty="0">
              <a:latin typeface="Caviar Dreams" pitchFamily="34" charset="0"/>
            </a:endParaRPr>
          </a:p>
        </p:txBody>
      </p:sp>
      <p:sp>
        <p:nvSpPr>
          <p:cNvPr id="13" name="Oval 12"/>
          <p:cNvSpPr/>
          <p:nvPr/>
        </p:nvSpPr>
        <p:spPr>
          <a:xfrm>
            <a:off x="3707920"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4</a:t>
            </a:r>
            <a:endParaRPr lang="en-US" dirty="0">
              <a:latin typeface="Caviar Dreams" pitchFamily="34" charset="0"/>
            </a:endParaRPr>
          </a:p>
        </p:txBody>
      </p:sp>
      <p:sp>
        <p:nvSpPr>
          <p:cNvPr id="22" name="Chevron 21"/>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Chevron 23"/>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Chevron 36"/>
          <p:cNvSpPr/>
          <p:nvPr/>
        </p:nvSpPr>
        <p:spPr>
          <a:xfrm>
            <a:off x="2428860" y="1071546"/>
            <a:ext cx="1800000" cy="108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38" name="Isosceles Triangle 37"/>
          <p:cNvSpPr/>
          <p:nvPr/>
        </p:nvSpPr>
        <p:spPr>
          <a:xfrm rot="10800000">
            <a:off x="3143240" y="1285860"/>
            <a:ext cx="288000" cy="144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503995" y="571480"/>
            <a:ext cx="1274708" cy="307777"/>
          </a:xfrm>
          <a:prstGeom prst="rect">
            <a:avLst/>
          </a:prstGeom>
        </p:spPr>
        <p:txBody>
          <a:bodyPr wrap="none">
            <a:spAutoFit/>
          </a:bodyPr>
          <a:lstStyle/>
          <a:p>
            <a:pPr algn="ctr"/>
            <a:r>
              <a:rPr lang="fr-FR" sz="1400" dirty="0" smtClean="0">
                <a:latin typeface="Philosopher" pitchFamily="50" charset="0"/>
              </a:rPr>
              <a:t>Définition</a:t>
            </a:r>
            <a:endParaRPr lang="en-US" sz="1400" dirty="0">
              <a:latin typeface="Philosopher" pitchFamily="50" charset="0"/>
            </a:endParaRPr>
          </a:p>
        </p:txBody>
      </p:sp>
      <p:sp>
        <p:nvSpPr>
          <p:cNvPr id="40" name="Rectangle 39"/>
          <p:cNvSpPr/>
          <p:nvPr/>
        </p:nvSpPr>
        <p:spPr>
          <a:xfrm>
            <a:off x="4500562" y="571480"/>
            <a:ext cx="2856232" cy="307777"/>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fr-FR" sz="1400" dirty="0" smtClean="0">
                <a:solidFill>
                  <a:schemeClr val="bg1">
                    <a:lumMod val="75000"/>
                  </a:schemeClr>
                </a:solidFill>
              </a:rPr>
              <a:t>Objectifs</a:t>
            </a:r>
            <a:endParaRPr lang="fr-FR" sz="1400" dirty="0">
              <a:solidFill>
                <a:schemeClr val="bg1">
                  <a:lumMod val="75000"/>
                </a:schemeClr>
              </a:solidFill>
            </a:endParaRPr>
          </a:p>
        </p:txBody>
      </p:sp>
      <p:sp>
        <p:nvSpPr>
          <p:cNvPr id="41" name="Chevron 40"/>
          <p:cNvSpPr/>
          <p:nvPr/>
        </p:nvSpPr>
        <p:spPr>
          <a:xfrm>
            <a:off x="5000628" y="1071546"/>
            <a:ext cx="1800000" cy="108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35" name="TextBox 23"/>
          <p:cNvSpPr txBox="1"/>
          <p:nvPr/>
        </p:nvSpPr>
        <p:spPr>
          <a:xfrm>
            <a:off x="8316432" y="6454388"/>
            <a:ext cx="432048" cy="369332"/>
          </a:xfrm>
          <a:prstGeom prst="rect">
            <a:avLst/>
          </a:prstGeom>
          <a:noFill/>
        </p:spPr>
        <p:txBody>
          <a:bodyPr wrap="square" rtlCol="0">
            <a:spAutoFit/>
          </a:bodyPr>
          <a:lstStyle/>
          <a:p>
            <a:pPr algn="ctr"/>
            <a:r>
              <a:rPr lang="fr-FR" b="1" dirty="0" smtClean="0">
                <a:latin typeface="Caviar Dreams" pitchFamily="34" charset="0"/>
              </a:rPr>
              <a:t>2</a:t>
            </a:r>
            <a:endParaRPr lang="en-US" b="1" dirty="0">
              <a:latin typeface="Caviar Dreams" pitchFamily="34" charset="0"/>
            </a:endParaRPr>
          </a:p>
        </p:txBody>
      </p:sp>
      <p:sp>
        <p:nvSpPr>
          <p:cNvPr id="20" name="ZoneTexte 19"/>
          <p:cNvSpPr txBox="1"/>
          <p:nvPr/>
        </p:nvSpPr>
        <p:spPr>
          <a:xfrm>
            <a:off x="285720" y="1500174"/>
            <a:ext cx="1285884" cy="369332"/>
          </a:xfrm>
          <a:prstGeom prst="rect">
            <a:avLst/>
          </a:prstGeom>
          <a:noFill/>
        </p:spPr>
        <p:txBody>
          <a:bodyPr wrap="square" rtlCol="0">
            <a:spAutoFit/>
          </a:bodyPr>
          <a:lstStyle/>
          <a:p>
            <a:endParaRPr lang="fr-FR" dirty="0"/>
          </a:p>
        </p:txBody>
      </p:sp>
      <p:pic>
        <p:nvPicPr>
          <p:cNvPr id="8" name="poulet-patate-le-web-semantique">
            <a:hlinkClick r:id="" action="ppaction://media"/>
          </p:cNvPr>
          <p:cNvPicPr>
            <a:picLocks noChangeAspect="1"/>
          </p:cNvPicPr>
          <p:nvPr>
            <a:videoFile r:link="rId1"/>
            <p:extLst>
              <p:ext uri="{DAA4B4D4-6D71-4841-9C94-3DE7FCFB9230}">
                <p14:media xmlns:p14="http://schemas.microsoft.com/office/powerpoint/2010/main" r:embed="rId2">
                  <p14:trim st="31154"/>
                </p14:media>
              </p:ext>
            </p:extLst>
          </p:nvPr>
        </p:nvPicPr>
        <p:blipFill>
          <a:blip r:embed="rId5"/>
          <a:stretch>
            <a:fillRect/>
          </a:stretch>
        </p:blipFill>
        <p:spPr>
          <a:xfrm>
            <a:off x="0" y="1429860"/>
            <a:ext cx="9144000" cy="4989493"/>
          </a:xfrm>
          <a:prstGeom prst="rect">
            <a:avLst/>
          </a:prstGeom>
        </p:spPr>
      </p:pic>
    </p:spTree>
    <p:extLst>
      <p:ext uri="{BB962C8B-B14F-4D97-AF65-F5344CB8AC3E}">
        <p14:creationId xmlns:p14="http://schemas.microsoft.com/office/powerpoint/2010/main" val="188257508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0-#ppt_w/2"/>
                                          </p:val>
                                        </p:tav>
                                        <p:tav tm="100000">
                                          <p:val>
                                            <p:strVal val="#ppt_x"/>
                                          </p:val>
                                        </p:tav>
                                      </p:tavLst>
                                    </p:anim>
                                    <p:anim calcmode="lin" valueType="num">
                                      <p:cBhvr additive="base">
                                        <p:cTn id="12" dur="500" fill="hold"/>
                                        <p:tgtEl>
                                          <p:spTgt spid="3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0-#ppt_w/2"/>
                                          </p:val>
                                        </p:tav>
                                        <p:tav tm="100000">
                                          <p:val>
                                            <p:strVal val="#ppt_x"/>
                                          </p:val>
                                        </p:tav>
                                      </p:tavLst>
                                    </p:anim>
                                    <p:anim calcmode="lin" valueType="num">
                                      <p:cBhvr additive="base">
                                        <p:cTn id="16" dur="500" fill="hold"/>
                                        <p:tgtEl>
                                          <p:spTgt spid="3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0-#ppt_w/2"/>
                                          </p:val>
                                        </p:tav>
                                        <p:tav tm="100000">
                                          <p:val>
                                            <p:strVal val="#ppt_x"/>
                                          </p:val>
                                        </p:tav>
                                      </p:tavLst>
                                    </p:anim>
                                    <p:anim calcmode="lin" valueType="num">
                                      <p:cBhvr additive="base">
                                        <p:cTn id="20" dur="500" fill="hold"/>
                                        <p:tgtEl>
                                          <p:spTgt spid="4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0-#ppt_w/2"/>
                                          </p:val>
                                        </p:tav>
                                        <p:tav tm="100000">
                                          <p:val>
                                            <p:strVal val="#ppt_x"/>
                                          </p:val>
                                        </p:tav>
                                      </p:tavLst>
                                    </p:anim>
                                    <p:anim calcmode="lin" valueType="num">
                                      <p:cBhvr additive="base">
                                        <p:cTn id="24" dur="500" fill="hold"/>
                                        <p:tgtEl>
                                          <p:spTgt spid="41"/>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stCondLst>
                                    <p:cond delay="40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8"/>
                                        </p:tgtEl>
                                      </p:cBhvr>
                                    </p:cmd>
                                  </p:childTnLst>
                                </p:cTn>
                              </p:par>
                            </p:childTnLst>
                          </p:cTn>
                        </p:par>
                      </p:childTnLst>
                    </p:cTn>
                  </p:par>
                </p:childTnLst>
              </p:cTn>
              <p:nextCondLst>
                <p:cond evt="onClick" delay="0">
                  <p:tgtEl>
                    <p:spTgt spid="8"/>
                  </p:tgtEl>
                </p:cond>
              </p:nextCondLst>
            </p:seq>
            <p:video>
              <p:cMediaNode vol="80000">
                <p:cTn id="34" fill="hold" display="0">
                  <p:stCondLst>
                    <p:cond delay="indefinite"/>
                  </p:stCondLst>
                </p:cTn>
                <p:tgtEl>
                  <p:spTgt spid="8"/>
                </p:tgtEl>
              </p:cMediaNode>
            </p:video>
          </p:childTnLst>
        </p:cTn>
      </p:par>
    </p:tnLst>
    <p:bldLst>
      <p:bldP spid="37" grpId="0" animBg="1"/>
      <p:bldP spid="38" grpId="0" animBg="1"/>
      <p:bldP spid="39" grpId="0"/>
      <p:bldP spid="40" grpId="0"/>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hevron 13"/>
          <p:cNvSpPr/>
          <p:nvPr/>
        </p:nvSpPr>
        <p:spPr>
          <a:xfrm>
            <a:off x="2699792" y="553"/>
            <a:ext cx="8136904"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Pentagon 3"/>
          <p:cNvSpPr/>
          <p:nvPr/>
        </p:nvSpPr>
        <p:spPr>
          <a:xfrm>
            <a:off x="0" y="0"/>
            <a:ext cx="467544"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4348" y="0"/>
            <a:ext cx="2530540" cy="369332"/>
          </a:xfrm>
          <a:prstGeom prst="rect">
            <a:avLst/>
          </a:prstGeom>
          <a:noFill/>
        </p:spPr>
        <p:txBody>
          <a:bodyPr wrap="square" rtlCol="0">
            <a:spAutoFit/>
          </a:bodyPr>
          <a:lstStyle/>
          <a:p>
            <a:r>
              <a:rPr lang="fr-FR" dirty="0" smtClean="0">
                <a:latin typeface="Times New Roman" pitchFamily="18" charset="0"/>
                <a:cs typeface="Times New Roman" pitchFamily="18" charset="0"/>
              </a:rPr>
              <a:t>Web sémantique</a:t>
            </a:r>
            <a:endParaRPr lang="en-US" dirty="0">
              <a:latin typeface="Philosopher" pitchFamily="50" charset="0"/>
            </a:endParaRPr>
          </a:p>
        </p:txBody>
      </p:sp>
      <p:sp>
        <p:nvSpPr>
          <p:cNvPr id="6" name="Oval 5"/>
          <p:cNvSpPr/>
          <p:nvPr/>
        </p:nvSpPr>
        <p:spPr>
          <a:xfrm>
            <a:off x="467544" y="75499"/>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1</a:t>
            </a:r>
            <a:endParaRPr lang="en-US" dirty="0">
              <a:latin typeface="Caviar Dreams" pitchFamily="34" charset="0"/>
            </a:endParaRPr>
          </a:p>
        </p:txBody>
      </p:sp>
      <p:sp>
        <p:nvSpPr>
          <p:cNvPr id="9" name="Oval 8"/>
          <p:cNvSpPr/>
          <p:nvPr/>
        </p:nvSpPr>
        <p:spPr>
          <a:xfrm>
            <a:off x="2987824"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1" name="Oval 10"/>
          <p:cNvSpPr/>
          <p:nvPr/>
        </p:nvSpPr>
        <p:spPr>
          <a:xfrm>
            <a:off x="3347896"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3</a:t>
            </a:r>
            <a:endParaRPr lang="en-US" dirty="0">
              <a:latin typeface="Caviar Dreams" pitchFamily="34" charset="0"/>
            </a:endParaRPr>
          </a:p>
        </p:txBody>
      </p:sp>
      <p:sp>
        <p:nvSpPr>
          <p:cNvPr id="13" name="Oval 12"/>
          <p:cNvSpPr/>
          <p:nvPr/>
        </p:nvSpPr>
        <p:spPr>
          <a:xfrm>
            <a:off x="3707920"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4</a:t>
            </a:r>
            <a:endParaRPr lang="en-US" dirty="0">
              <a:latin typeface="Caviar Dreams" pitchFamily="34" charset="0"/>
            </a:endParaRPr>
          </a:p>
        </p:txBody>
      </p:sp>
      <p:sp>
        <p:nvSpPr>
          <p:cNvPr id="22" name="Chevron 21"/>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Chevron 23"/>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Chevron 36"/>
          <p:cNvSpPr/>
          <p:nvPr/>
        </p:nvSpPr>
        <p:spPr>
          <a:xfrm>
            <a:off x="2428860" y="1071546"/>
            <a:ext cx="1800000" cy="108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38" name="Isosceles Triangle 37"/>
          <p:cNvSpPr/>
          <p:nvPr/>
        </p:nvSpPr>
        <p:spPr>
          <a:xfrm rot="10800000">
            <a:off x="3143240" y="1285860"/>
            <a:ext cx="288000" cy="144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503995" y="571480"/>
            <a:ext cx="1274708" cy="307777"/>
          </a:xfrm>
          <a:prstGeom prst="rect">
            <a:avLst/>
          </a:prstGeom>
        </p:spPr>
        <p:txBody>
          <a:bodyPr wrap="none">
            <a:spAutoFit/>
          </a:bodyPr>
          <a:lstStyle/>
          <a:p>
            <a:pPr algn="ctr"/>
            <a:r>
              <a:rPr lang="fr-FR" sz="1400" dirty="0" smtClean="0">
                <a:latin typeface="Philosopher" pitchFamily="50" charset="0"/>
              </a:rPr>
              <a:t>Définition</a:t>
            </a:r>
            <a:endParaRPr lang="en-US" sz="1400" dirty="0">
              <a:latin typeface="Philosopher" pitchFamily="50" charset="0"/>
            </a:endParaRPr>
          </a:p>
        </p:txBody>
      </p:sp>
      <p:sp>
        <p:nvSpPr>
          <p:cNvPr id="40" name="Rectangle 39"/>
          <p:cNvSpPr/>
          <p:nvPr/>
        </p:nvSpPr>
        <p:spPr>
          <a:xfrm>
            <a:off x="4500562" y="571480"/>
            <a:ext cx="2856232" cy="307777"/>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fr-FR" sz="1400" dirty="0" smtClean="0">
                <a:solidFill>
                  <a:schemeClr val="bg1">
                    <a:lumMod val="75000"/>
                  </a:schemeClr>
                </a:solidFill>
              </a:rPr>
              <a:t>Objectifs</a:t>
            </a:r>
            <a:endParaRPr lang="fr-FR" sz="1400" dirty="0">
              <a:solidFill>
                <a:schemeClr val="bg1">
                  <a:lumMod val="75000"/>
                </a:schemeClr>
              </a:solidFill>
            </a:endParaRPr>
          </a:p>
        </p:txBody>
      </p:sp>
      <p:sp>
        <p:nvSpPr>
          <p:cNvPr id="41" name="Chevron 40"/>
          <p:cNvSpPr/>
          <p:nvPr/>
        </p:nvSpPr>
        <p:spPr>
          <a:xfrm>
            <a:off x="5000628" y="1071546"/>
            <a:ext cx="1800000" cy="108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35" name="TextBox 23"/>
          <p:cNvSpPr txBox="1"/>
          <p:nvPr/>
        </p:nvSpPr>
        <p:spPr>
          <a:xfrm>
            <a:off x="8316432" y="6454388"/>
            <a:ext cx="432048" cy="369332"/>
          </a:xfrm>
          <a:prstGeom prst="rect">
            <a:avLst/>
          </a:prstGeom>
          <a:noFill/>
        </p:spPr>
        <p:txBody>
          <a:bodyPr wrap="square" rtlCol="0">
            <a:spAutoFit/>
          </a:bodyPr>
          <a:lstStyle/>
          <a:p>
            <a:pPr algn="ctr"/>
            <a:r>
              <a:rPr lang="fr-FR" b="1" dirty="0" smtClean="0">
                <a:latin typeface="Caviar Dreams" pitchFamily="34" charset="0"/>
              </a:rPr>
              <a:t>2</a:t>
            </a:r>
            <a:endParaRPr lang="en-US" b="1" dirty="0">
              <a:latin typeface="Caviar Dreams" pitchFamily="34" charset="0"/>
            </a:endParaRPr>
          </a:p>
        </p:txBody>
      </p:sp>
      <p:sp>
        <p:nvSpPr>
          <p:cNvPr id="20" name="ZoneTexte 19"/>
          <p:cNvSpPr txBox="1"/>
          <p:nvPr/>
        </p:nvSpPr>
        <p:spPr>
          <a:xfrm>
            <a:off x="285720" y="1500174"/>
            <a:ext cx="1285884" cy="369332"/>
          </a:xfrm>
          <a:prstGeom prst="rect">
            <a:avLst/>
          </a:prstGeom>
          <a:noFill/>
        </p:spPr>
        <p:txBody>
          <a:bodyPr wrap="square" rtlCol="0">
            <a:spAutoFit/>
          </a:bodyPr>
          <a:lstStyle/>
          <a:p>
            <a:endParaRPr lang="fr-FR" dirty="0"/>
          </a:p>
        </p:txBody>
      </p:sp>
      <p:sp>
        <p:nvSpPr>
          <p:cNvPr id="2" name="ZoneTexte 1"/>
          <p:cNvSpPr txBox="1"/>
          <p:nvPr/>
        </p:nvSpPr>
        <p:spPr>
          <a:xfrm>
            <a:off x="285720" y="1428736"/>
            <a:ext cx="8750776" cy="4893647"/>
          </a:xfrm>
          <a:prstGeom prst="rect">
            <a:avLst/>
          </a:prstGeom>
          <a:noFill/>
        </p:spPr>
        <p:txBody>
          <a:bodyPr wrap="square" rtlCol="0">
            <a:spAutoFit/>
          </a:bodyPr>
          <a:lstStyle/>
          <a:p>
            <a:pPr algn="just">
              <a:lnSpc>
                <a:spcPct val="150000"/>
              </a:lnSpc>
            </a:pPr>
            <a:r>
              <a:rPr lang="fr-FR" sz="1600" dirty="0">
                <a:latin typeface="Times New Roman" pitchFamily="18" charset="0"/>
                <a:cs typeface="Times New Roman" pitchFamily="18" charset="0"/>
              </a:rPr>
              <a:t>Le Web sémantique est fondé sur les protocoles et langages standards du Web : </a:t>
            </a:r>
          </a:p>
          <a:p>
            <a:pPr marL="1200150" lvl="2" indent="-285750" algn="just">
              <a:lnSpc>
                <a:spcPct val="150000"/>
              </a:lnSpc>
              <a:buFont typeface="Courier New" panose="02070309020205020404" pitchFamily="49" charset="0"/>
              <a:buChar char="o"/>
            </a:pPr>
            <a:r>
              <a:rPr lang="fr-FR" sz="1600" dirty="0">
                <a:latin typeface="Times New Roman" pitchFamily="18" charset="0"/>
                <a:cs typeface="Times New Roman" pitchFamily="18" charset="0"/>
              </a:rPr>
              <a:t>Le protocole </a:t>
            </a:r>
            <a:r>
              <a:rPr lang="fr-FR" sz="1600" b="1" dirty="0">
                <a:latin typeface="Times New Roman" pitchFamily="18" charset="0"/>
                <a:cs typeface="Times New Roman" pitchFamily="18" charset="0"/>
              </a:rPr>
              <a:t>HTTP </a:t>
            </a:r>
            <a:endParaRPr lang="fr-FR" sz="1600" b="1" dirty="0" smtClean="0">
              <a:latin typeface="Times New Roman" pitchFamily="18" charset="0"/>
              <a:cs typeface="Times New Roman" pitchFamily="18" charset="0"/>
            </a:endParaRPr>
          </a:p>
          <a:p>
            <a:pPr marL="1200150" lvl="2" indent="-285750" algn="just">
              <a:lnSpc>
                <a:spcPct val="150000"/>
              </a:lnSpc>
              <a:buFont typeface="Courier New" panose="02070309020205020404" pitchFamily="49" charset="0"/>
              <a:buChar char="o"/>
            </a:pPr>
            <a:r>
              <a:rPr lang="fr-FR" sz="1600" dirty="0" smtClean="0">
                <a:latin typeface="Times New Roman" pitchFamily="18" charset="0"/>
                <a:cs typeface="Times New Roman" pitchFamily="18" charset="0"/>
              </a:rPr>
              <a:t>Les </a:t>
            </a:r>
            <a:r>
              <a:rPr lang="fr-FR" sz="1600" dirty="0">
                <a:latin typeface="Times New Roman" pitchFamily="18" charset="0"/>
                <a:cs typeface="Times New Roman" pitchFamily="18" charset="0"/>
              </a:rPr>
              <a:t>Uniform Resource </a:t>
            </a:r>
            <a:r>
              <a:rPr lang="en-CA" sz="1600" dirty="0">
                <a:latin typeface="Times New Roman" pitchFamily="18" charset="0"/>
                <a:cs typeface="Times New Roman" pitchFamily="18" charset="0"/>
              </a:rPr>
              <a:t>Identifiers</a:t>
            </a:r>
            <a:r>
              <a:rPr lang="fr-FR" sz="1600" dirty="0">
                <a:latin typeface="Times New Roman" pitchFamily="18" charset="0"/>
                <a:cs typeface="Times New Roman" pitchFamily="18" charset="0"/>
              </a:rPr>
              <a:t> (</a:t>
            </a:r>
            <a:r>
              <a:rPr lang="fr-FR" sz="1600" b="1" dirty="0">
                <a:latin typeface="Times New Roman" pitchFamily="18" charset="0"/>
                <a:cs typeface="Times New Roman" pitchFamily="18" charset="0"/>
              </a:rPr>
              <a:t>URI</a:t>
            </a:r>
            <a:r>
              <a:rPr lang="fr-FR" sz="1600" dirty="0">
                <a:latin typeface="Times New Roman" pitchFamily="18" charset="0"/>
                <a:cs typeface="Times New Roman" pitchFamily="18" charset="0"/>
              </a:rPr>
              <a:t>) </a:t>
            </a:r>
            <a:endParaRPr lang="fr-FR" sz="1600" dirty="0" smtClean="0">
              <a:latin typeface="Times New Roman" pitchFamily="18" charset="0"/>
              <a:cs typeface="Times New Roman" pitchFamily="18" charset="0"/>
            </a:endParaRPr>
          </a:p>
          <a:p>
            <a:pPr marL="1200150" lvl="2" indent="-285750" algn="just">
              <a:lnSpc>
                <a:spcPct val="150000"/>
              </a:lnSpc>
              <a:buFont typeface="Courier New" panose="02070309020205020404" pitchFamily="49" charset="0"/>
              <a:buChar char="o"/>
            </a:pPr>
            <a:r>
              <a:rPr lang="fr-FR" sz="1600" dirty="0" smtClean="0">
                <a:latin typeface="Times New Roman" pitchFamily="18" charset="0"/>
                <a:cs typeface="Times New Roman" pitchFamily="18" charset="0"/>
              </a:rPr>
              <a:t>Le </a:t>
            </a:r>
            <a:r>
              <a:rPr lang="fr-FR" sz="1600" dirty="0">
                <a:latin typeface="Times New Roman" pitchFamily="18" charset="0"/>
                <a:cs typeface="Times New Roman" pitchFamily="18" charset="0"/>
              </a:rPr>
              <a:t>langage </a:t>
            </a:r>
            <a:r>
              <a:rPr lang="fr-FR" sz="1600" b="1" dirty="0">
                <a:latin typeface="Times New Roman" pitchFamily="18" charset="0"/>
                <a:cs typeface="Times New Roman" pitchFamily="18" charset="0"/>
              </a:rPr>
              <a:t>XML</a:t>
            </a:r>
            <a:r>
              <a:rPr lang="fr-FR" sz="1600" dirty="0">
                <a:latin typeface="Times New Roman" pitchFamily="18" charset="0"/>
                <a:cs typeface="Times New Roman" pitchFamily="18" charset="0"/>
              </a:rPr>
              <a:t> (dans le cas, majoritaire, où RDF est sérialisé en XML). </a:t>
            </a:r>
            <a:endParaRPr lang="fr-FR" sz="1600" dirty="0" smtClean="0">
              <a:latin typeface="Times New Roman" pitchFamily="18" charset="0"/>
              <a:cs typeface="Times New Roman" pitchFamily="18" charset="0"/>
            </a:endParaRPr>
          </a:p>
          <a:p>
            <a:pPr algn="just">
              <a:lnSpc>
                <a:spcPct val="150000"/>
              </a:lnSpc>
            </a:pPr>
            <a:endParaRPr lang="fr-FR" sz="1600" dirty="0">
              <a:latin typeface="Times New Roman" pitchFamily="18" charset="0"/>
              <a:cs typeface="Times New Roman" pitchFamily="18" charset="0"/>
            </a:endParaRPr>
          </a:p>
          <a:p>
            <a:pPr algn="just">
              <a:lnSpc>
                <a:spcPct val="150000"/>
              </a:lnSpc>
            </a:pPr>
            <a:r>
              <a:rPr lang="fr-FR" sz="1600" dirty="0">
                <a:latin typeface="Times New Roman" pitchFamily="18" charset="0"/>
                <a:cs typeface="Times New Roman" pitchFamily="18" charset="0"/>
              </a:rPr>
              <a:t>À ces standards s'ajoutent ceux qui sont propres au Web sémantique : </a:t>
            </a:r>
            <a:endParaRPr lang="fr-FR" sz="1600" dirty="0" smtClean="0">
              <a:latin typeface="Times New Roman" pitchFamily="18" charset="0"/>
              <a:cs typeface="Times New Roman" pitchFamily="18" charset="0"/>
            </a:endParaRPr>
          </a:p>
          <a:p>
            <a:pPr marL="1200150" lvl="2" indent="-285750" algn="just">
              <a:lnSpc>
                <a:spcPct val="150000"/>
              </a:lnSpc>
              <a:buFont typeface="Courier New" panose="02070309020205020404" pitchFamily="49" charset="0"/>
              <a:buChar char="o"/>
            </a:pPr>
            <a:r>
              <a:rPr lang="fr-FR" sz="1600" b="1" dirty="0" smtClean="0">
                <a:latin typeface="Times New Roman" pitchFamily="18" charset="0"/>
                <a:cs typeface="Times New Roman" pitchFamily="18" charset="0"/>
              </a:rPr>
              <a:t>RDF</a:t>
            </a:r>
            <a:r>
              <a:rPr lang="fr-FR" sz="1600" dirty="0" smtClean="0">
                <a:latin typeface="Times New Roman" pitchFamily="18" charset="0"/>
                <a:cs typeface="Times New Roman" pitchFamily="18" charset="0"/>
              </a:rPr>
              <a:t> </a:t>
            </a:r>
            <a:r>
              <a:rPr lang="fr-FR" sz="1600" dirty="0">
                <a:latin typeface="Times New Roman" pitchFamily="18" charset="0"/>
                <a:cs typeface="Times New Roman" pitchFamily="18" charset="0"/>
              </a:rPr>
              <a:t>(Resource Description Framework): modèle conceptuel permettant de décrire toute donnée ; </a:t>
            </a:r>
            <a:endParaRPr lang="fr-FR" sz="1600" dirty="0" smtClean="0">
              <a:latin typeface="Times New Roman" pitchFamily="18" charset="0"/>
              <a:cs typeface="Times New Roman" pitchFamily="18" charset="0"/>
            </a:endParaRPr>
          </a:p>
          <a:p>
            <a:pPr marL="1200150" lvl="2" indent="-285750" algn="just">
              <a:lnSpc>
                <a:spcPct val="150000"/>
              </a:lnSpc>
              <a:buFont typeface="Courier New" panose="02070309020205020404" pitchFamily="49" charset="0"/>
              <a:buChar char="o"/>
            </a:pPr>
            <a:r>
              <a:rPr lang="fr-FR" sz="1600" b="1" dirty="0" smtClean="0">
                <a:latin typeface="Times New Roman" pitchFamily="18" charset="0"/>
                <a:cs typeface="Times New Roman" pitchFamily="18" charset="0"/>
              </a:rPr>
              <a:t>RDF </a:t>
            </a:r>
            <a:r>
              <a:rPr lang="en-CA" sz="1600" b="1" dirty="0">
                <a:latin typeface="Times New Roman" pitchFamily="18" charset="0"/>
                <a:cs typeface="Times New Roman" pitchFamily="18" charset="0"/>
              </a:rPr>
              <a:t>Schema</a:t>
            </a:r>
            <a:r>
              <a:rPr lang="fr-FR" sz="1600" dirty="0">
                <a:latin typeface="Times New Roman" pitchFamily="18" charset="0"/>
                <a:cs typeface="Times New Roman" pitchFamily="18" charset="0"/>
              </a:rPr>
              <a:t> : langage permettant de créer des vocabulaires, ensembles de termes utilisés pour décrire des choses </a:t>
            </a:r>
            <a:r>
              <a:rPr lang="fr-FR" sz="1600" dirty="0" smtClean="0">
                <a:latin typeface="Times New Roman" pitchFamily="18" charset="0"/>
                <a:cs typeface="Times New Roman" pitchFamily="18" charset="0"/>
              </a:rPr>
              <a:t>;</a:t>
            </a:r>
          </a:p>
          <a:p>
            <a:pPr marL="1200150" lvl="2" indent="-285750" algn="just">
              <a:lnSpc>
                <a:spcPct val="150000"/>
              </a:lnSpc>
              <a:buFont typeface="Courier New" panose="02070309020205020404" pitchFamily="49" charset="0"/>
              <a:buChar char="o"/>
            </a:pPr>
            <a:r>
              <a:rPr lang="fr-FR" sz="1600" b="1" dirty="0" smtClean="0">
                <a:latin typeface="Times New Roman" pitchFamily="18" charset="0"/>
                <a:cs typeface="Times New Roman" pitchFamily="18" charset="0"/>
              </a:rPr>
              <a:t>OWL</a:t>
            </a:r>
            <a:r>
              <a:rPr lang="fr-FR" sz="1600" dirty="0" smtClean="0">
                <a:latin typeface="Times New Roman" pitchFamily="18" charset="0"/>
                <a:cs typeface="Times New Roman" pitchFamily="18" charset="0"/>
              </a:rPr>
              <a:t> </a:t>
            </a:r>
            <a:r>
              <a:rPr lang="fr-FR" sz="1600" dirty="0">
                <a:latin typeface="Times New Roman" pitchFamily="18" charset="0"/>
                <a:cs typeface="Times New Roman" pitchFamily="18" charset="0"/>
              </a:rPr>
              <a:t>: langage permettant de créer des ontologies, vocabulaires plus complexes servant de support aux traitements logiques (inférences, classification automatique…) ; </a:t>
            </a:r>
            <a:endParaRPr lang="fr-FR" sz="1600" dirty="0" smtClean="0">
              <a:latin typeface="Times New Roman" pitchFamily="18" charset="0"/>
              <a:cs typeface="Times New Roman" pitchFamily="18" charset="0"/>
            </a:endParaRPr>
          </a:p>
          <a:p>
            <a:pPr marL="1200150" lvl="2" indent="-285750" algn="just">
              <a:lnSpc>
                <a:spcPct val="150000"/>
              </a:lnSpc>
              <a:buFont typeface="Courier New" panose="02070309020205020404" pitchFamily="49" charset="0"/>
              <a:buChar char="o"/>
            </a:pPr>
            <a:r>
              <a:rPr lang="fr-FR" sz="1600" b="1" dirty="0" smtClean="0">
                <a:latin typeface="Times New Roman" pitchFamily="18" charset="0"/>
                <a:cs typeface="Times New Roman" pitchFamily="18" charset="0"/>
              </a:rPr>
              <a:t>SPARQL</a:t>
            </a:r>
            <a:r>
              <a:rPr lang="fr-FR" sz="1600" dirty="0">
                <a:latin typeface="Times New Roman" pitchFamily="18" charset="0"/>
                <a:cs typeface="Times New Roman" pitchFamily="18" charset="0"/>
              </a:rPr>
              <a:t>: langage de requêtes pour obtenir des informations à partir de graphes RDF.</a:t>
            </a:r>
          </a:p>
        </p:txBody>
      </p:sp>
    </p:spTree>
    <p:extLst>
      <p:ext uri="{BB962C8B-B14F-4D97-AF65-F5344CB8AC3E}">
        <p14:creationId xmlns:p14="http://schemas.microsoft.com/office/powerpoint/2010/main" val="7985552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0-#ppt_w/2"/>
                                          </p:val>
                                        </p:tav>
                                        <p:tav tm="100000">
                                          <p:val>
                                            <p:strVal val="#ppt_x"/>
                                          </p:val>
                                        </p:tav>
                                      </p:tavLst>
                                    </p:anim>
                                    <p:anim calcmode="lin" valueType="num">
                                      <p:cBhvr additive="base">
                                        <p:cTn id="12" dur="500" fill="hold"/>
                                        <p:tgtEl>
                                          <p:spTgt spid="3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0-#ppt_w/2"/>
                                          </p:val>
                                        </p:tav>
                                        <p:tav tm="100000">
                                          <p:val>
                                            <p:strVal val="#ppt_x"/>
                                          </p:val>
                                        </p:tav>
                                      </p:tavLst>
                                    </p:anim>
                                    <p:anim calcmode="lin" valueType="num">
                                      <p:cBhvr additive="base">
                                        <p:cTn id="16" dur="500" fill="hold"/>
                                        <p:tgtEl>
                                          <p:spTgt spid="3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0-#ppt_w/2"/>
                                          </p:val>
                                        </p:tav>
                                        <p:tav tm="100000">
                                          <p:val>
                                            <p:strVal val="#ppt_x"/>
                                          </p:val>
                                        </p:tav>
                                      </p:tavLst>
                                    </p:anim>
                                    <p:anim calcmode="lin" valueType="num">
                                      <p:cBhvr additive="base">
                                        <p:cTn id="20" dur="500" fill="hold"/>
                                        <p:tgtEl>
                                          <p:spTgt spid="4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0-#ppt_w/2"/>
                                          </p:val>
                                        </p:tav>
                                        <p:tav tm="100000">
                                          <p:val>
                                            <p:strVal val="#ppt_x"/>
                                          </p:val>
                                        </p:tav>
                                      </p:tavLst>
                                    </p:anim>
                                    <p:anim calcmode="lin" valueType="num">
                                      <p:cBhvr additive="base">
                                        <p:cTn id="24" dur="500" fill="hold"/>
                                        <p:tgtEl>
                                          <p:spTgt spid="41"/>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stCondLst>
                                    <p:cond delay="40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p:bldP spid="40" grpId="0"/>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hevron 13"/>
          <p:cNvSpPr/>
          <p:nvPr/>
        </p:nvSpPr>
        <p:spPr>
          <a:xfrm>
            <a:off x="2699792" y="553"/>
            <a:ext cx="8136904"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Pentagon 3"/>
          <p:cNvSpPr/>
          <p:nvPr/>
        </p:nvSpPr>
        <p:spPr>
          <a:xfrm>
            <a:off x="0" y="0"/>
            <a:ext cx="467544"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4348" y="0"/>
            <a:ext cx="2530540" cy="369332"/>
          </a:xfrm>
          <a:prstGeom prst="rect">
            <a:avLst/>
          </a:prstGeom>
          <a:noFill/>
        </p:spPr>
        <p:txBody>
          <a:bodyPr wrap="square" rtlCol="0">
            <a:spAutoFit/>
          </a:bodyPr>
          <a:lstStyle/>
          <a:p>
            <a:r>
              <a:rPr lang="fr-FR" dirty="0" smtClean="0">
                <a:latin typeface="Times New Roman" pitchFamily="18" charset="0"/>
                <a:cs typeface="Times New Roman" pitchFamily="18" charset="0"/>
              </a:rPr>
              <a:t>Web sémantique</a:t>
            </a:r>
            <a:endParaRPr lang="en-US" dirty="0">
              <a:latin typeface="Philosopher" pitchFamily="50" charset="0"/>
            </a:endParaRPr>
          </a:p>
        </p:txBody>
      </p:sp>
      <p:sp>
        <p:nvSpPr>
          <p:cNvPr id="6" name="Oval 5"/>
          <p:cNvSpPr/>
          <p:nvPr/>
        </p:nvSpPr>
        <p:spPr>
          <a:xfrm>
            <a:off x="467544" y="75499"/>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1</a:t>
            </a:r>
            <a:endParaRPr lang="en-US" dirty="0">
              <a:latin typeface="Caviar Dreams" pitchFamily="34" charset="0"/>
            </a:endParaRPr>
          </a:p>
        </p:txBody>
      </p:sp>
      <p:sp>
        <p:nvSpPr>
          <p:cNvPr id="9" name="Oval 8"/>
          <p:cNvSpPr/>
          <p:nvPr/>
        </p:nvSpPr>
        <p:spPr>
          <a:xfrm>
            <a:off x="2987824"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1" name="Oval 10"/>
          <p:cNvSpPr/>
          <p:nvPr/>
        </p:nvSpPr>
        <p:spPr>
          <a:xfrm>
            <a:off x="3347896"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3</a:t>
            </a:r>
            <a:endParaRPr lang="en-US" dirty="0">
              <a:latin typeface="Caviar Dreams" pitchFamily="34" charset="0"/>
            </a:endParaRPr>
          </a:p>
        </p:txBody>
      </p:sp>
      <p:sp>
        <p:nvSpPr>
          <p:cNvPr id="13" name="Oval 12"/>
          <p:cNvSpPr/>
          <p:nvPr/>
        </p:nvSpPr>
        <p:spPr>
          <a:xfrm>
            <a:off x="3707920"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4</a:t>
            </a:r>
            <a:endParaRPr lang="en-US" dirty="0">
              <a:latin typeface="Caviar Dreams" pitchFamily="34" charset="0"/>
            </a:endParaRPr>
          </a:p>
        </p:txBody>
      </p:sp>
      <p:sp>
        <p:nvSpPr>
          <p:cNvPr id="22" name="Chevron 21"/>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Chevron 23"/>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Chevron 36"/>
          <p:cNvSpPr/>
          <p:nvPr/>
        </p:nvSpPr>
        <p:spPr>
          <a:xfrm>
            <a:off x="4929190" y="1071546"/>
            <a:ext cx="1800000" cy="108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38" name="Isosceles Triangle 37"/>
          <p:cNvSpPr/>
          <p:nvPr/>
        </p:nvSpPr>
        <p:spPr>
          <a:xfrm rot="10800000">
            <a:off x="5715008" y="1428736"/>
            <a:ext cx="288000" cy="144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000628" y="642918"/>
            <a:ext cx="1640707" cy="307777"/>
          </a:xfrm>
          <a:prstGeom prst="rect">
            <a:avLst/>
          </a:prstGeom>
        </p:spPr>
        <p:txBody>
          <a:bodyPr wrap="none">
            <a:spAutoFit/>
          </a:bodyPr>
          <a:lstStyle/>
          <a:p>
            <a:pPr algn="ctr"/>
            <a:r>
              <a:rPr lang="fr-FR" sz="1400" dirty="0" smtClean="0">
                <a:latin typeface="+mj-lt"/>
              </a:rPr>
              <a:t>Objectifs &amp; Finalités</a:t>
            </a:r>
            <a:endParaRPr lang="en-US" sz="1400" dirty="0">
              <a:latin typeface="+mj-lt"/>
            </a:endParaRPr>
          </a:p>
        </p:txBody>
      </p:sp>
      <p:sp>
        <p:nvSpPr>
          <p:cNvPr id="40" name="Rectangle 39"/>
          <p:cNvSpPr/>
          <p:nvPr/>
        </p:nvSpPr>
        <p:spPr>
          <a:xfrm>
            <a:off x="1714480" y="642918"/>
            <a:ext cx="2856232" cy="307777"/>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fr-FR" sz="1400" dirty="0" smtClean="0">
                <a:solidFill>
                  <a:schemeClr val="bg1">
                    <a:lumMod val="75000"/>
                  </a:schemeClr>
                </a:solidFill>
              </a:rPr>
              <a:t>Définition</a:t>
            </a:r>
            <a:endParaRPr lang="fr-FR" sz="1400" dirty="0">
              <a:solidFill>
                <a:schemeClr val="bg1">
                  <a:lumMod val="75000"/>
                </a:schemeClr>
              </a:solidFill>
            </a:endParaRPr>
          </a:p>
        </p:txBody>
      </p:sp>
      <p:sp>
        <p:nvSpPr>
          <p:cNvPr id="41" name="Chevron 40"/>
          <p:cNvSpPr/>
          <p:nvPr/>
        </p:nvSpPr>
        <p:spPr>
          <a:xfrm>
            <a:off x="2357422" y="1071546"/>
            <a:ext cx="1800000" cy="108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35" name="TextBox 23"/>
          <p:cNvSpPr txBox="1"/>
          <p:nvPr/>
        </p:nvSpPr>
        <p:spPr>
          <a:xfrm>
            <a:off x="8316432" y="6454388"/>
            <a:ext cx="432048" cy="369332"/>
          </a:xfrm>
          <a:prstGeom prst="rect">
            <a:avLst/>
          </a:prstGeom>
          <a:noFill/>
        </p:spPr>
        <p:txBody>
          <a:bodyPr wrap="square" rtlCol="0">
            <a:spAutoFit/>
          </a:bodyPr>
          <a:lstStyle/>
          <a:p>
            <a:pPr algn="ctr"/>
            <a:r>
              <a:rPr lang="fr-FR" b="1" dirty="0" smtClean="0">
                <a:latin typeface="Caviar Dreams" pitchFamily="34" charset="0"/>
              </a:rPr>
              <a:t>2</a:t>
            </a:r>
            <a:endParaRPr lang="en-US" b="1" dirty="0">
              <a:latin typeface="Caviar Dreams" pitchFamily="34" charset="0"/>
            </a:endParaRPr>
          </a:p>
        </p:txBody>
      </p:sp>
      <p:sp>
        <p:nvSpPr>
          <p:cNvPr id="20" name="ZoneTexte 19"/>
          <p:cNvSpPr txBox="1"/>
          <p:nvPr/>
        </p:nvSpPr>
        <p:spPr>
          <a:xfrm>
            <a:off x="285720" y="1500174"/>
            <a:ext cx="1285884" cy="369332"/>
          </a:xfrm>
          <a:prstGeom prst="rect">
            <a:avLst/>
          </a:prstGeom>
          <a:noFill/>
        </p:spPr>
        <p:txBody>
          <a:bodyPr wrap="square" rtlCol="0">
            <a:spAutoFit/>
          </a:bodyPr>
          <a:lstStyle/>
          <a:p>
            <a:endParaRPr lang="fr-FR" dirty="0"/>
          </a:p>
        </p:txBody>
      </p:sp>
      <p:sp>
        <p:nvSpPr>
          <p:cNvPr id="2" name="ZoneTexte 1"/>
          <p:cNvSpPr txBox="1"/>
          <p:nvPr/>
        </p:nvSpPr>
        <p:spPr>
          <a:xfrm>
            <a:off x="214282" y="1556792"/>
            <a:ext cx="8822214" cy="4939814"/>
          </a:xfrm>
          <a:prstGeom prst="rect">
            <a:avLst/>
          </a:prstGeom>
          <a:noFill/>
        </p:spPr>
        <p:txBody>
          <a:bodyPr wrap="square" rtlCol="0">
            <a:spAutoFit/>
          </a:bodyPr>
          <a:lstStyle/>
          <a:p>
            <a:pPr algn="just">
              <a:lnSpc>
                <a:spcPct val="150000"/>
              </a:lnSpc>
              <a:buFont typeface="Wingdings" pitchFamily="2" charset="2"/>
              <a:buChar char="Ø"/>
            </a:pPr>
            <a:r>
              <a:rPr lang="fr-FR" sz="2100" dirty="0">
                <a:latin typeface="Times New Roman" pitchFamily="18" charset="0"/>
                <a:cs typeface="Times New Roman" pitchFamily="18" charset="0"/>
              </a:rPr>
              <a:t>Utiliser les agents du web pour traiter des données (ex : faciliter l’indexation par Google </a:t>
            </a:r>
            <a:r>
              <a:rPr lang="en-CA" sz="2100" dirty="0" smtClean="0">
                <a:latin typeface="Times New Roman" pitchFamily="18" charset="0"/>
                <a:cs typeface="Times New Roman" pitchFamily="18" charset="0"/>
              </a:rPr>
              <a:t>Search</a:t>
            </a:r>
            <a:r>
              <a:rPr lang="fr-FR" sz="2100" dirty="0" smtClean="0">
                <a:latin typeface="Times New Roman" pitchFamily="18" charset="0"/>
                <a:cs typeface="Times New Roman" pitchFamily="18" charset="0"/>
              </a:rPr>
              <a:t>) </a:t>
            </a:r>
          </a:p>
          <a:p>
            <a:pPr algn="just">
              <a:lnSpc>
                <a:spcPct val="150000"/>
              </a:lnSpc>
              <a:buFont typeface="Wingdings" pitchFamily="2" charset="2"/>
              <a:buChar char="Ø"/>
            </a:pPr>
            <a:endParaRPr lang="fr-FR" sz="2100" dirty="0">
              <a:latin typeface="Times New Roman" pitchFamily="18" charset="0"/>
              <a:cs typeface="Times New Roman" pitchFamily="18" charset="0"/>
            </a:endParaRPr>
          </a:p>
          <a:p>
            <a:pPr algn="just">
              <a:lnSpc>
                <a:spcPct val="150000"/>
              </a:lnSpc>
              <a:buFont typeface="Wingdings" pitchFamily="2" charset="2"/>
              <a:buChar char="Ø"/>
            </a:pPr>
            <a:r>
              <a:rPr lang="fr-FR" sz="2100" dirty="0">
                <a:latin typeface="Times New Roman" pitchFamily="18" charset="0"/>
                <a:cs typeface="Times New Roman" pitchFamily="18" charset="0"/>
              </a:rPr>
              <a:t> Communiquer / utiliser des données du web pour enrichir les bases de connaissances maisons (ex. Ville intelligente : recueillir des données GPS globales pour offrir des services de gestion de la circulation </a:t>
            </a:r>
            <a:r>
              <a:rPr lang="fr-FR" sz="2100" dirty="0" smtClean="0">
                <a:latin typeface="Times New Roman" pitchFamily="18" charset="0"/>
                <a:cs typeface="Times New Roman" pitchFamily="18" charset="0"/>
              </a:rPr>
              <a:t>)</a:t>
            </a:r>
          </a:p>
          <a:p>
            <a:pPr algn="just">
              <a:lnSpc>
                <a:spcPct val="150000"/>
              </a:lnSpc>
            </a:pPr>
            <a:endParaRPr lang="fr-FR" sz="2100" dirty="0">
              <a:latin typeface="Times New Roman" pitchFamily="18" charset="0"/>
              <a:cs typeface="Times New Roman" pitchFamily="18" charset="0"/>
            </a:endParaRPr>
          </a:p>
          <a:p>
            <a:pPr algn="just">
              <a:lnSpc>
                <a:spcPct val="150000"/>
              </a:lnSpc>
              <a:buFont typeface="Wingdings" pitchFamily="2" charset="2"/>
              <a:buChar char="Ø"/>
            </a:pPr>
            <a:r>
              <a:rPr lang="fr-FR" sz="2100" dirty="0">
                <a:latin typeface="Times New Roman" pitchFamily="18" charset="0"/>
                <a:cs typeface="Times New Roman" pitchFamily="18" charset="0"/>
              </a:rPr>
              <a:t> Communique / Utiliser les données maisons pour enrichir la base de données  de connaissances du web (ex. gouvernement ouvert : ouvrir l’accès aux données publiques pour un traitement par les utilisateurs du web )</a:t>
            </a:r>
          </a:p>
        </p:txBody>
      </p:sp>
    </p:spTree>
    <p:extLst>
      <p:ext uri="{BB962C8B-B14F-4D97-AF65-F5344CB8AC3E}">
        <p14:creationId xmlns:p14="http://schemas.microsoft.com/office/powerpoint/2010/main" val="7985552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0-#ppt_w/2"/>
                                          </p:val>
                                        </p:tav>
                                        <p:tav tm="100000">
                                          <p:val>
                                            <p:strVal val="#ppt_x"/>
                                          </p:val>
                                        </p:tav>
                                      </p:tavLst>
                                    </p:anim>
                                    <p:anim calcmode="lin" valueType="num">
                                      <p:cBhvr additive="base">
                                        <p:cTn id="12" dur="500" fill="hold"/>
                                        <p:tgtEl>
                                          <p:spTgt spid="3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0-#ppt_w/2"/>
                                          </p:val>
                                        </p:tav>
                                        <p:tav tm="100000">
                                          <p:val>
                                            <p:strVal val="#ppt_x"/>
                                          </p:val>
                                        </p:tav>
                                      </p:tavLst>
                                    </p:anim>
                                    <p:anim calcmode="lin" valueType="num">
                                      <p:cBhvr additive="base">
                                        <p:cTn id="16" dur="500" fill="hold"/>
                                        <p:tgtEl>
                                          <p:spTgt spid="3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0-#ppt_w/2"/>
                                          </p:val>
                                        </p:tav>
                                        <p:tav tm="100000">
                                          <p:val>
                                            <p:strVal val="#ppt_x"/>
                                          </p:val>
                                        </p:tav>
                                      </p:tavLst>
                                    </p:anim>
                                    <p:anim calcmode="lin" valueType="num">
                                      <p:cBhvr additive="base">
                                        <p:cTn id="20" dur="500" fill="hold"/>
                                        <p:tgtEl>
                                          <p:spTgt spid="4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0-#ppt_w/2"/>
                                          </p:val>
                                        </p:tav>
                                        <p:tav tm="100000">
                                          <p:val>
                                            <p:strVal val="#ppt_x"/>
                                          </p:val>
                                        </p:tav>
                                      </p:tavLst>
                                    </p:anim>
                                    <p:anim calcmode="lin" valueType="num">
                                      <p:cBhvr additive="base">
                                        <p:cTn id="24" dur="500" fill="hold"/>
                                        <p:tgtEl>
                                          <p:spTgt spid="41"/>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stCondLst>
                                    <p:cond delay="40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p:bldP spid="40" grpId="0"/>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hevron 13"/>
          <p:cNvSpPr/>
          <p:nvPr/>
        </p:nvSpPr>
        <p:spPr>
          <a:xfrm>
            <a:off x="2699792" y="553"/>
            <a:ext cx="8136904"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Pentagon 3"/>
          <p:cNvSpPr/>
          <p:nvPr/>
        </p:nvSpPr>
        <p:spPr>
          <a:xfrm>
            <a:off x="0" y="0"/>
            <a:ext cx="467544"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4348" y="0"/>
            <a:ext cx="2530540" cy="369332"/>
          </a:xfrm>
          <a:prstGeom prst="rect">
            <a:avLst/>
          </a:prstGeom>
          <a:noFill/>
        </p:spPr>
        <p:txBody>
          <a:bodyPr wrap="square" rtlCol="0">
            <a:spAutoFit/>
          </a:bodyPr>
          <a:lstStyle/>
          <a:p>
            <a:r>
              <a:rPr lang="fr-FR" dirty="0" smtClean="0">
                <a:latin typeface="Times New Roman" pitchFamily="18" charset="0"/>
                <a:cs typeface="Times New Roman" pitchFamily="18" charset="0"/>
              </a:rPr>
              <a:t>Web sémantique</a:t>
            </a:r>
            <a:endParaRPr lang="en-US" dirty="0">
              <a:latin typeface="Philosopher" pitchFamily="50" charset="0"/>
            </a:endParaRPr>
          </a:p>
        </p:txBody>
      </p:sp>
      <p:sp>
        <p:nvSpPr>
          <p:cNvPr id="6" name="Oval 5"/>
          <p:cNvSpPr/>
          <p:nvPr/>
        </p:nvSpPr>
        <p:spPr>
          <a:xfrm>
            <a:off x="467544" y="75499"/>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1</a:t>
            </a:r>
            <a:endParaRPr lang="en-US" dirty="0">
              <a:latin typeface="Caviar Dreams" pitchFamily="34" charset="0"/>
            </a:endParaRPr>
          </a:p>
        </p:txBody>
      </p:sp>
      <p:sp>
        <p:nvSpPr>
          <p:cNvPr id="9" name="Oval 8"/>
          <p:cNvSpPr/>
          <p:nvPr/>
        </p:nvSpPr>
        <p:spPr>
          <a:xfrm>
            <a:off x="2987824"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1" name="Oval 10"/>
          <p:cNvSpPr/>
          <p:nvPr/>
        </p:nvSpPr>
        <p:spPr>
          <a:xfrm>
            <a:off x="3347896"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3</a:t>
            </a:r>
            <a:endParaRPr lang="en-US" dirty="0">
              <a:latin typeface="Caviar Dreams" pitchFamily="34" charset="0"/>
            </a:endParaRPr>
          </a:p>
        </p:txBody>
      </p:sp>
      <p:sp>
        <p:nvSpPr>
          <p:cNvPr id="13" name="Oval 12"/>
          <p:cNvSpPr/>
          <p:nvPr/>
        </p:nvSpPr>
        <p:spPr>
          <a:xfrm>
            <a:off x="3707920"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4</a:t>
            </a:r>
            <a:endParaRPr lang="en-US" dirty="0">
              <a:latin typeface="Caviar Dreams" pitchFamily="34" charset="0"/>
            </a:endParaRPr>
          </a:p>
        </p:txBody>
      </p:sp>
      <p:sp>
        <p:nvSpPr>
          <p:cNvPr id="22" name="Chevron 21"/>
          <p:cNvSpPr/>
          <p:nvPr/>
        </p:nvSpPr>
        <p:spPr>
          <a:xfrm rot="10800000">
            <a:off x="-314932"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Chevron 23"/>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Chevron 36"/>
          <p:cNvSpPr/>
          <p:nvPr/>
        </p:nvSpPr>
        <p:spPr>
          <a:xfrm>
            <a:off x="4929190" y="1071546"/>
            <a:ext cx="1800000" cy="108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38" name="Isosceles Triangle 37"/>
          <p:cNvSpPr/>
          <p:nvPr/>
        </p:nvSpPr>
        <p:spPr>
          <a:xfrm rot="10800000">
            <a:off x="5715008" y="1428736"/>
            <a:ext cx="288000" cy="144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000628" y="642918"/>
            <a:ext cx="1640707" cy="307777"/>
          </a:xfrm>
          <a:prstGeom prst="rect">
            <a:avLst/>
          </a:prstGeom>
        </p:spPr>
        <p:txBody>
          <a:bodyPr wrap="none">
            <a:spAutoFit/>
          </a:bodyPr>
          <a:lstStyle/>
          <a:p>
            <a:pPr algn="ctr"/>
            <a:r>
              <a:rPr lang="fr-FR" sz="1400" dirty="0" smtClean="0">
                <a:latin typeface="+mj-lt"/>
              </a:rPr>
              <a:t>Objectifs &amp; Finalités</a:t>
            </a:r>
            <a:endParaRPr lang="en-US" sz="1400" dirty="0">
              <a:latin typeface="+mj-lt"/>
            </a:endParaRPr>
          </a:p>
        </p:txBody>
      </p:sp>
      <p:sp>
        <p:nvSpPr>
          <p:cNvPr id="40" name="Rectangle 39"/>
          <p:cNvSpPr/>
          <p:nvPr/>
        </p:nvSpPr>
        <p:spPr>
          <a:xfrm>
            <a:off x="1714480" y="642918"/>
            <a:ext cx="2856232" cy="307777"/>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fr-FR" sz="1400" dirty="0" smtClean="0">
                <a:solidFill>
                  <a:schemeClr val="bg1">
                    <a:lumMod val="75000"/>
                  </a:schemeClr>
                </a:solidFill>
              </a:rPr>
              <a:t>Définition</a:t>
            </a:r>
            <a:endParaRPr lang="fr-FR" sz="1400" dirty="0">
              <a:solidFill>
                <a:schemeClr val="bg1">
                  <a:lumMod val="75000"/>
                </a:schemeClr>
              </a:solidFill>
            </a:endParaRPr>
          </a:p>
        </p:txBody>
      </p:sp>
      <p:sp>
        <p:nvSpPr>
          <p:cNvPr id="41" name="Chevron 40"/>
          <p:cNvSpPr/>
          <p:nvPr/>
        </p:nvSpPr>
        <p:spPr>
          <a:xfrm>
            <a:off x="2357422" y="1071546"/>
            <a:ext cx="1800000" cy="108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35" name="TextBox 23"/>
          <p:cNvSpPr txBox="1"/>
          <p:nvPr/>
        </p:nvSpPr>
        <p:spPr>
          <a:xfrm>
            <a:off x="8316432" y="6454388"/>
            <a:ext cx="432048" cy="369332"/>
          </a:xfrm>
          <a:prstGeom prst="rect">
            <a:avLst/>
          </a:prstGeom>
          <a:noFill/>
        </p:spPr>
        <p:txBody>
          <a:bodyPr wrap="square" rtlCol="0">
            <a:spAutoFit/>
          </a:bodyPr>
          <a:lstStyle/>
          <a:p>
            <a:pPr algn="ctr"/>
            <a:r>
              <a:rPr lang="fr-FR" b="1" dirty="0" smtClean="0">
                <a:latin typeface="Caviar Dreams" pitchFamily="34" charset="0"/>
              </a:rPr>
              <a:t>2</a:t>
            </a:r>
            <a:endParaRPr lang="en-US" b="1" dirty="0">
              <a:latin typeface="Caviar Dreams" pitchFamily="34" charset="0"/>
            </a:endParaRPr>
          </a:p>
        </p:txBody>
      </p:sp>
      <p:sp>
        <p:nvSpPr>
          <p:cNvPr id="20" name="ZoneTexte 19"/>
          <p:cNvSpPr txBox="1"/>
          <p:nvPr/>
        </p:nvSpPr>
        <p:spPr>
          <a:xfrm>
            <a:off x="285720" y="1500174"/>
            <a:ext cx="1285884" cy="369332"/>
          </a:xfrm>
          <a:prstGeom prst="rect">
            <a:avLst/>
          </a:prstGeom>
          <a:noFill/>
        </p:spPr>
        <p:txBody>
          <a:bodyPr wrap="square" rtlCol="0">
            <a:spAutoFit/>
          </a:bodyPr>
          <a:lstStyle/>
          <a:p>
            <a:endParaRPr lang="fr-FR" dirty="0"/>
          </a:p>
        </p:txBody>
      </p:sp>
      <p:sp>
        <p:nvSpPr>
          <p:cNvPr id="2" name="ZoneTexte 1"/>
          <p:cNvSpPr txBox="1"/>
          <p:nvPr/>
        </p:nvSpPr>
        <p:spPr>
          <a:xfrm>
            <a:off x="214282" y="1643050"/>
            <a:ext cx="8715436" cy="3477875"/>
          </a:xfrm>
          <a:prstGeom prst="rect">
            <a:avLst/>
          </a:prstGeom>
          <a:noFill/>
        </p:spPr>
        <p:txBody>
          <a:bodyPr wrap="square" rtlCol="0">
            <a:spAutoFit/>
          </a:bodyPr>
          <a:lstStyle/>
          <a:p>
            <a:pPr>
              <a:buFont typeface="Wingdings" pitchFamily="2" charset="2"/>
              <a:buChar char="Ø"/>
            </a:pPr>
            <a:r>
              <a:rPr lang="fr-FR" sz="2200" dirty="0" smtClean="0">
                <a:latin typeface="Times New Roman" pitchFamily="18" charset="0"/>
                <a:cs typeface="Times New Roman" pitchFamily="18" charset="0"/>
              </a:rPr>
              <a:t> Transformer </a:t>
            </a:r>
            <a:r>
              <a:rPr lang="fr-FR" sz="2200" dirty="0">
                <a:latin typeface="Times New Roman" pitchFamily="18" charset="0"/>
                <a:cs typeface="Times New Roman" pitchFamily="18" charset="0"/>
              </a:rPr>
              <a:t>le web en un vaste "espace d'échanges de ressources entre machines, permettant l'exploitation de grands volumes d'informations et de services variés</a:t>
            </a:r>
          </a:p>
          <a:p>
            <a:endParaRPr lang="fr-FR" sz="2200" dirty="0">
              <a:latin typeface="Times New Roman" pitchFamily="18" charset="0"/>
              <a:cs typeface="Times New Roman" pitchFamily="18" charset="0"/>
            </a:endParaRPr>
          </a:p>
          <a:p>
            <a:pPr>
              <a:buFont typeface="Wingdings" pitchFamily="2" charset="2"/>
              <a:buChar char="Ø"/>
            </a:pPr>
            <a:r>
              <a:rPr lang="fr-FR" sz="2200" dirty="0" smtClean="0">
                <a:latin typeface="Times New Roman" pitchFamily="18" charset="0"/>
                <a:cs typeface="Times New Roman" pitchFamily="18" charset="0"/>
              </a:rPr>
              <a:t> Libérer </a:t>
            </a:r>
            <a:r>
              <a:rPr lang="fr-FR" sz="2200" dirty="0">
                <a:latin typeface="Times New Roman" pitchFamily="18" charset="0"/>
                <a:cs typeface="Times New Roman" pitchFamily="18" charset="0"/>
              </a:rPr>
              <a:t>les utilisateurs d'une partie du travail de recherche et d'exploitation des résultats, grâce à des capacités </a:t>
            </a:r>
            <a:r>
              <a:rPr lang="fr-FR" sz="2200" dirty="0" smtClean="0">
                <a:latin typeface="Times New Roman" pitchFamily="18" charset="0"/>
                <a:cs typeface="Times New Roman" pitchFamily="18" charset="0"/>
              </a:rPr>
              <a:t>accrues de :</a:t>
            </a:r>
          </a:p>
          <a:p>
            <a:r>
              <a:rPr lang="fr-FR" sz="2200" dirty="0" smtClean="0">
                <a:latin typeface="Times New Roman" pitchFamily="18" charset="0"/>
                <a:cs typeface="Times New Roman" pitchFamily="18" charset="0"/>
              </a:rPr>
              <a:t>	- Recherche d'information</a:t>
            </a:r>
          </a:p>
          <a:p>
            <a:r>
              <a:rPr lang="fr-FR" sz="2200" dirty="0">
                <a:latin typeface="Times New Roman" pitchFamily="18" charset="0"/>
                <a:cs typeface="Times New Roman" pitchFamily="18" charset="0"/>
              </a:rPr>
              <a:t>	</a:t>
            </a:r>
            <a:r>
              <a:rPr lang="fr-FR" sz="2200" dirty="0" smtClean="0">
                <a:latin typeface="Times New Roman" pitchFamily="18" charset="0"/>
                <a:cs typeface="Times New Roman" pitchFamily="18" charset="0"/>
              </a:rPr>
              <a:t>- </a:t>
            </a:r>
            <a:r>
              <a:rPr lang="fr-FR" sz="2200" dirty="0">
                <a:latin typeface="Times New Roman" pitchFamily="18" charset="0"/>
                <a:cs typeface="Times New Roman" pitchFamily="18" charset="0"/>
              </a:rPr>
              <a:t>I</a:t>
            </a:r>
            <a:r>
              <a:rPr lang="fr-FR" sz="2200" dirty="0" smtClean="0">
                <a:latin typeface="Times New Roman" pitchFamily="18" charset="0"/>
                <a:cs typeface="Times New Roman" pitchFamily="18" charset="0"/>
              </a:rPr>
              <a:t>ntégration </a:t>
            </a:r>
            <a:r>
              <a:rPr lang="fr-FR" sz="2200" dirty="0">
                <a:latin typeface="Times New Roman" pitchFamily="18" charset="0"/>
                <a:cs typeface="Times New Roman" pitchFamily="18" charset="0"/>
              </a:rPr>
              <a:t>de sources </a:t>
            </a:r>
            <a:r>
              <a:rPr lang="fr-FR" sz="2200" dirty="0" smtClean="0">
                <a:latin typeface="Times New Roman" pitchFamily="18" charset="0"/>
                <a:cs typeface="Times New Roman" pitchFamily="18" charset="0"/>
              </a:rPr>
              <a:t>d'information</a:t>
            </a:r>
          </a:p>
          <a:p>
            <a:r>
              <a:rPr lang="fr-FR" sz="2200" dirty="0">
                <a:latin typeface="Times New Roman" pitchFamily="18" charset="0"/>
                <a:cs typeface="Times New Roman" pitchFamily="18" charset="0"/>
              </a:rPr>
              <a:t>	</a:t>
            </a:r>
            <a:r>
              <a:rPr lang="fr-FR" sz="2200" dirty="0" smtClean="0">
                <a:latin typeface="Times New Roman" pitchFamily="18" charset="0"/>
                <a:cs typeface="Times New Roman" pitchFamily="18" charset="0"/>
              </a:rPr>
              <a:t>- Découverte</a:t>
            </a:r>
            <a:r>
              <a:rPr lang="fr-FR" sz="2200" dirty="0">
                <a:latin typeface="Times New Roman" pitchFamily="18" charset="0"/>
                <a:cs typeface="Times New Roman" pitchFamily="18" charset="0"/>
              </a:rPr>
              <a:t>, d'exploitation et de combinaisons de </a:t>
            </a:r>
            <a:r>
              <a:rPr lang="fr-FR" sz="2200" dirty="0" smtClean="0">
                <a:latin typeface="Times New Roman" pitchFamily="18" charset="0"/>
                <a:cs typeface="Times New Roman" pitchFamily="18" charset="0"/>
              </a:rPr>
              <a:t>services</a:t>
            </a:r>
          </a:p>
          <a:p>
            <a:r>
              <a:rPr lang="fr-FR" sz="2200" dirty="0">
                <a:latin typeface="Times New Roman" pitchFamily="18" charset="0"/>
                <a:cs typeface="Times New Roman" pitchFamily="18" charset="0"/>
              </a:rPr>
              <a:t>	</a:t>
            </a:r>
            <a:r>
              <a:rPr lang="fr-FR" sz="2200" dirty="0" smtClean="0">
                <a:latin typeface="Times New Roman" pitchFamily="18" charset="0"/>
                <a:cs typeface="Times New Roman" pitchFamily="18" charset="0"/>
              </a:rPr>
              <a:t>- Raisonnement </a:t>
            </a:r>
            <a:r>
              <a:rPr lang="fr-FR" sz="2200" dirty="0">
                <a:latin typeface="Times New Roman" pitchFamily="18" charset="0"/>
                <a:cs typeface="Times New Roman" pitchFamily="18" charset="0"/>
              </a:rPr>
              <a:t>des </a:t>
            </a:r>
            <a:r>
              <a:rPr lang="fr-FR" sz="2200" dirty="0" smtClean="0">
                <a:latin typeface="Times New Roman" pitchFamily="18" charset="0"/>
                <a:cs typeface="Times New Roman" pitchFamily="18" charset="0"/>
              </a:rPr>
              <a:t>machines</a:t>
            </a:r>
            <a:endParaRPr lang="fr-FR" sz="2200" dirty="0">
              <a:latin typeface="Times New Roman" pitchFamily="18" charset="0"/>
              <a:cs typeface="Times New Roman" pitchFamily="18" charset="0"/>
            </a:endParaRPr>
          </a:p>
        </p:txBody>
      </p:sp>
    </p:spTree>
    <p:extLst>
      <p:ext uri="{BB962C8B-B14F-4D97-AF65-F5344CB8AC3E}">
        <p14:creationId xmlns:p14="http://schemas.microsoft.com/office/powerpoint/2010/main" val="7985552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0-#ppt_w/2"/>
                                          </p:val>
                                        </p:tav>
                                        <p:tav tm="100000">
                                          <p:val>
                                            <p:strVal val="#ppt_x"/>
                                          </p:val>
                                        </p:tav>
                                      </p:tavLst>
                                    </p:anim>
                                    <p:anim calcmode="lin" valueType="num">
                                      <p:cBhvr additive="base">
                                        <p:cTn id="12" dur="500" fill="hold"/>
                                        <p:tgtEl>
                                          <p:spTgt spid="3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0-#ppt_w/2"/>
                                          </p:val>
                                        </p:tav>
                                        <p:tav tm="100000">
                                          <p:val>
                                            <p:strVal val="#ppt_x"/>
                                          </p:val>
                                        </p:tav>
                                      </p:tavLst>
                                    </p:anim>
                                    <p:anim calcmode="lin" valueType="num">
                                      <p:cBhvr additive="base">
                                        <p:cTn id="16" dur="500" fill="hold"/>
                                        <p:tgtEl>
                                          <p:spTgt spid="3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0-#ppt_w/2"/>
                                          </p:val>
                                        </p:tav>
                                        <p:tav tm="100000">
                                          <p:val>
                                            <p:strVal val="#ppt_x"/>
                                          </p:val>
                                        </p:tav>
                                      </p:tavLst>
                                    </p:anim>
                                    <p:anim calcmode="lin" valueType="num">
                                      <p:cBhvr additive="base">
                                        <p:cTn id="20" dur="500" fill="hold"/>
                                        <p:tgtEl>
                                          <p:spTgt spid="4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0-#ppt_w/2"/>
                                          </p:val>
                                        </p:tav>
                                        <p:tav tm="100000">
                                          <p:val>
                                            <p:strVal val="#ppt_x"/>
                                          </p:val>
                                        </p:tav>
                                      </p:tavLst>
                                    </p:anim>
                                    <p:anim calcmode="lin" valueType="num">
                                      <p:cBhvr additive="base">
                                        <p:cTn id="24" dur="500" fill="hold"/>
                                        <p:tgtEl>
                                          <p:spTgt spid="41"/>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stCondLst>
                                    <p:cond delay="40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p:bldP spid="40" grpId="0"/>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hevron 16"/>
          <p:cNvSpPr/>
          <p:nvPr/>
        </p:nvSpPr>
        <p:spPr>
          <a:xfrm>
            <a:off x="3707904" y="553"/>
            <a:ext cx="6192688"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Pentagon 14"/>
          <p:cNvSpPr/>
          <p:nvPr/>
        </p:nvSpPr>
        <p:spPr>
          <a:xfrm>
            <a:off x="-251888" y="553"/>
            <a:ext cx="122348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hevron 13"/>
          <p:cNvSpPr/>
          <p:nvPr/>
        </p:nvSpPr>
        <p:spPr>
          <a:xfrm>
            <a:off x="2339752" y="553"/>
            <a:ext cx="2376000"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Pentagon 3"/>
          <p:cNvSpPr/>
          <p:nvPr/>
        </p:nvSpPr>
        <p:spPr>
          <a:xfrm>
            <a:off x="-756592" y="1"/>
            <a:ext cx="122348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55576" y="35332"/>
            <a:ext cx="2052212" cy="338554"/>
          </a:xfrm>
          <a:prstGeom prst="rect">
            <a:avLst/>
          </a:prstGeom>
          <a:noFill/>
        </p:spPr>
        <p:txBody>
          <a:bodyPr wrap="square" rtlCol="0">
            <a:spAutoFit/>
          </a:bodyPr>
          <a:lstStyle/>
          <a:p>
            <a:r>
              <a:rPr lang="fr-FR" sz="1600" dirty="0" smtClean="0">
                <a:latin typeface="Times New Roman" pitchFamily="18" charset="0"/>
                <a:cs typeface="Times New Roman" pitchFamily="18" charset="0"/>
              </a:rPr>
              <a:t>Web s</a:t>
            </a:r>
            <a:r>
              <a:rPr lang="fr-FR" sz="1600" dirty="0">
                <a:latin typeface="Times New Roman" pitchFamily="18" charset="0"/>
                <a:cs typeface="Times New Roman" pitchFamily="18" charset="0"/>
              </a:rPr>
              <a:t>é</a:t>
            </a:r>
            <a:r>
              <a:rPr lang="fr-FR" sz="1600" dirty="0" smtClean="0">
                <a:latin typeface="Times New Roman" pitchFamily="18" charset="0"/>
                <a:cs typeface="Times New Roman" pitchFamily="18" charset="0"/>
              </a:rPr>
              <a:t>mantique</a:t>
            </a:r>
            <a:endParaRPr lang="en-US" sz="1600" dirty="0">
              <a:latin typeface="Philosopher" pitchFamily="50" charset="0"/>
            </a:endParaRPr>
          </a:p>
        </p:txBody>
      </p:sp>
      <p:sp>
        <p:nvSpPr>
          <p:cNvPr id="6" name="Oval 5"/>
          <p:cNvSpPr/>
          <p:nvPr/>
        </p:nvSpPr>
        <p:spPr>
          <a:xfrm>
            <a:off x="467544" y="75499"/>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1</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9" name="Oval 8"/>
          <p:cNvSpPr/>
          <p:nvPr/>
        </p:nvSpPr>
        <p:spPr>
          <a:xfrm>
            <a:off x="2627784"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1" name="Oval 10"/>
          <p:cNvSpPr/>
          <p:nvPr/>
        </p:nvSpPr>
        <p:spPr>
          <a:xfrm>
            <a:off x="2987856"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3</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3" name="Oval 12"/>
          <p:cNvSpPr/>
          <p:nvPr/>
        </p:nvSpPr>
        <p:spPr>
          <a:xfrm>
            <a:off x="3347880"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4</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8" name="TextBox 17"/>
          <p:cNvSpPr txBox="1"/>
          <p:nvPr/>
        </p:nvSpPr>
        <p:spPr>
          <a:xfrm>
            <a:off x="1285852" y="1"/>
            <a:ext cx="2921078" cy="523220"/>
          </a:xfrm>
          <a:prstGeom prst="rect">
            <a:avLst/>
          </a:prstGeom>
          <a:noFill/>
        </p:spPr>
        <p:txBody>
          <a:bodyPr wrap="square" rtlCol="0">
            <a:spAutoFit/>
          </a:bodyPr>
          <a:lstStyle/>
          <a:p>
            <a:r>
              <a:rPr lang="fr-FR" sz="1400" dirty="0" smtClean="0">
                <a:latin typeface="Philosopher" pitchFamily="50" charset="0"/>
              </a:rPr>
              <a:t>Principes</a:t>
            </a:r>
            <a:r>
              <a:rPr lang="en-US" sz="1400" dirty="0" smtClean="0">
                <a:latin typeface="Philosopher" pitchFamily="50" charset="0"/>
              </a:rPr>
              <a:t> et applications du web </a:t>
            </a:r>
            <a:r>
              <a:rPr lang="fr-FR" sz="1400" dirty="0" smtClean="0">
                <a:latin typeface="Philosopher" pitchFamily="50" charset="0"/>
              </a:rPr>
              <a:t>sémantique</a:t>
            </a:r>
            <a:endParaRPr lang="fr-FR" sz="1400" dirty="0">
              <a:latin typeface="Philosopher" pitchFamily="50" charset="0"/>
            </a:endParaRPr>
          </a:p>
        </p:txBody>
      </p:sp>
      <p:sp>
        <p:nvSpPr>
          <p:cNvPr id="20" name="Chevron 19"/>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Chevron 20"/>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p:cNvSpPr txBox="1"/>
          <p:nvPr/>
        </p:nvSpPr>
        <p:spPr>
          <a:xfrm>
            <a:off x="8196228" y="6420108"/>
            <a:ext cx="640924" cy="369332"/>
          </a:xfrm>
          <a:prstGeom prst="rect">
            <a:avLst/>
          </a:prstGeom>
          <a:noFill/>
        </p:spPr>
        <p:txBody>
          <a:bodyPr wrap="square" rtlCol="0">
            <a:spAutoFit/>
          </a:bodyPr>
          <a:lstStyle/>
          <a:p>
            <a:pPr algn="ctr"/>
            <a:r>
              <a:rPr lang="fr-FR" b="1" dirty="0" smtClean="0">
                <a:latin typeface="Caviar Dreams" pitchFamily="34" charset="0"/>
              </a:rPr>
              <a:t>6</a:t>
            </a:r>
            <a:endParaRPr lang="en-US" b="1" dirty="0">
              <a:latin typeface="Caviar Dreams" pitchFamily="34" charset="0"/>
            </a:endParaRPr>
          </a:p>
        </p:txBody>
      </p:sp>
      <p:sp>
        <p:nvSpPr>
          <p:cNvPr id="16" name="Rectangle 15"/>
          <p:cNvSpPr/>
          <p:nvPr/>
        </p:nvSpPr>
        <p:spPr>
          <a:xfrm>
            <a:off x="4572000" y="642918"/>
            <a:ext cx="2856232" cy="307777"/>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fr-FR" sz="1400" dirty="0" smtClean="0">
                <a:solidFill>
                  <a:schemeClr val="bg1">
                    <a:lumMod val="75000"/>
                  </a:schemeClr>
                </a:solidFill>
              </a:rPr>
              <a:t>Application du web sémantique</a:t>
            </a:r>
            <a:endParaRPr lang="fr-FR" sz="1400" dirty="0">
              <a:solidFill>
                <a:schemeClr val="bg1">
                  <a:lumMod val="75000"/>
                </a:schemeClr>
              </a:solidFill>
            </a:endParaRPr>
          </a:p>
        </p:txBody>
      </p:sp>
      <p:sp>
        <p:nvSpPr>
          <p:cNvPr id="19" name="Chevron 18"/>
          <p:cNvSpPr/>
          <p:nvPr/>
        </p:nvSpPr>
        <p:spPr>
          <a:xfrm>
            <a:off x="4929190" y="1071546"/>
            <a:ext cx="1800000" cy="108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6" name="Chevron 25"/>
          <p:cNvSpPr/>
          <p:nvPr/>
        </p:nvSpPr>
        <p:spPr>
          <a:xfrm>
            <a:off x="1759128" y="1071546"/>
            <a:ext cx="1800000" cy="108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7" name="Isosceles Triangle 37"/>
          <p:cNvSpPr/>
          <p:nvPr/>
        </p:nvSpPr>
        <p:spPr>
          <a:xfrm rot="10800000">
            <a:off x="2544946" y="1428736"/>
            <a:ext cx="288000" cy="144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187624" y="571480"/>
            <a:ext cx="2947282" cy="369332"/>
          </a:xfrm>
          <a:prstGeom prst="rect">
            <a:avLst/>
          </a:prstGeom>
        </p:spPr>
        <p:txBody>
          <a:bodyPr wrap="none">
            <a:spAutoFit/>
          </a:bodyPr>
          <a:lstStyle/>
          <a:p>
            <a:pPr algn="ctr"/>
            <a:r>
              <a:rPr lang="fr-FR" dirty="0" smtClean="0">
                <a:latin typeface="+mj-lt"/>
              </a:rPr>
              <a:t>Principes du web sémantique</a:t>
            </a:r>
            <a:endParaRPr lang="en-US" dirty="0">
              <a:latin typeface="+mj-lt"/>
            </a:endParaRPr>
          </a:p>
        </p:txBody>
      </p:sp>
      <p:sp>
        <p:nvSpPr>
          <p:cNvPr id="23" name="ZoneTexte 22"/>
          <p:cNvSpPr txBox="1"/>
          <p:nvPr/>
        </p:nvSpPr>
        <p:spPr>
          <a:xfrm>
            <a:off x="143508" y="1913688"/>
            <a:ext cx="8856984" cy="4585871"/>
          </a:xfrm>
          <a:prstGeom prst="rect">
            <a:avLst/>
          </a:prstGeom>
          <a:noFill/>
        </p:spPr>
        <p:txBody>
          <a:bodyPr wrap="square" rtlCol="0">
            <a:spAutoFit/>
          </a:bodyPr>
          <a:lstStyle/>
          <a:p>
            <a:r>
              <a:rPr lang="fr-FR" sz="2000" b="1" u="sng" dirty="0" smtClean="0">
                <a:solidFill>
                  <a:schemeClr val="accent1">
                    <a:lumMod val="50000"/>
                  </a:schemeClr>
                </a:solidFill>
              </a:rPr>
              <a:t>1. Normalisation </a:t>
            </a:r>
            <a:r>
              <a:rPr lang="fr-FR" sz="2000" b="1" u="sng" dirty="0">
                <a:solidFill>
                  <a:schemeClr val="accent1">
                    <a:lumMod val="50000"/>
                  </a:schemeClr>
                </a:solidFill>
              </a:rPr>
              <a:t>de l’identification des ressources numériques :</a:t>
            </a:r>
          </a:p>
          <a:p>
            <a:endParaRPr lang="fr-FR" sz="2400" u="sng" dirty="0" smtClean="0"/>
          </a:p>
          <a:p>
            <a:pPr marL="0" lvl="1"/>
            <a:r>
              <a:rPr lang="fr-FR" sz="2000" dirty="0" smtClean="0">
                <a:solidFill>
                  <a:srgbClr val="000000"/>
                </a:solidFill>
                <a:latin typeface="Times New Roman" pitchFamily="18" charset="0"/>
                <a:cs typeface="Times New Roman" pitchFamily="18" charset="0"/>
              </a:rPr>
              <a:t>Identification </a:t>
            </a:r>
            <a:r>
              <a:rPr lang="fr-FR" sz="2000" dirty="0">
                <a:solidFill>
                  <a:srgbClr val="000000"/>
                </a:solidFill>
                <a:latin typeface="Times New Roman" pitchFamily="18" charset="0"/>
                <a:cs typeface="Times New Roman" pitchFamily="18" charset="0"/>
              </a:rPr>
              <a:t>stable et univoque des concepts et des objets du web par des </a:t>
            </a:r>
            <a:r>
              <a:rPr lang="fr-FR" sz="2000" b="1" dirty="0">
                <a:solidFill>
                  <a:srgbClr val="000000"/>
                </a:solidFill>
                <a:latin typeface="Times New Roman" pitchFamily="18" charset="0"/>
                <a:cs typeface="Times New Roman" pitchFamily="18" charset="0"/>
              </a:rPr>
              <a:t>URI</a:t>
            </a:r>
            <a:r>
              <a:rPr lang="fr-FR" sz="2000" dirty="0">
                <a:solidFill>
                  <a:srgbClr val="000000"/>
                </a:solidFill>
                <a:latin typeface="Times New Roman" pitchFamily="18" charset="0"/>
                <a:cs typeface="Times New Roman" pitchFamily="18" charset="0"/>
              </a:rPr>
              <a:t> (Uniform Resource Identifier</a:t>
            </a:r>
            <a:r>
              <a:rPr lang="fr-FR" sz="2000" dirty="0" smtClean="0">
                <a:solidFill>
                  <a:srgbClr val="000000"/>
                </a:solidFill>
                <a:latin typeface="Times New Roman" pitchFamily="18" charset="0"/>
                <a:cs typeface="Times New Roman" pitchFamily="18" charset="0"/>
              </a:rPr>
              <a:t>).</a:t>
            </a:r>
          </a:p>
          <a:p>
            <a:pPr fontAlgn="base"/>
            <a:endParaRPr lang="fr-FR" sz="2400" dirty="0" smtClean="0">
              <a:solidFill>
                <a:srgbClr val="000000"/>
              </a:solidFill>
              <a:latin typeface="Times New Roman" pitchFamily="18" charset="0"/>
              <a:cs typeface="Times New Roman" pitchFamily="18" charset="0"/>
            </a:endParaRPr>
          </a:p>
          <a:p>
            <a:pPr fontAlgn="base"/>
            <a:r>
              <a:rPr lang="fr-FR" sz="2000" dirty="0" smtClean="0">
                <a:solidFill>
                  <a:srgbClr val="000000"/>
                </a:solidFill>
                <a:latin typeface="Times New Roman" pitchFamily="18" charset="0"/>
                <a:cs typeface="Times New Roman" pitchFamily="18" charset="0"/>
              </a:rPr>
              <a:t>Il </a:t>
            </a:r>
            <a:r>
              <a:rPr lang="fr-FR" sz="2000" dirty="0">
                <a:solidFill>
                  <a:srgbClr val="000000"/>
                </a:solidFill>
                <a:latin typeface="Times New Roman" pitchFamily="18" charset="0"/>
                <a:cs typeface="Times New Roman" pitchFamily="18" charset="0"/>
              </a:rPr>
              <a:t>existe deux types d’URI </a:t>
            </a:r>
            <a:r>
              <a:rPr lang="fr-FR" sz="2000" dirty="0" smtClean="0">
                <a:solidFill>
                  <a:srgbClr val="000000"/>
                </a:solidFill>
                <a:latin typeface="Times New Roman" pitchFamily="18" charset="0"/>
                <a:cs typeface="Times New Roman" pitchFamily="18" charset="0"/>
              </a:rPr>
              <a:t>:</a:t>
            </a:r>
          </a:p>
          <a:p>
            <a:pPr fontAlgn="base"/>
            <a:r>
              <a:rPr lang="fr-FR" sz="2000" dirty="0">
                <a:solidFill>
                  <a:srgbClr val="000000"/>
                </a:solidFill>
                <a:latin typeface="Times New Roman" pitchFamily="18" charset="0"/>
                <a:cs typeface="Times New Roman" pitchFamily="18" charset="0"/>
              </a:rPr>
              <a:t/>
            </a:r>
            <a:br>
              <a:rPr lang="fr-FR" sz="2000" dirty="0">
                <a:solidFill>
                  <a:srgbClr val="000000"/>
                </a:solidFill>
                <a:latin typeface="Times New Roman" pitchFamily="18" charset="0"/>
                <a:cs typeface="Times New Roman" pitchFamily="18" charset="0"/>
              </a:rPr>
            </a:br>
            <a:r>
              <a:rPr lang="fr-FR" sz="2000" dirty="0">
                <a:solidFill>
                  <a:srgbClr val="000000"/>
                </a:solidFill>
                <a:latin typeface="Times New Roman" pitchFamily="18" charset="0"/>
                <a:cs typeface="Times New Roman" pitchFamily="18" charset="0"/>
              </a:rPr>
              <a:t>- </a:t>
            </a:r>
            <a:r>
              <a:rPr lang="fr-FR" sz="2000" b="1" dirty="0">
                <a:solidFill>
                  <a:srgbClr val="000000"/>
                </a:solidFill>
                <a:latin typeface="Times New Roman" pitchFamily="18" charset="0"/>
                <a:cs typeface="Times New Roman" pitchFamily="18" charset="0"/>
              </a:rPr>
              <a:t>URL</a:t>
            </a:r>
            <a:r>
              <a:rPr lang="fr-FR" sz="2000" dirty="0">
                <a:solidFill>
                  <a:srgbClr val="000000"/>
                </a:solidFill>
                <a:latin typeface="Times New Roman" pitchFamily="18" charset="0"/>
                <a:cs typeface="Times New Roman" pitchFamily="18" charset="0"/>
              </a:rPr>
              <a:t> : Uniform Resource </a:t>
            </a:r>
            <a:r>
              <a:rPr lang="fr-FR" sz="2000" dirty="0" smtClean="0">
                <a:solidFill>
                  <a:srgbClr val="000000"/>
                </a:solidFill>
                <a:latin typeface="Times New Roman" pitchFamily="18" charset="0"/>
                <a:cs typeface="Times New Roman" pitchFamily="18" charset="0"/>
              </a:rPr>
              <a:t>Locator</a:t>
            </a:r>
          </a:p>
          <a:p>
            <a:pPr fontAlgn="base"/>
            <a:r>
              <a:rPr lang="fr-FR" sz="2000" dirty="0" smtClean="0">
                <a:solidFill>
                  <a:srgbClr val="000000"/>
                </a:solidFill>
                <a:latin typeface="Times New Roman" pitchFamily="18" charset="0"/>
                <a:cs typeface="Times New Roman" pitchFamily="18" charset="0"/>
              </a:rPr>
              <a:t>	Spécifie </a:t>
            </a:r>
            <a:r>
              <a:rPr lang="fr-FR" sz="2000" dirty="0">
                <a:solidFill>
                  <a:srgbClr val="000000"/>
                </a:solidFill>
                <a:latin typeface="Times New Roman" pitchFamily="18" charset="0"/>
                <a:cs typeface="Times New Roman" pitchFamily="18" charset="0"/>
              </a:rPr>
              <a:t>la localisation d’une ressource et comment la récupérer grâce au </a:t>
            </a:r>
            <a:r>
              <a:rPr lang="fr-FR" sz="2000" dirty="0" smtClean="0">
                <a:solidFill>
                  <a:srgbClr val="000000"/>
                </a:solidFill>
                <a:latin typeface="Times New Roman" pitchFamily="18" charset="0"/>
                <a:cs typeface="Times New Roman" pitchFamily="18" charset="0"/>
              </a:rPr>
              <a:t>	schéma </a:t>
            </a:r>
            <a:r>
              <a:rPr lang="fr-FR" sz="2000" dirty="0">
                <a:solidFill>
                  <a:srgbClr val="000000"/>
                </a:solidFill>
                <a:latin typeface="Times New Roman" pitchFamily="18" charset="0"/>
                <a:cs typeface="Times New Roman" pitchFamily="18" charset="0"/>
              </a:rPr>
              <a:t>: http, </a:t>
            </a:r>
            <a:r>
              <a:rPr lang="fr-FR" sz="2000" dirty="0" smtClean="0">
                <a:solidFill>
                  <a:srgbClr val="000000"/>
                </a:solidFill>
                <a:latin typeface="Times New Roman" pitchFamily="18" charset="0"/>
                <a:cs typeface="Times New Roman" pitchFamily="18" charset="0"/>
              </a:rPr>
              <a:t>ftp, </a:t>
            </a:r>
            <a:r>
              <a:rPr lang="fr-FR" sz="2000" dirty="0" err="1" smtClean="0">
                <a:solidFill>
                  <a:srgbClr val="000000"/>
                </a:solidFill>
                <a:latin typeface="Times New Roman" pitchFamily="18" charset="0"/>
                <a:cs typeface="Times New Roman" pitchFamily="18" charset="0"/>
              </a:rPr>
              <a:t>smb</a:t>
            </a:r>
            <a:r>
              <a:rPr lang="fr-FR" sz="2000" dirty="0">
                <a:solidFill>
                  <a:srgbClr val="000000"/>
                </a:solidFill>
                <a:latin typeface="Times New Roman" pitchFamily="18" charset="0"/>
                <a:cs typeface="Times New Roman" pitchFamily="18" charset="0"/>
              </a:rPr>
              <a:t>, file, …</a:t>
            </a:r>
          </a:p>
          <a:p>
            <a:pPr fontAlgn="base"/>
            <a:r>
              <a:rPr lang="fr-FR" sz="2000" dirty="0">
                <a:solidFill>
                  <a:srgbClr val="000000"/>
                </a:solidFill>
                <a:latin typeface="Times New Roman" pitchFamily="18" charset="0"/>
                <a:cs typeface="Times New Roman" pitchFamily="18" charset="0"/>
              </a:rPr>
              <a:t/>
            </a:r>
            <a:br>
              <a:rPr lang="fr-FR" sz="2000" dirty="0">
                <a:solidFill>
                  <a:srgbClr val="000000"/>
                </a:solidFill>
                <a:latin typeface="Times New Roman" pitchFamily="18" charset="0"/>
                <a:cs typeface="Times New Roman" pitchFamily="18" charset="0"/>
              </a:rPr>
            </a:br>
            <a:r>
              <a:rPr lang="fr-FR" sz="2000" dirty="0">
                <a:solidFill>
                  <a:srgbClr val="000000"/>
                </a:solidFill>
                <a:latin typeface="Times New Roman" pitchFamily="18" charset="0"/>
                <a:cs typeface="Times New Roman" pitchFamily="18" charset="0"/>
              </a:rPr>
              <a:t>- </a:t>
            </a:r>
            <a:r>
              <a:rPr lang="fr-FR" sz="2000" b="1" dirty="0">
                <a:solidFill>
                  <a:srgbClr val="000000"/>
                </a:solidFill>
                <a:latin typeface="Times New Roman" pitchFamily="18" charset="0"/>
                <a:cs typeface="Times New Roman" pitchFamily="18" charset="0"/>
              </a:rPr>
              <a:t>URN</a:t>
            </a:r>
            <a:r>
              <a:rPr lang="fr-FR" sz="2000" dirty="0">
                <a:solidFill>
                  <a:srgbClr val="000000"/>
                </a:solidFill>
                <a:latin typeface="Times New Roman" pitchFamily="18" charset="0"/>
                <a:cs typeface="Times New Roman" pitchFamily="18" charset="0"/>
              </a:rPr>
              <a:t> : Uniform Resource </a:t>
            </a:r>
            <a:r>
              <a:rPr lang="fr-FR" sz="2000" dirty="0" smtClean="0">
                <a:solidFill>
                  <a:srgbClr val="000000"/>
                </a:solidFill>
                <a:latin typeface="Times New Roman" pitchFamily="18" charset="0"/>
                <a:cs typeface="Times New Roman" pitchFamily="18" charset="0"/>
              </a:rPr>
              <a:t>Name</a:t>
            </a:r>
          </a:p>
          <a:p>
            <a:pPr fontAlgn="base"/>
            <a:r>
              <a:rPr lang="fr-FR" sz="2000" dirty="0" smtClean="0">
                <a:solidFill>
                  <a:srgbClr val="000000"/>
                </a:solidFill>
                <a:latin typeface="Times New Roman" pitchFamily="18" charset="0"/>
                <a:cs typeface="Times New Roman" pitchFamily="18" charset="0"/>
              </a:rPr>
              <a:t>	Identifie </a:t>
            </a:r>
            <a:r>
              <a:rPr lang="fr-FR" sz="2000" dirty="0">
                <a:solidFill>
                  <a:srgbClr val="000000"/>
                </a:solidFill>
                <a:latin typeface="Times New Roman" pitchFamily="18" charset="0"/>
                <a:cs typeface="Times New Roman" pitchFamily="18" charset="0"/>
              </a:rPr>
              <a:t>de manière unique la ressource sans décrire ni comment ni où </a:t>
            </a:r>
            <a:r>
              <a:rPr lang="fr-FR" sz="2000" dirty="0" smtClean="0">
                <a:solidFill>
                  <a:srgbClr val="000000"/>
                </a:solidFill>
                <a:latin typeface="Times New Roman" pitchFamily="18" charset="0"/>
                <a:cs typeface="Times New Roman" pitchFamily="18" charset="0"/>
              </a:rPr>
              <a:t>	la </a:t>
            </a:r>
            <a:r>
              <a:rPr lang="fr-FR" sz="2000" dirty="0">
                <a:solidFill>
                  <a:srgbClr val="000000"/>
                </a:solidFill>
                <a:latin typeface="Times New Roman" pitchFamily="18" charset="0"/>
                <a:cs typeface="Times New Roman" pitchFamily="18" charset="0"/>
              </a:rPr>
              <a:t>trouver</a:t>
            </a:r>
            <a:r>
              <a:rPr lang="fr-FR" sz="2000" dirty="0" smtClean="0">
                <a:solidFill>
                  <a:srgbClr val="000000"/>
                </a:solidFill>
                <a:latin typeface="Times New Roman" pitchFamily="18" charset="0"/>
                <a:cs typeface="Times New Roman" pitchFamily="18" charset="0"/>
              </a:rPr>
              <a:t>.</a:t>
            </a:r>
            <a:endParaRPr lang="fr-FR"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7109" y="3212976"/>
            <a:ext cx="2249119" cy="1349472"/>
          </a:xfrm>
          <a:prstGeom prst="rect">
            <a:avLst/>
          </a:prstGeom>
        </p:spPr>
      </p:pic>
    </p:spTree>
    <p:extLst>
      <p:ext uri="{BB962C8B-B14F-4D97-AF65-F5344CB8AC3E}">
        <p14:creationId xmlns:p14="http://schemas.microsoft.com/office/powerpoint/2010/main" val="16946928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0" presetClass="path" presetSubtype="0" accel="50000" decel="50000" fill="hold" grpId="0" nodeType="withEffect">
                                  <p:stCondLst>
                                    <p:cond delay="500"/>
                                  </p:stCondLst>
                                  <p:childTnLst>
                                    <p:animMotion origin="layout" path="M 2.5E-6 6.66667E-6 L -0.18126 6.66667E-6 " pathEditMode="fixed" ptsTypes="AA">
                                      <p:cBhvr>
                                        <p:cTn id="9" dur="900" fill="hold"/>
                                        <p:tgtEl>
                                          <p:spTgt spid="9"/>
                                        </p:tgtEl>
                                        <p:attrNameLst>
                                          <p:attrName>ppt_x</p:attrName>
                                          <p:attrName>ppt_y</p:attrName>
                                        </p:attrNameLst>
                                      </p:cBhvr>
                                    </p:animMotion>
                                  </p:childTnLst>
                                </p:cTn>
                              </p:par>
                              <p:par>
                                <p:cTn id="10" presetID="2" presetClass="entr" presetSubtype="8"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0-#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2" presetClass="exit" presetSubtype="2" fill="hold" grpId="0" nodeType="withEffect">
                                  <p:stCondLst>
                                    <p:cond delay="200"/>
                                  </p:stCondLst>
                                  <p:childTnLst>
                                    <p:anim calcmode="lin" valueType="num">
                                      <p:cBhvr additive="base">
                                        <p:cTn id="15" dur="1000"/>
                                        <p:tgtEl>
                                          <p:spTgt spid="14"/>
                                        </p:tgtEl>
                                        <p:attrNameLst>
                                          <p:attrName>ppt_x</p:attrName>
                                        </p:attrNameLst>
                                      </p:cBhvr>
                                      <p:tavLst>
                                        <p:tav tm="0">
                                          <p:val>
                                            <p:strVal val="ppt_x"/>
                                          </p:val>
                                        </p:tav>
                                        <p:tav tm="100000">
                                          <p:val>
                                            <p:strVal val="1+ppt_w/2"/>
                                          </p:val>
                                        </p:tav>
                                      </p:tavLst>
                                    </p:anim>
                                    <p:anim calcmode="lin" valueType="num">
                                      <p:cBhvr additive="base">
                                        <p:cTn id="16" dur="1000"/>
                                        <p:tgtEl>
                                          <p:spTgt spid="14"/>
                                        </p:tgtEl>
                                        <p:attrNameLst>
                                          <p:attrName>ppt_y</p:attrName>
                                        </p:attrNameLst>
                                      </p:cBhvr>
                                      <p:tavLst>
                                        <p:tav tm="0">
                                          <p:val>
                                            <p:strVal val="ppt_y"/>
                                          </p:val>
                                        </p:tav>
                                        <p:tav tm="100000">
                                          <p:val>
                                            <p:strVal val="ppt_y"/>
                                          </p:val>
                                        </p:tav>
                                      </p:tavLst>
                                    </p:anim>
                                    <p:set>
                                      <p:cBhvr>
                                        <p:cTn id="17" dur="1" fill="hold">
                                          <p:stCondLst>
                                            <p:cond delay="999"/>
                                          </p:stCondLst>
                                        </p:cTn>
                                        <p:tgtEl>
                                          <p:spTgt spid="14"/>
                                        </p:tgtEl>
                                        <p:attrNameLst>
                                          <p:attrName>style.visibility</p:attrName>
                                        </p:attrNameLst>
                                      </p:cBhvr>
                                      <p:to>
                                        <p:strVal val="hidden"/>
                                      </p:to>
                                    </p:set>
                                  </p:childTnLst>
                                </p:cTn>
                              </p:par>
                              <p:par>
                                <p:cTn id="18" presetID="0" presetClass="path" presetSubtype="0" accel="50000" decel="50000" fill="hold" grpId="0" nodeType="withEffect">
                                  <p:stCondLst>
                                    <p:cond delay="200"/>
                                  </p:stCondLst>
                                  <p:childTnLst>
                                    <p:animMotion origin="layout" path="M 0 0 L 0.11025 0 " pathEditMode="relative" ptsTypes="AA">
                                      <p:cBhvr>
                                        <p:cTn id="19" dur="1000" fill="hold"/>
                                        <p:tgtEl>
                                          <p:spTgt spid="11"/>
                                        </p:tgtEl>
                                        <p:attrNameLst>
                                          <p:attrName>ppt_x</p:attrName>
                                          <p:attrName>ppt_y</p:attrName>
                                        </p:attrNameLst>
                                      </p:cBhvr>
                                    </p:animMotion>
                                  </p:childTnLst>
                                </p:cTn>
                              </p:par>
                              <p:par>
                                <p:cTn id="20" presetID="0" presetClass="path" presetSubtype="0" accel="50000" decel="50000" fill="hold" grpId="0" nodeType="withEffect">
                                  <p:stCondLst>
                                    <p:cond delay="200"/>
                                  </p:stCondLst>
                                  <p:childTnLst>
                                    <p:animMotion origin="layout" path="M 0 0 L 0.11025 0 " pathEditMode="relative" ptsTypes="AA">
                                      <p:cBhvr>
                                        <p:cTn id="21" dur="1000" fill="hold"/>
                                        <p:tgtEl>
                                          <p:spTgt spid="13"/>
                                        </p:tgtEl>
                                        <p:attrNameLst>
                                          <p:attrName>ppt_x</p:attrName>
                                          <p:attrName>ppt_y</p:attrName>
                                        </p:attrNameLst>
                                      </p:cBhvr>
                                    </p:animMotion>
                                  </p:childTnLst>
                                </p:cTn>
                              </p:par>
                              <p:par>
                                <p:cTn id="22" presetID="10" presetClass="entr" presetSubtype="0" fill="hold" grpId="0" nodeType="withEffect">
                                  <p:stCondLst>
                                    <p:cond delay="100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0-#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0-#ppt_w/2"/>
                                          </p:val>
                                        </p:tav>
                                        <p:tav tm="100000">
                                          <p:val>
                                            <p:strVal val="#ppt_x"/>
                                          </p:val>
                                        </p:tav>
                                      </p:tavLst>
                                    </p:anim>
                                    <p:anim calcmode="lin" valueType="num">
                                      <p:cBhvr additive="base">
                                        <p:cTn id="4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5" grpId="0"/>
      <p:bldP spid="9" grpId="0" animBg="1"/>
      <p:bldP spid="11" grpId="0" animBg="1"/>
      <p:bldP spid="13" grpId="0" animBg="1"/>
      <p:bldP spid="18" grpId="0"/>
      <p:bldP spid="16" grpId="0"/>
      <p:bldP spid="19"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hevron 16"/>
          <p:cNvSpPr/>
          <p:nvPr/>
        </p:nvSpPr>
        <p:spPr>
          <a:xfrm>
            <a:off x="3707904" y="553"/>
            <a:ext cx="6192688"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Pentagon 14"/>
          <p:cNvSpPr/>
          <p:nvPr/>
        </p:nvSpPr>
        <p:spPr>
          <a:xfrm>
            <a:off x="-251888" y="553"/>
            <a:ext cx="122348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hevron 13"/>
          <p:cNvSpPr/>
          <p:nvPr/>
        </p:nvSpPr>
        <p:spPr>
          <a:xfrm>
            <a:off x="2339752" y="553"/>
            <a:ext cx="2376000" cy="43789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Pentagon 3"/>
          <p:cNvSpPr/>
          <p:nvPr/>
        </p:nvSpPr>
        <p:spPr>
          <a:xfrm>
            <a:off x="-756592" y="1"/>
            <a:ext cx="1223488" cy="4392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55576" y="35332"/>
            <a:ext cx="2052212" cy="338554"/>
          </a:xfrm>
          <a:prstGeom prst="rect">
            <a:avLst/>
          </a:prstGeom>
          <a:noFill/>
        </p:spPr>
        <p:txBody>
          <a:bodyPr wrap="square" rtlCol="0">
            <a:spAutoFit/>
          </a:bodyPr>
          <a:lstStyle/>
          <a:p>
            <a:r>
              <a:rPr lang="fr-FR" sz="1600" dirty="0" smtClean="0">
                <a:latin typeface="Times New Roman" pitchFamily="18" charset="0"/>
                <a:cs typeface="Times New Roman" pitchFamily="18" charset="0"/>
              </a:rPr>
              <a:t>Web s</a:t>
            </a:r>
            <a:r>
              <a:rPr lang="fr-FR" sz="1600" dirty="0">
                <a:latin typeface="Times New Roman" pitchFamily="18" charset="0"/>
                <a:cs typeface="Times New Roman" pitchFamily="18" charset="0"/>
              </a:rPr>
              <a:t>é</a:t>
            </a:r>
            <a:r>
              <a:rPr lang="fr-FR" sz="1600" dirty="0" smtClean="0">
                <a:latin typeface="Times New Roman" pitchFamily="18" charset="0"/>
                <a:cs typeface="Times New Roman" pitchFamily="18" charset="0"/>
              </a:rPr>
              <a:t>mantique</a:t>
            </a:r>
            <a:endParaRPr lang="en-US" sz="1600" dirty="0">
              <a:latin typeface="Philosopher" pitchFamily="50" charset="0"/>
            </a:endParaRPr>
          </a:p>
        </p:txBody>
      </p:sp>
      <p:sp>
        <p:nvSpPr>
          <p:cNvPr id="6" name="Oval 5"/>
          <p:cNvSpPr/>
          <p:nvPr/>
        </p:nvSpPr>
        <p:spPr>
          <a:xfrm>
            <a:off x="467544" y="75499"/>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1</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9" name="Oval 8"/>
          <p:cNvSpPr/>
          <p:nvPr/>
        </p:nvSpPr>
        <p:spPr>
          <a:xfrm>
            <a:off x="2627784"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1" name="Oval 10"/>
          <p:cNvSpPr/>
          <p:nvPr/>
        </p:nvSpPr>
        <p:spPr>
          <a:xfrm>
            <a:off x="2987856"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3</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3" name="Oval 12"/>
          <p:cNvSpPr/>
          <p:nvPr/>
        </p:nvSpPr>
        <p:spPr>
          <a:xfrm>
            <a:off x="3347880" y="73824"/>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rPr>
              <a:t>4</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viar Dreams" pitchFamily="34" charset="0"/>
            </a:endParaRPr>
          </a:p>
        </p:txBody>
      </p:sp>
      <p:sp>
        <p:nvSpPr>
          <p:cNvPr id="18" name="TextBox 17"/>
          <p:cNvSpPr txBox="1"/>
          <p:nvPr/>
        </p:nvSpPr>
        <p:spPr>
          <a:xfrm>
            <a:off x="1285852" y="1"/>
            <a:ext cx="2638076" cy="738664"/>
          </a:xfrm>
          <a:prstGeom prst="rect">
            <a:avLst/>
          </a:prstGeom>
          <a:noFill/>
        </p:spPr>
        <p:txBody>
          <a:bodyPr wrap="square" rtlCol="0">
            <a:spAutoFit/>
          </a:bodyPr>
          <a:lstStyle/>
          <a:p>
            <a:r>
              <a:rPr lang="en-US" sz="1400" dirty="0" err="1" smtClean="0">
                <a:latin typeface="Philosopher" pitchFamily="50" charset="0"/>
              </a:rPr>
              <a:t>Principes</a:t>
            </a:r>
            <a:r>
              <a:rPr lang="en-US" sz="1400" dirty="0" smtClean="0">
                <a:latin typeface="Philosopher" pitchFamily="50" charset="0"/>
              </a:rPr>
              <a:t> et applications du web </a:t>
            </a:r>
            <a:r>
              <a:rPr lang="en-US" sz="1400" dirty="0" err="1" smtClean="0">
                <a:latin typeface="Philosopher" pitchFamily="50" charset="0"/>
              </a:rPr>
              <a:t>sémantique</a:t>
            </a:r>
            <a:endParaRPr lang="en-US" sz="1400" dirty="0">
              <a:latin typeface="Philosopher" pitchFamily="50" charset="0"/>
            </a:endParaRPr>
          </a:p>
        </p:txBody>
      </p:sp>
      <p:sp>
        <p:nvSpPr>
          <p:cNvPr id="20" name="Chevron 19"/>
          <p:cNvSpPr/>
          <p:nvPr/>
        </p:nvSpPr>
        <p:spPr>
          <a:xfrm rot="10800000">
            <a:off x="-324544" y="6420108"/>
            <a:ext cx="8857000" cy="437892"/>
          </a:xfrm>
          <a:prstGeom prst="chevron">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Chevron 20"/>
          <p:cNvSpPr/>
          <p:nvPr/>
        </p:nvSpPr>
        <p:spPr>
          <a:xfrm>
            <a:off x="8532440" y="6420108"/>
            <a:ext cx="1972344" cy="437892"/>
          </a:xfrm>
          <a:prstGeom prst="chevron">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p:cNvSpPr txBox="1"/>
          <p:nvPr/>
        </p:nvSpPr>
        <p:spPr>
          <a:xfrm>
            <a:off x="8196228" y="6420108"/>
            <a:ext cx="640924" cy="369332"/>
          </a:xfrm>
          <a:prstGeom prst="rect">
            <a:avLst/>
          </a:prstGeom>
          <a:noFill/>
        </p:spPr>
        <p:txBody>
          <a:bodyPr wrap="square" rtlCol="0">
            <a:spAutoFit/>
          </a:bodyPr>
          <a:lstStyle/>
          <a:p>
            <a:pPr algn="ctr"/>
            <a:r>
              <a:rPr lang="fr-FR" b="1" dirty="0" smtClean="0">
                <a:latin typeface="Caviar Dreams" pitchFamily="34" charset="0"/>
              </a:rPr>
              <a:t>6</a:t>
            </a:r>
            <a:endParaRPr lang="en-US" b="1" dirty="0">
              <a:latin typeface="Caviar Dreams" pitchFamily="34" charset="0"/>
            </a:endParaRPr>
          </a:p>
        </p:txBody>
      </p:sp>
      <p:sp>
        <p:nvSpPr>
          <p:cNvPr id="16" name="Rectangle 15"/>
          <p:cNvSpPr/>
          <p:nvPr/>
        </p:nvSpPr>
        <p:spPr>
          <a:xfrm>
            <a:off x="4572000" y="620688"/>
            <a:ext cx="2856232" cy="307777"/>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fr-FR" sz="1400" dirty="0" smtClean="0">
                <a:solidFill>
                  <a:schemeClr val="bg1">
                    <a:lumMod val="75000"/>
                  </a:schemeClr>
                </a:solidFill>
              </a:rPr>
              <a:t>Application du web sémantique</a:t>
            </a:r>
            <a:endParaRPr lang="fr-FR" sz="1400" dirty="0">
              <a:solidFill>
                <a:schemeClr val="bg1">
                  <a:lumMod val="75000"/>
                </a:schemeClr>
              </a:solidFill>
            </a:endParaRPr>
          </a:p>
        </p:txBody>
      </p:sp>
      <p:sp>
        <p:nvSpPr>
          <p:cNvPr id="19" name="Chevron 18"/>
          <p:cNvSpPr/>
          <p:nvPr/>
        </p:nvSpPr>
        <p:spPr>
          <a:xfrm>
            <a:off x="4929190" y="1071546"/>
            <a:ext cx="1800000" cy="108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6" name="Chevron 25"/>
          <p:cNvSpPr/>
          <p:nvPr/>
        </p:nvSpPr>
        <p:spPr>
          <a:xfrm>
            <a:off x="1759128" y="1071546"/>
            <a:ext cx="1800000" cy="108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27" name="Isosceles Triangle 37"/>
          <p:cNvSpPr/>
          <p:nvPr/>
        </p:nvSpPr>
        <p:spPr>
          <a:xfrm rot="10800000">
            <a:off x="2483768" y="1268775"/>
            <a:ext cx="288000" cy="144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187624" y="571480"/>
            <a:ext cx="2947282" cy="369332"/>
          </a:xfrm>
          <a:prstGeom prst="rect">
            <a:avLst/>
          </a:prstGeom>
        </p:spPr>
        <p:txBody>
          <a:bodyPr wrap="none">
            <a:spAutoFit/>
          </a:bodyPr>
          <a:lstStyle/>
          <a:p>
            <a:pPr algn="ctr"/>
            <a:r>
              <a:rPr lang="fr-FR" dirty="0" smtClean="0">
                <a:latin typeface="+mj-lt"/>
              </a:rPr>
              <a:t>Principes du web sémantique</a:t>
            </a:r>
            <a:endParaRPr lang="en-US" dirty="0">
              <a:latin typeface="+mj-lt"/>
            </a:endParaRPr>
          </a:p>
        </p:txBody>
      </p:sp>
      <p:sp>
        <p:nvSpPr>
          <p:cNvPr id="23" name="ZoneTexte 22"/>
          <p:cNvSpPr txBox="1"/>
          <p:nvPr/>
        </p:nvSpPr>
        <p:spPr>
          <a:xfrm>
            <a:off x="0" y="1502005"/>
            <a:ext cx="8856984" cy="1015663"/>
          </a:xfrm>
          <a:prstGeom prst="rect">
            <a:avLst/>
          </a:prstGeom>
          <a:noFill/>
        </p:spPr>
        <p:txBody>
          <a:bodyPr wrap="square" rtlCol="0">
            <a:spAutoFit/>
          </a:bodyPr>
          <a:lstStyle/>
          <a:p>
            <a:r>
              <a:rPr lang="fr-FR" sz="2000" b="1" u="sng" dirty="0" smtClean="0">
                <a:solidFill>
                  <a:schemeClr val="accent1">
                    <a:lumMod val="50000"/>
                  </a:schemeClr>
                </a:solidFill>
              </a:rPr>
              <a:t>2. Normalisation de la description des ressources : les systèmes de métadonnées:</a:t>
            </a:r>
          </a:p>
          <a:p>
            <a:pPr algn="just">
              <a:buClr>
                <a:schemeClr val="bg2"/>
              </a:buClr>
            </a:pPr>
            <a:r>
              <a:rPr lang="fr-FR" sz="2000" dirty="0" smtClean="0">
                <a:latin typeface="Times New Roman" pitchFamily="18" charset="0"/>
                <a:cs typeface="Times New Roman" pitchFamily="18" charset="0"/>
              </a:rPr>
              <a:t>- Les </a:t>
            </a:r>
            <a:r>
              <a:rPr lang="fr-FR" sz="2000" dirty="0">
                <a:latin typeface="Times New Roman" pitchFamily="18" charset="0"/>
                <a:cs typeface="Times New Roman" pitchFamily="18" charset="0"/>
              </a:rPr>
              <a:t>ressources sont enrichies d'annotations sémantiques (métadonnées) décrivant leurs </a:t>
            </a:r>
            <a:r>
              <a:rPr lang="fr-FR" sz="2000" dirty="0">
                <a:solidFill>
                  <a:srgbClr val="000000"/>
                </a:solidFill>
                <a:latin typeface="Times New Roman" pitchFamily="18" charset="0"/>
                <a:cs typeface="Times New Roman" pitchFamily="18" charset="0"/>
              </a:rPr>
              <a:t>contenus et leurs fonctionnalités</a:t>
            </a:r>
            <a:r>
              <a:rPr lang="fr-FR" sz="2000" dirty="0" smtClean="0">
                <a:solidFill>
                  <a:srgbClr val="000000"/>
                </a:solidFill>
                <a:latin typeface="Times New Roman" pitchFamily="18" charset="0"/>
                <a:cs typeface="Times New Roman" pitchFamily="18" charset="0"/>
              </a:rPr>
              <a:t>.</a:t>
            </a:r>
          </a:p>
        </p:txBody>
      </p:sp>
      <p:pic>
        <p:nvPicPr>
          <p:cNvPr id="2" name="lutilisation-des-metadonne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435464"/>
            <a:ext cx="9144000" cy="3983336"/>
          </a:xfrm>
          <a:prstGeom prst="rect">
            <a:avLst/>
          </a:prstGeom>
        </p:spPr>
      </p:pic>
    </p:spTree>
    <p:extLst>
      <p:ext uri="{BB962C8B-B14F-4D97-AF65-F5344CB8AC3E}">
        <p14:creationId xmlns:p14="http://schemas.microsoft.com/office/powerpoint/2010/main" val="40812041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0" presetClass="path" presetSubtype="0" accel="50000" decel="50000" fill="hold" grpId="0" nodeType="withEffect">
                                  <p:stCondLst>
                                    <p:cond delay="500"/>
                                  </p:stCondLst>
                                  <p:childTnLst>
                                    <p:animMotion origin="layout" path="M 2.5E-6 6.66667E-6 L -0.18126 6.66667E-6 " pathEditMode="fixed" ptsTypes="AA">
                                      <p:cBhvr>
                                        <p:cTn id="9" dur="900" fill="hold"/>
                                        <p:tgtEl>
                                          <p:spTgt spid="9"/>
                                        </p:tgtEl>
                                        <p:attrNameLst>
                                          <p:attrName>ppt_x</p:attrName>
                                          <p:attrName>ppt_y</p:attrName>
                                        </p:attrNameLst>
                                      </p:cBhvr>
                                    </p:animMotion>
                                  </p:childTnLst>
                                </p:cTn>
                              </p:par>
                              <p:par>
                                <p:cTn id="10" presetID="2" presetClass="entr" presetSubtype="8"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0-#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2" presetClass="exit" presetSubtype="2" fill="hold" grpId="0" nodeType="withEffect">
                                  <p:stCondLst>
                                    <p:cond delay="200"/>
                                  </p:stCondLst>
                                  <p:childTnLst>
                                    <p:anim calcmode="lin" valueType="num">
                                      <p:cBhvr additive="base">
                                        <p:cTn id="15" dur="1000"/>
                                        <p:tgtEl>
                                          <p:spTgt spid="14"/>
                                        </p:tgtEl>
                                        <p:attrNameLst>
                                          <p:attrName>ppt_x</p:attrName>
                                        </p:attrNameLst>
                                      </p:cBhvr>
                                      <p:tavLst>
                                        <p:tav tm="0">
                                          <p:val>
                                            <p:strVal val="ppt_x"/>
                                          </p:val>
                                        </p:tav>
                                        <p:tav tm="100000">
                                          <p:val>
                                            <p:strVal val="1+ppt_w/2"/>
                                          </p:val>
                                        </p:tav>
                                      </p:tavLst>
                                    </p:anim>
                                    <p:anim calcmode="lin" valueType="num">
                                      <p:cBhvr additive="base">
                                        <p:cTn id="16" dur="1000"/>
                                        <p:tgtEl>
                                          <p:spTgt spid="14"/>
                                        </p:tgtEl>
                                        <p:attrNameLst>
                                          <p:attrName>ppt_y</p:attrName>
                                        </p:attrNameLst>
                                      </p:cBhvr>
                                      <p:tavLst>
                                        <p:tav tm="0">
                                          <p:val>
                                            <p:strVal val="ppt_y"/>
                                          </p:val>
                                        </p:tav>
                                        <p:tav tm="100000">
                                          <p:val>
                                            <p:strVal val="ppt_y"/>
                                          </p:val>
                                        </p:tav>
                                      </p:tavLst>
                                    </p:anim>
                                    <p:set>
                                      <p:cBhvr>
                                        <p:cTn id="17" dur="1" fill="hold">
                                          <p:stCondLst>
                                            <p:cond delay="999"/>
                                          </p:stCondLst>
                                        </p:cTn>
                                        <p:tgtEl>
                                          <p:spTgt spid="14"/>
                                        </p:tgtEl>
                                        <p:attrNameLst>
                                          <p:attrName>style.visibility</p:attrName>
                                        </p:attrNameLst>
                                      </p:cBhvr>
                                      <p:to>
                                        <p:strVal val="hidden"/>
                                      </p:to>
                                    </p:set>
                                  </p:childTnLst>
                                </p:cTn>
                              </p:par>
                              <p:par>
                                <p:cTn id="18" presetID="0" presetClass="path" presetSubtype="0" accel="50000" decel="50000" fill="hold" grpId="0" nodeType="withEffect">
                                  <p:stCondLst>
                                    <p:cond delay="200"/>
                                  </p:stCondLst>
                                  <p:childTnLst>
                                    <p:animMotion origin="layout" path="M 0 0 L 0.11025 0 " pathEditMode="relative" ptsTypes="AA">
                                      <p:cBhvr>
                                        <p:cTn id="19" dur="1000" fill="hold"/>
                                        <p:tgtEl>
                                          <p:spTgt spid="11"/>
                                        </p:tgtEl>
                                        <p:attrNameLst>
                                          <p:attrName>ppt_x</p:attrName>
                                          <p:attrName>ppt_y</p:attrName>
                                        </p:attrNameLst>
                                      </p:cBhvr>
                                    </p:animMotion>
                                  </p:childTnLst>
                                </p:cTn>
                              </p:par>
                              <p:par>
                                <p:cTn id="20" presetID="0" presetClass="path" presetSubtype="0" accel="50000" decel="50000" fill="hold" grpId="0" nodeType="withEffect">
                                  <p:stCondLst>
                                    <p:cond delay="200"/>
                                  </p:stCondLst>
                                  <p:childTnLst>
                                    <p:animMotion origin="layout" path="M 0 0 L 0.11025 0 " pathEditMode="relative" ptsTypes="AA">
                                      <p:cBhvr>
                                        <p:cTn id="21" dur="1000" fill="hold"/>
                                        <p:tgtEl>
                                          <p:spTgt spid="13"/>
                                        </p:tgtEl>
                                        <p:attrNameLst>
                                          <p:attrName>ppt_x</p:attrName>
                                          <p:attrName>ppt_y</p:attrName>
                                        </p:attrNameLst>
                                      </p:cBhvr>
                                    </p:animMotion>
                                  </p:childTnLst>
                                </p:cTn>
                              </p:par>
                              <p:par>
                                <p:cTn id="22" presetID="10" presetClass="entr" presetSubtype="0" fill="hold" grpId="0" nodeType="withEffect">
                                  <p:stCondLst>
                                    <p:cond delay="100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0-#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0-#ppt_w/2"/>
                                          </p:val>
                                        </p:tav>
                                        <p:tav tm="100000">
                                          <p:val>
                                            <p:strVal val="#ppt_x"/>
                                          </p:val>
                                        </p:tav>
                                      </p:tavLst>
                                    </p:anim>
                                    <p:anim calcmode="lin" valueType="num">
                                      <p:cBhvr additive="base">
                                        <p:cTn id="4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2"/>
                                        </p:tgtEl>
                                      </p:cBhvr>
                                    </p:cmd>
                                  </p:childTnLst>
                                </p:cTn>
                              </p:par>
                            </p:childTnLst>
                          </p:cTn>
                        </p:par>
                      </p:childTnLst>
                    </p:cTn>
                  </p:par>
                </p:childTnLst>
              </p:cTn>
              <p:nextCondLst>
                <p:cond evt="onClick" delay="0">
                  <p:tgtEl>
                    <p:spTgt spid="2"/>
                  </p:tgtEl>
                </p:cond>
              </p:nextCondLst>
            </p:seq>
            <p:video>
              <p:cMediaNode vol="80000">
                <p:cTn id="46" fill="hold" display="0">
                  <p:stCondLst>
                    <p:cond delay="indefinite"/>
                  </p:stCondLst>
                </p:cTn>
                <p:tgtEl>
                  <p:spTgt spid="2"/>
                </p:tgtEl>
              </p:cMediaNode>
            </p:video>
          </p:childTnLst>
        </p:cTn>
      </p:par>
    </p:tnLst>
    <p:bldLst>
      <p:bldP spid="15" grpId="0" animBg="1"/>
      <p:bldP spid="14" grpId="0" animBg="1"/>
      <p:bldP spid="5" grpId="0"/>
      <p:bldP spid="9" grpId="0" animBg="1"/>
      <p:bldP spid="11" grpId="0" animBg="1"/>
      <p:bldP spid="13" grpId="0" animBg="1"/>
      <p:bldP spid="18" grpId="0"/>
      <p:bldP spid="16" grpId="0"/>
      <p:bldP spid="19" grpId="0" animBg="1"/>
      <p:bldP spid="26" grpId="0" animBg="1"/>
      <p:bldP spid="27" grpId="0" animBg="1"/>
    </p:bldLst>
  </p:timing>
</p:sld>
</file>

<file path=ppt/theme/theme1.xml><?xml version="1.0" encoding="utf-8"?>
<a:theme xmlns:a="http://schemas.openxmlformats.org/drawingml/2006/main" name="Thème Office">
  <a:themeElements>
    <a:clrScheme name="Mé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2984980</TotalTime>
  <Words>2622</Words>
  <Application>Microsoft Office PowerPoint</Application>
  <PresentationFormat>On-screen Show (4:3)</PresentationFormat>
  <Paragraphs>525</Paragraphs>
  <Slides>27</Slides>
  <Notes>26</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Calibri</vt:lpstr>
      <vt:lpstr>Caviar Dreams</vt:lpstr>
      <vt:lpstr>Century Gothic</vt:lpstr>
      <vt:lpstr>Courier New</vt:lpstr>
      <vt:lpstr>LondonMM</vt:lpstr>
      <vt:lpstr>OptimusPrincepsSemiBold</vt:lpstr>
      <vt:lpstr>Philosopher</vt:lpstr>
      <vt:lpstr>Times New Roman</vt:lpstr>
      <vt:lpstr>Wingdings</vt: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simo</dc:creator>
  <cp:lastModifiedBy>narjesghrairi@gmail.com</cp:lastModifiedBy>
  <cp:revision>266</cp:revision>
  <dcterms:created xsi:type="dcterms:W3CDTF">2013-08-17T23:57:59Z</dcterms:created>
  <dcterms:modified xsi:type="dcterms:W3CDTF">2018-03-08T22:23:44Z</dcterms:modified>
</cp:coreProperties>
</file>