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9" r:id="rId3"/>
    <p:sldId id="260" r:id="rId4"/>
    <p:sldId id="267" r:id="rId5"/>
    <p:sldId id="268" r:id="rId6"/>
    <p:sldId id="261" r:id="rId7"/>
    <p:sldId id="271" r:id="rId8"/>
    <p:sldId id="273" r:id="rId9"/>
    <p:sldId id="262" r:id="rId10"/>
    <p:sldId id="257" r:id="rId11"/>
    <p:sldId id="282" r:id="rId12"/>
    <p:sldId id="283" r:id="rId13"/>
    <p:sldId id="263" r:id="rId14"/>
    <p:sldId id="264" r:id="rId15"/>
    <p:sldId id="270" r:id="rId16"/>
    <p:sldId id="269" r:id="rId17"/>
    <p:sldId id="277" r:id="rId18"/>
    <p:sldId id="275" r:id="rId19"/>
    <p:sldId id="285" r:id="rId20"/>
    <p:sldId id="276" r:id="rId21"/>
    <p:sldId id="272" r:id="rId22"/>
    <p:sldId id="265" r:id="rId23"/>
    <p:sldId id="280" r:id="rId24"/>
    <p:sldId id="278" r:id="rId25"/>
    <p:sldId id="279" r:id="rId26"/>
    <p:sldId id="284" r:id="rId27"/>
    <p:sldId id="266" r:id="rId28"/>
    <p:sldId id="287" r:id="rId29"/>
    <p:sldId id="281" r:id="rId30"/>
    <p:sldId id="286"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1306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1FD9A4A8-C79F-4485-9E97-43F74D121D2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D9A4A8-C79F-4485-9E97-43F74D121D2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D9A4A8-C79F-4485-9E97-43F74D121D2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D9A4A8-C79F-4485-9E97-43F74D121D2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D9A4A8-C79F-4485-9E97-43F74D121D2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D9A4A8-C79F-4485-9E97-43F74D121D2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FD9A4A8-C79F-4485-9E97-43F74D121D2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FD9A4A8-C79F-4485-9E97-43F74D121D2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FD9A4A8-C79F-4485-9E97-43F74D121D2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D9A4A8-C79F-4485-9E97-43F74D121D2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26AF046-4181-449E-988E-36E522B32585}" type="datetimeFigureOut">
              <a:rPr lang="fr-FR" smtClean="0"/>
              <a:pPr/>
              <a:t>14/03/2018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1FD9A4A8-C79F-4485-9E97-43F74D121D2B}"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26AF046-4181-449E-988E-36E522B32585}" type="datetimeFigureOut">
              <a:rPr lang="fr-FR" smtClean="0"/>
              <a:pPr/>
              <a:t>14/03/2018</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FD9A4A8-C79F-4485-9E97-43F74D121D2B}"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mokrane\Desktop\IHM\videos\1Comment%20identifier%20un%20individu%20avec%20&#231;a%20parole.mp4"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mokrane\Desktop\IHM\videos\2Techniques%20et%20outils%20de%20TAP.mp4"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mokrane\Desktop\IHM\videos\3Exemple%20de%20reconnaissance%20vocale%20.mp4"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mokrane\Desktop\IHM\videos\4Reconnaissance%20vocale.mp4"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mokrane\Desktop\IHM\videos\5Synth&#232;se%20vocale.mp4"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mokrane\Desktop\IHM\videos\Lordinateur%20des%20aveugles%20%20La%20synth&#232;se%20vocale%20-%20The%20blind%20peoples%20computer%20%20The%20screen%20reader.mp4"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mokrane\Desktop\IHM\videos\Robert%20Ebert%20Voice%20Synthesizer.mp4"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lnSpcReduction="10000"/>
          </a:bodyPr>
          <a:lstStyle/>
          <a:p>
            <a:endParaRPr lang="fr-FR" dirty="0" smtClean="0"/>
          </a:p>
          <a:p>
            <a:pPr algn="l"/>
            <a:endParaRPr lang="fr-FR" dirty="0" smtClean="0"/>
          </a:p>
          <a:p>
            <a:pPr algn="ctr"/>
            <a:endParaRPr lang="fr-FR" dirty="0" smtClean="0"/>
          </a:p>
          <a:p>
            <a:pPr algn="ctr"/>
            <a:endParaRPr lang="fr-FR" dirty="0" smtClean="0"/>
          </a:p>
          <a:p>
            <a:pPr algn="ctr"/>
            <a:endParaRPr lang="fr-FR" dirty="0" smtClean="0"/>
          </a:p>
          <a:p>
            <a:pPr algn="ctr"/>
            <a:r>
              <a:rPr lang="fr-FR" dirty="0" smtClean="0"/>
              <a:t>Thème :</a:t>
            </a:r>
            <a:r>
              <a:rPr lang="fr-FR" dirty="0"/>
              <a:t> </a:t>
            </a:r>
            <a:r>
              <a:rPr lang="fr-FR" dirty="0" smtClean="0"/>
              <a:t>TAP </a:t>
            </a:r>
          </a:p>
          <a:p>
            <a:pPr algn="ctr"/>
            <a:r>
              <a:rPr lang="fr-FR" dirty="0" smtClean="0"/>
              <a:t>Traitement automatique de la parole </a:t>
            </a:r>
          </a:p>
          <a:p>
            <a:pPr algn="ctr"/>
            <a:endParaRPr lang="fr-FR" dirty="0" smtClean="0"/>
          </a:p>
          <a:p>
            <a:pPr algn="l"/>
            <a:r>
              <a:rPr lang="fr-FR" dirty="0" smtClean="0"/>
              <a:t>Présenté par: 				Encadré par:</a:t>
            </a:r>
          </a:p>
          <a:p>
            <a:pPr algn="l"/>
            <a:r>
              <a:rPr lang="fr-FR" dirty="0" smtClean="0"/>
              <a:t>	ALLAF Mokrane		Mme. CATHERINE RECANATI</a:t>
            </a:r>
          </a:p>
          <a:p>
            <a:pPr algn="l"/>
            <a:r>
              <a:rPr lang="fr-FR" dirty="0" smtClean="0"/>
              <a:t>	ATTA Cherif </a:t>
            </a:r>
          </a:p>
          <a:p>
            <a:pPr algn="l"/>
            <a:r>
              <a:rPr lang="fr-FR" dirty="0" smtClean="0"/>
              <a:t>							Master 2:PLS</a:t>
            </a:r>
          </a:p>
          <a:p>
            <a:pPr algn="l"/>
            <a:endParaRPr lang="fr-FR" dirty="0" smtClean="0"/>
          </a:p>
          <a:p>
            <a:pPr algn="ctr"/>
            <a:endParaRPr lang="fr-FR" dirty="0" smtClean="0"/>
          </a:p>
          <a:p>
            <a:pPr algn="ctr"/>
            <a:r>
              <a:rPr lang="fr-FR" dirty="0" smtClean="0"/>
              <a:t>2017/2018</a:t>
            </a:r>
          </a:p>
          <a:p>
            <a:pPr lvl="2" algn="l">
              <a:buFont typeface="Wingdings" pitchFamily="2" charset="2"/>
              <a:buChar char="Ø"/>
            </a:pPr>
            <a:endParaRPr lang="fr-FR" dirty="0" smtClean="0"/>
          </a:p>
        </p:txBody>
      </p:sp>
      <p:pic>
        <p:nvPicPr>
          <p:cNvPr id="25601" name="Picture 1" descr="C:\Users\mokrane\Desktop\IHM\USPC-PARIS13-1.png"/>
          <p:cNvPicPr>
            <a:picLocks noChangeAspect="1" noChangeArrowheads="1"/>
          </p:cNvPicPr>
          <p:nvPr/>
        </p:nvPicPr>
        <p:blipFill>
          <a:blip r:embed="rId2" cstate="print"/>
          <a:srcRect/>
          <a:stretch>
            <a:fillRect/>
          </a:stretch>
        </p:blipFill>
        <p:spPr bwMode="auto">
          <a:xfrm>
            <a:off x="179512" y="260648"/>
            <a:ext cx="8568952" cy="1800200"/>
          </a:xfrm>
          <a:prstGeom prst="rect">
            <a:avLst/>
          </a:prstGeom>
          <a:noFill/>
        </p:spPr>
      </p:pic>
      <p:pic>
        <p:nvPicPr>
          <p:cNvPr id="25602" name="Picture 2" descr="C:\Users\mokrane\Desktop\IHM\USPC-PARIS13-1.png"/>
          <p:cNvPicPr>
            <a:picLocks noChangeAspect="1" noChangeArrowheads="1"/>
          </p:cNvPicPr>
          <p:nvPr/>
        </p:nvPicPr>
        <p:blipFill>
          <a:blip r:embed="rId3" cstate="print"/>
          <a:srcRect/>
          <a:stretch>
            <a:fillRect/>
          </a:stretch>
        </p:blipFill>
        <p:spPr bwMode="auto">
          <a:xfrm>
            <a:off x="6156325" y="5924550"/>
            <a:ext cx="2987675" cy="93345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442424"/>
          </a:xfrm>
        </p:spPr>
        <p:txBody>
          <a:bodyPr>
            <a:normAutofit fontScale="90000"/>
          </a:bodyPr>
          <a:lstStyle/>
          <a:p>
            <a:pPr algn="ctr"/>
            <a:r>
              <a:rPr lang="fr-FR" b="1" i="1" dirty="0" smtClean="0">
                <a:solidFill>
                  <a:srgbClr val="002060"/>
                </a:solidFill>
              </a:rPr>
              <a:t>Comment identifier un individu avec ça parole</a:t>
            </a:r>
            <a:endParaRPr lang="fr-FR" b="1" i="1" dirty="0">
              <a:solidFill>
                <a:srgbClr val="002060"/>
              </a:solidFill>
            </a:endParaRPr>
          </a:p>
        </p:txBody>
      </p:sp>
      <p:pic>
        <p:nvPicPr>
          <p:cNvPr id="6" name="1Comment identifier un individu avec ça parole.mp4">
            <a:hlinkClick r:id="" action="ppaction://media"/>
          </p:cNvPr>
          <p:cNvPicPr>
            <a:picLocks noGrp="1" noRot="1" noChangeAspect="1"/>
          </p:cNvPicPr>
          <p:nvPr>
            <p:ph idx="1"/>
            <a:videoFile r:link="rId1"/>
          </p:nvPr>
        </p:nvPicPr>
        <p:blipFill>
          <a:blip r:embed="rId3" cstate="print"/>
          <a:stretch>
            <a:fillRect/>
          </a:stretch>
        </p:blipFill>
        <p:spPr>
          <a:xfrm>
            <a:off x="0" y="1844824"/>
            <a:ext cx="9144000" cy="5013176"/>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6"/>
                                        </p:tgtEl>
                                      </p:cBhvr>
                                    </p:cmd>
                                  </p:childTnLst>
                                </p:cTn>
                              </p:par>
                            </p:childTnLst>
                          </p:cTn>
                        </p:par>
                      </p:childTnLst>
                    </p:cTn>
                  </p:par>
                </p:childTnLst>
              </p:cTn>
              <p:nextCondLst>
                <p:cond evt="onClick" delay="0">
                  <p:tgtEl>
                    <p:spTgt spid="6"/>
                  </p:tgtEl>
                </p:cond>
              </p:nextCondLst>
            </p:seq>
            <p:video>
              <p:cMediaNode>
                <p:cTn id="7" fill="hold" display="0">
                  <p:stCondLst>
                    <p:cond delay="indefinite"/>
                  </p:stCondLst>
                  <p:endCondLst>
                    <p:cond evt="onNext" delay="0">
                      <p:tgtEl>
                        <p:sldTgt/>
                      </p:tgtEl>
                    </p:cond>
                    <p:cond evt="onPrev" delay="0">
                      <p:tgtEl>
                        <p:sldTgt/>
                      </p:tgtEl>
                    </p:cond>
                  </p:endCondLst>
                </p:cTn>
                <p:tgtEl>
                  <p:spTgt spid="6"/>
                </p:tgtEl>
              </p:cMediaNode>
            </p:vide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936104"/>
          </a:xfrm>
        </p:spPr>
        <p:txBody>
          <a:bodyPr/>
          <a:lstStyle/>
          <a:p>
            <a:pPr algn="ctr"/>
            <a:r>
              <a:rPr lang="fr-FR" b="1" i="1" dirty="0" smtClean="0">
                <a:solidFill>
                  <a:srgbClr val="002060"/>
                </a:solidFill>
              </a:rPr>
              <a:t>Techniques et outils de TAP</a:t>
            </a:r>
            <a:endParaRPr lang="fr-FR" dirty="0"/>
          </a:p>
        </p:txBody>
      </p:sp>
      <p:sp>
        <p:nvSpPr>
          <p:cNvPr id="3" name="Espace réservé du contenu 2"/>
          <p:cNvSpPr>
            <a:spLocks noGrp="1"/>
          </p:cNvSpPr>
          <p:nvPr>
            <p:ph idx="1"/>
          </p:nvPr>
        </p:nvSpPr>
        <p:spPr>
          <a:xfrm>
            <a:off x="457200" y="1772816"/>
            <a:ext cx="8229600" cy="4551784"/>
          </a:xfrm>
        </p:spPr>
        <p:txBody>
          <a:bodyPr/>
          <a:lstStyle/>
          <a:p>
            <a:endParaRPr lang="fr-FR" dirty="0" smtClean="0"/>
          </a:p>
          <a:p>
            <a:r>
              <a:rPr lang="fr-FR" dirty="0" smtClean="0"/>
              <a:t>Une multitudes d’outils et techniques mathématique sont utilisé pour le TAP et parmi eux on trouve :</a:t>
            </a:r>
          </a:p>
          <a:p>
            <a:pPr>
              <a:buFont typeface="Wingdings" pitchFamily="2" charset="2"/>
              <a:buChar char="ü"/>
            </a:pPr>
            <a:r>
              <a:rPr lang="fr-FR" dirty="0" smtClean="0"/>
              <a:t>le traitement de signaux numérique et analogique (les </a:t>
            </a:r>
            <a:r>
              <a:rPr lang="fr-FR" dirty="0" smtClean="0"/>
              <a:t>transformés de </a:t>
            </a:r>
            <a:r>
              <a:rPr lang="fr-FR" dirty="0" err="1" smtClean="0"/>
              <a:t>fourier</a:t>
            </a:r>
            <a:r>
              <a:rPr lang="fr-FR" dirty="0" smtClean="0"/>
              <a:t>)</a:t>
            </a:r>
            <a:endParaRPr lang="fr-FR" dirty="0" smtClean="0"/>
          </a:p>
          <a:p>
            <a:pPr>
              <a:buFont typeface="Wingdings" pitchFamily="2" charset="2"/>
              <a:buChar char="ü"/>
            </a:pPr>
            <a:r>
              <a:rPr lang="fr-FR" dirty="0" smtClean="0"/>
              <a:t>Synthèse de la parole ainsi que son processus inverse qui est la reconnaissance de la parole</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936104"/>
          </a:xfrm>
        </p:spPr>
        <p:txBody>
          <a:bodyPr/>
          <a:lstStyle/>
          <a:p>
            <a:pPr algn="ctr"/>
            <a:r>
              <a:rPr lang="fr-FR" b="1" i="1" dirty="0" smtClean="0">
                <a:solidFill>
                  <a:srgbClr val="002060"/>
                </a:solidFill>
              </a:rPr>
              <a:t>Techniques et outils de TAP</a:t>
            </a:r>
            <a:endParaRPr lang="fr-FR" dirty="0"/>
          </a:p>
        </p:txBody>
      </p:sp>
      <p:sp>
        <p:nvSpPr>
          <p:cNvPr id="3" name="Espace réservé du contenu 2"/>
          <p:cNvSpPr>
            <a:spLocks noGrp="1"/>
          </p:cNvSpPr>
          <p:nvPr>
            <p:ph idx="1"/>
          </p:nvPr>
        </p:nvSpPr>
        <p:spPr>
          <a:xfrm>
            <a:off x="457200" y="1772816"/>
            <a:ext cx="8229600" cy="4680520"/>
          </a:xfrm>
        </p:spPr>
        <p:txBody>
          <a:bodyPr/>
          <a:lstStyle/>
          <a:p>
            <a:endParaRPr lang="fr-FR" dirty="0" smtClean="0"/>
          </a:p>
          <a:p>
            <a:endParaRPr lang="fr-FR" dirty="0" smtClean="0"/>
          </a:p>
          <a:p>
            <a:pPr>
              <a:buFont typeface="Wingdings" pitchFamily="2" charset="2"/>
              <a:buChar char="ü"/>
            </a:pPr>
            <a:r>
              <a:rPr lang="fr-FR" dirty="0" smtClean="0"/>
              <a:t>Synthèse à partir de représentations conceptuelles</a:t>
            </a:r>
          </a:p>
          <a:p>
            <a:pPr>
              <a:buFont typeface="Wingdings" pitchFamily="2" charset="2"/>
              <a:buChar char="ü"/>
            </a:pPr>
            <a:r>
              <a:rPr lang="fr-FR" dirty="0" smtClean="0"/>
              <a:t>Reconnaissance de la langue</a:t>
            </a:r>
          </a:p>
          <a:p>
            <a:pPr>
              <a:buFont typeface="Wingdings" pitchFamily="2" charset="2"/>
              <a:buChar char="ü"/>
            </a:pPr>
            <a:r>
              <a:rPr lang="fr-FR" dirty="0" smtClean="0"/>
              <a:t>apprentissage via les machines </a:t>
            </a:r>
            <a:r>
              <a:rPr lang="fr-FR" dirty="0" err="1" smtClean="0"/>
              <a:t>learning</a:t>
            </a:r>
            <a:endParaRPr lang="fr-FR" dirty="0" smtClean="0"/>
          </a:p>
          <a:p>
            <a:pPr>
              <a:buFont typeface="Wingdings" pitchFamily="2" charset="2"/>
              <a:buChar char="ü"/>
            </a:pPr>
            <a:r>
              <a:rPr lang="fr-FR" dirty="0" smtClean="0"/>
              <a:t>Dialogue homme-machine et dialogue </a:t>
            </a:r>
            <a:r>
              <a:rPr lang="fr-FR" dirty="0" err="1" smtClean="0"/>
              <a:t>multi-modale</a:t>
            </a:r>
            <a:endParaRPr lang="fr-FR" dirty="0" smtClean="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1370416"/>
          </a:xfrm>
        </p:spPr>
        <p:txBody>
          <a:bodyPr>
            <a:normAutofit fontScale="90000"/>
          </a:bodyPr>
          <a:lstStyle/>
          <a:p>
            <a:pPr algn="ctr"/>
            <a:r>
              <a:rPr lang="fr-FR" b="1" i="1" dirty="0" smtClean="0">
                <a:solidFill>
                  <a:srgbClr val="002060"/>
                </a:solidFill>
              </a:rPr>
              <a:t>Techniques et outils de TAP</a:t>
            </a:r>
            <a:r>
              <a:rPr lang="fr-FR" dirty="0" smtClean="0"/>
              <a:t/>
            </a:r>
            <a:br>
              <a:rPr lang="fr-FR" dirty="0" smtClean="0"/>
            </a:br>
            <a:endParaRPr lang="fr-FR" dirty="0"/>
          </a:p>
        </p:txBody>
      </p:sp>
      <p:pic>
        <p:nvPicPr>
          <p:cNvPr id="6" name="2Techniques et outils de TAP.mp4">
            <a:hlinkClick r:id="" action="ppaction://media"/>
          </p:cNvPr>
          <p:cNvPicPr>
            <a:picLocks noGrp="1" noRot="1" noChangeAspect="1"/>
          </p:cNvPicPr>
          <p:nvPr>
            <p:ph idx="1"/>
            <a:videoFile r:link="rId1"/>
          </p:nvPr>
        </p:nvPicPr>
        <p:blipFill>
          <a:blip r:embed="rId3" cstate="print"/>
          <a:stretch>
            <a:fillRect/>
          </a:stretch>
        </p:blipFill>
        <p:spPr>
          <a:xfrm>
            <a:off x="0" y="1412776"/>
            <a:ext cx="9144000" cy="5445224"/>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6"/>
                                        </p:tgtEl>
                                      </p:cBhvr>
                                    </p:cmd>
                                  </p:childTnLst>
                                </p:cTn>
                              </p:par>
                            </p:childTnLst>
                          </p:cTn>
                        </p:par>
                      </p:childTnLst>
                    </p:cTn>
                  </p:par>
                </p:childTnLst>
              </p:cTn>
              <p:nextCondLst>
                <p:cond evt="onClick" delay="0">
                  <p:tgtEl>
                    <p:spTgt spid="6"/>
                  </p:tgtEl>
                </p:cond>
              </p:nextCondLst>
            </p:seq>
            <p:video>
              <p:cMediaNode>
                <p:cTn id="7" fill="hold" display="0">
                  <p:stCondLst>
                    <p:cond delay="indefinite"/>
                  </p:stCondLst>
                  <p:endCondLst>
                    <p:cond evt="onNext" delay="0">
                      <p:tgtEl>
                        <p:sldTgt/>
                      </p:tgtEl>
                    </p:cond>
                    <p:cond evt="onPrev" delay="0">
                      <p:tgtEl>
                        <p:sldTgt/>
                      </p:tgtEl>
                    </p:cond>
                  </p:endCondLst>
                </p:cTn>
                <p:tgtEl>
                  <p:spTgt spid="6"/>
                </p:tgtEl>
              </p:cMediaNode>
            </p:vide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1370416"/>
          </a:xfrm>
        </p:spPr>
        <p:txBody>
          <a:bodyPr>
            <a:normAutofit fontScale="90000"/>
          </a:bodyPr>
          <a:lstStyle/>
          <a:p>
            <a:pPr algn="ctr"/>
            <a:r>
              <a:rPr lang="fr-FR" dirty="0" smtClean="0">
                <a:solidFill>
                  <a:srgbClr val="002060"/>
                </a:solidFill>
              </a:rPr>
              <a:t>Reconnaissance vocale</a:t>
            </a:r>
            <a:r>
              <a:rPr lang="fr-FR" dirty="0" smtClean="0"/>
              <a:t/>
            </a:r>
            <a:br>
              <a:rPr lang="fr-FR" dirty="0" smtClean="0"/>
            </a:br>
            <a:endParaRPr lang="fr-FR" dirty="0"/>
          </a:p>
        </p:txBody>
      </p:sp>
      <p:sp>
        <p:nvSpPr>
          <p:cNvPr id="5" name="Espace réservé du contenu 4"/>
          <p:cNvSpPr>
            <a:spLocks noGrp="1"/>
          </p:cNvSpPr>
          <p:nvPr>
            <p:ph idx="1"/>
          </p:nvPr>
        </p:nvSpPr>
        <p:spPr>
          <a:xfrm>
            <a:off x="457200" y="1268760"/>
            <a:ext cx="8229600" cy="5055840"/>
          </a:xfrm>
        </p:spPr>
        <p:txBody>
          <a:bodyPr/>
          <a:lstStyle/>
          <a:p>
            <a:pPr algn="ctr"/>
            <a:r>
              <a:rPr lang="fr-FR" b="1" dirty="0" smtClean="0"/>
              <a:t>Principe de la reconnaissance vocale </a:t>
            </a:r>
          </a:p>
          <a:p>
            <a:pPr algn="ctr"/>
            <a:r>
              <a:rPr lang="fr-FR" i="1" dirty="0" smtClean="0"/>
              <a:t>Para métrisation </a:t>
            </a:r>
          </a:p>
          <a:p>
            <a:pPr algn="ctr"/>
            <a:endParaRPr lang="fr-FR" dirty="0" smtClean="0"/>
          </a:p>
          <a:p>
            <a:pPr>
              <a:buFont typeface="Wingdings" pitchFamily="2" charset="2"/>
              <a:buChar char="Ø"/>
            </a:pPr>
            <a:r>
              <a:rPr lang="fr-FR" dirty="0" smtClean="0"/>
              <a:t>Séparation de la parole/Bruit cette partie permet d’identifier dans un signal acoustique ce qui correspond à un phénomène ou un mot.</a:t>
            </a:r>
          </a:p>
          <a:p>
            <a:pPr>
              <a:buFont typeface="Wingdings" pitchFamily="2" charset="2"/>
              <a:buChar char="Ø"/>
            </a:pPr>
            <a:endParaRPr lang="fr-FR" dirty="0" smtClean="0"/>
          </a:p>
          <a:p>
            <a:pPr>
              <a:buFont typeface="Wingdings" pitchFamily="2" charset="2"/>
              <a:buChar char="Ø"/>
            </a:pPr>
            <a:r>
              <a:rPr lang="fr-FR" dirty="0" smtClean="0"/>
              <a:t>Extraction de paramètre: c’est pour chercher les paramètres acoustiques susceptibles de caractériser le signal </a:t>
            </a:r>
          </a:p>
          <a:p>
            <a:pPr algn="ctr">
              <a:buNone/>
            </a:pP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1370416"/>
          </a:xfrm>
        </p:spPr>
        <p:txBody>
          <a:bodyPr>
            <a:normAutofit fontScale="90000"/>
          </a:bodyPr>
          <a:lstStyle/>
          <a:p>
            <a:pPr algn="ctr"/>
            <a:r>
              <a:rPr lang="fr-FR" dirty="0" smtClean="0">
                <a:solidFill>
                  <a:srgbClr val="002060"/>
                </a:solidFill>
              </a:rPr>
              <a:t>Reconnaissance vocale</a:t>
            </a:r>
            <a:r>
              <a:rPr lang="fr-FR" dirty="0" smtClean="0"/>
              <a:t/>
            </a:r>
            <a:br>
              <a:rPr lang="fr-FR" dirty="0" smtClean="0"/>
            </a:br>
            <a:endParaRPr lang="fr-FR" dirty="0"/>
          </a:p>
        </p:txBody>
      </p:sp>
      <p:sp>
        <p:nvSpPr>
          <p:cNvPr id="5" name="Espace réservé du contenu 4"/>
          <p:cNvSpPr>
            <a:spLocks noGrp="1"/>
          </p:cNvSpPr>
          <p:nvPr>
            <p:ph idx="1"/>
          </p:nvPr>
        </p:nvSpPr>
        <p:spPr>
          <a:xfrm>
            <a:off x="457200" y="1268760"/>
            <a:ext cx="8229600" cy="5055840"/>
          </a:xfrm>
        </p:spPr>
        <p:txBody>
          <a:bodyPr/>
          <a:lstStyle/>
          <a:p>
            <a:pPr algn="ctr"/>
            <a:r>
              <a:rPr lang="fr-FR" dirty="0" smtClean="0"/>
              <a:t>Principe de la reconnaissance vocale </a:t>
            </a:r>
          </a:p>
          <a:p>
            <a:pPr algn="ctr"/>
            <a:r>
              <a:rPr lang="fr-FR" dirty="0" smtClean="0"/>
              <a:t>Identification</a:t>
            </a:r>
          </a:p>
          <a:p>
            <a:pPr algn="ctr">
              <a:buNone/>
            </a:pPr>
            <a:endParaRPr lang="fr-FR" dirty="0" smtClean="0"/>
          </a:p>
          <a:p>
            <a:pPr>
              <a:buFont typeface="Wingdings" pitchFamily="2" charset="2"/>
              <a:buChar char="Ø"/>
            </a:pPr>
            <a:r>
              <a:rPr lang="fr-FR" dirty="0" smtClean="0"/>
              <a:t>L ’étape de l’identification permet de relier les caractéristique à un dictionnaire de mot.</a:t>
            </a:r>
          </a:p>
          <a:p>
            <a:pPr>
              <a:buFont typeface="Wingdings" pitchFamily="2" charset="2"/>
              <a:buChar char="Ø"/>
            </a:pPr>
            <a:endParaRPr lang="fr-FR" dirty="0" smtClean="0"/>
          </a:p>
          <a:p>
            <a:pPr>
              <a:buFont typeface="Wingdings" pitchFamily="2" charset="2"/>
              <a:buChar char="Ø"/>
            </a:pPr>
            <a:r>
              <a:rPr lang="fr-FR" dirty="0" smtClean="0"/>
              <a:t>En général, utilisation de méthodes statistiques.</a:t>
            </a:r>
          </a:p>
          <a:p>
            <a:pPr>
              <a:buNone/>
            </a:pPr>
            <a:endParaRPr lang="fr-FR"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1370416"/>
          </a:xfrm>
        </p:spPr>
        <p:txBody>
          <a:bodyPr>
            <a:normAutofit fontScale="90000"/>
          </a:bodyPr>
          <a:lstStyle/>
          <a:p>
            <a:pPr algn="ctr"/>
            <a:r>
              <a:rPr lang="fr-FR" dirty="0" smtClean="0">
                <a:solidFill>
                  <a:srgbClr val="002060"/>
                </a:solidFill>
              </a:rPr>
              <a:t>Reconnaissance vocale</a:t>
            </a:r>
            <a:r>
              <a:rPr lang="fr-FR" dirty="0" smtClean="0"/>
              <a:t/>
            </a:r>
            <a:br>
              <a:rPr lang="fr-FR" dirty="0" smtClean="0"/>
            </a:br>
            <a:endParaRPr lang="fr-FR" dirty="0"/>
          </a:p>
        </p:txBody>
      </p:sp>
      <p:sp>
        <p:nvSpPr>
          <p:cNvPr id="5" name="Espace réservé du contenu 4"/>
          <p:cNvSpPr>
            <a:spLocks noGrp="1"/>
          </p:cNvSpPr>
          <p:nvPr>
            <p:ph idx="1"/>
          </p:nvPr>
        </p:nvSpPr>
        <p:spPr>
          <a:xfrm>
            <a:off x="457200" y="1268760"/>
            <a:ext cx="8229600" cy="5055840"/>
          </a:xfrm>
        </p:spPr>
        <p:txBody>
          <a:bodyPr/>
          <a:lstStyle/>
          <a:p>
            <a:pPr algn="ctr"/>
            <a:r>
              <a:rPr lang="fr-FR" dirty="0" smtClean="0"/>
              <a:t>Principe de la reconnaissance vocale </a:t>
            </a:r>
          </a:p>
          <a:p>
            <a:pPr algn="ctr">
              <a:buNone/>
            </a:pPr>
            <a:endParaRPr lang="fr-FR" dirty="0"/>
          </a:p>
        </p:txBody>
      </p:sp>
      <p:pic>
        <p:nvPicPr>
          <p:cNvPr id="6" name="Espace réservé du contenu 3" descr="Capture.JPG"/>
          <p:cNvPicPr>
            <a:picLocks noChangeAspect="1"/>
          </p:cNvPicPr>
          <p:nvPr/>
        </p:nvPicPr>
        <p:blipFill>
          <a:blip r:embed="rId2" cstate="print"/>
          <a:stretch>
            <a:fillRect/>
          </a:stretch>
        </p:blipFill>
        <p:spPr>
          <a:xfrm>
            <a:off x="755576" y="2132856"/>
            <a:ext cx="7143750" cy="3561606"/>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1008112"/>
          </a:xfrm>
        </p:spPr>
        <p:txBody>
          <a:bodyPr>
            <a:normAutofit fontScale="90000"/>
          </a:bodyPr>
          <a:lstStyle/>
          <a:p>
            <a:pPr algn="ctr"/>
            <a:r>
              <a:rPr lang="fr-FR" b="1" i="1" dirty="0" smtClean="0">
                <a:solidFill>
                  <a:srgbClr val="002060"/>
                </a:solidFill>
              </a:rPr>
              <a:t>Exemple de reconnaissance vocale </a:t>
            </a:r>
            <a:endParaRPr lang="fr-FR" b="1" i="1" dirty="0">
              <a:solidFill>
                <a:srgbClr val="002060"/>
              </a:solidFill>
            </a:endParaRPr>
          </a:p>
        </p:txBody>
      </p:sp>
      <p:pic>
        <p:nvPicPr>
          <p:cNvPr id="6" name="3Exemple de reconnaissance vocale .mp4">
            <a:hlinkClick r:id="" action="ppaction://media"/>
          </p:cNvPr>
          <p:cNvPicPr>
            <a:picLocks noGrp="1" noRot="1" noChangeAspect="1"/>
          </p:cNvPicPr>
          <p:nvPr>
            <p:ph idx="1"/>
            <a:videoFile r:link="rId1"/>
          </p:nvPr>
        </p:nvPicPr>
        <p:blipFill>
          <a:blip r:embed="rId3" cstate="print"/>
          <a:stretch>
            <a:fillRect/>
          </a:stretch>
        </p:blipFill>
        <p:spPr>
          <a:xfrm>
            <a:off x="0" y="1412776"/>
            <a:ext cx="9144000" cy="5445224"/>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6"/>
                                        </p:tgtEl>
                                      </p:cBhvr>
                                    </p:cmd>
                                  </p:childTnLst>
                                </p:cTn>
                              </p:par>
                            </p:childTnLst>
                          </p:cTn>
                        </p:par>
                      </p:childTnLst>
                    </p:cTn>
                  </p:par>
                </p:childTnLst>
              </p:cTn>
              <p:nextCondLst>
                <p:cond evt="onClick" delay="0">
                  <p:tgtEl>
                    <p:spTgt spid="6"/>
                  </p:tgtEl>
                </p:cond>
              </p:nextCondLst>
            </p:seq>
            <p:video>
              <p:cMediaNode>
                <p:cTn id="7" fill="hold" display="0">
                  <p:stCondLst>
                    <p:cond delay="indefinite"/>
                  </p:stCondLst>
                  <p:endCondLst>
                    <p:cond evt="onNext" delay="0">
                      <p:tgtEl>
                        <p:sldTgt/>
                      </p:tgtEl>
                    </p:cond>
                    <p:cond evt="onPrev" delay="0">
                      <p:tgtEl>
                        <p:sldTgt/>
                      </p:tgtEl>
                    </p:cond>
                  </p:endCondLst>
                </p:cTn>
                <p:tgtEl>
                  <p:spTgt spid="6"/>
                </p:tgtEl>
              </p:cMediaNode>
            </p:vide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1298408"/>
          </a:xfrm>
        </p:spPr>
        <p:txBody>
          <a:bodyPr>
            <a:normAutofit fontScale="90000"/>
          </a:bodyPr>
          <a:lstStyle/>
          <a:p>
            <a:pPr algn="ctr"/>
            <a:r>
              <a:rPr lang="fr-FR" b="1" i="1" dirty="0" smtClean="0">
                <a:solidFill>
                  <a:srgbClr val="002060"/>
                </a:solidFill>
              </a:rPr>
              <a:t>Architecture d’un système de reconnaissance vocale </a:t>
            </a:r>
            <a:endParaRPr lang="fr-FR" b="1" i="1" dirty="0">
              <a:solidFill>
                <a:srgbClr val="002060"/>
              </a:solidFill>
            </a:endParaRPr>
          </a:p>
        </p:txBody>
      </p:sp>
      <p:pic>
        <p:nvPicPr>
          <p:cNvPr id="4" name="Espace réservé du contenu 3" descr="Cap.JPG"/>
          <p:cNvPicPr>
            <a:picLocks noGrp="1" noChangeAspect="1"/>
          </p:cNvPicPr>
          <p:nvPr>
            <p:ph idx="1"/>
          </p:nvPr>
        </p:nvPicPr>
        <p:blipFill>
          <a:blip r:embed="rId2" cstate="print"/>
          <a:stretch>
            <a:fillRect/>
          </a:stretch>
        </p:blipFill>
        <p:spPr>
          <a:xfrm>
            <a:off x="457200" y="2373106"/>
            <a:ext cx="8229600" cy="3513551"/>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080120"/>
          </a:xfrm>
        </p:spPr>
        <p:txBody>
          <a:bodyPr>
            <a:normAutofit fontScale="90000"/>
          </a:bodyPr>
          <a:lstStyle/>
          <a:p>
            <a:pPr algn="ctr"/>
            <a:r>
              <a:rPr lang="fr-FR" b="1" i="1" dirty="0" smtClean="0">
                <a:solidFill>
                  <a:srgbClr val="002060"/>
                </a:solidFill>
              </a:rPr>
              <a:t>Méthode de la reconnaissance (caractères ou parole)</a:t>
            </a:r>
            <a:endParaRPr lang="fr-FR" b="1" i="1" dirty="0">
              <a:solidFill>
                <a:srgbClr val="002060"/>
              </a:solidFill>
            </a:endParaRPr>
          </a:p>
        </p:txBody>
      </p:sp>
      <p:sp>
        <p:nvSpPr>
          <p:cNvPr id="3" name="Espace réservé du contenu 2"/>
          <p:cNvSpPr>
            <a:spLocks noGrp="1"/>
          </p:cNvSpPr>
          <p:nvPr>
            <p:ph idx="1"/>
          </p:nvPr>
        </p:nvSpPr>
        <p:spPr/>
        <p:txBody>
          <a:bodyPr/>
          <a:lstStyle/>
          <a:p>
            <a:r>
              <a:rPr lang="fr-FR" dirty="0" smtClean="0"/>
              <a:t>Principe similaire: </a:t>
            </a:r>
          </a:p>
          <a:p>
            <a:pPr>
              <a:buFont typeface="Wingdings" pitchFamily="2" charset="2"/>
              <a:buChar char="Ø"/>
            </a:pPr>
            <a:r>
              <a:rPr lang="fr-FR" dirty="0" smtClean="0"/>
              <a:t> Identifier le signal à reconnaître (caractères, mots, ou expressions) </a:t>
            </a:r>
          </a:p>
          <a:p>
            <a:pPr>
              <a:buFont typeface="Wingdings" pitchFamily="2" charset="2"/>
              <a:buChar char="Ø"/>
            </a:pPr>
            <a:r>
              <a:rPr lang="fr-FR" dirty="0" smtClean="0"/>
              <a:t> Extraire des paramètres caractéristiques - Comparer avec un modèle (dictionnaire de mots, bibliothèques de formes…)</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Plan </a:t>
            </a:r>
            <a:endParaRPr lang="fr-FR" dirty="0"/>
          </a:p>
        </p:txBody>
      </p:sp>
      <p:sp>
        <p:nvSpPr>
          <p:cNvPr id="3" name="Espace réservé du contenu 2"/>
          <p:cNvSpPr>
            <a:spLocks noGrp="1"/>
          </p:cNvSpPr>
          <p:nvPr>
            <p:ph idx="1"/>
          </p:nvPr>
        </p:nvSpPr>
        <p:spPr/>
        <p:txBody>
          <a:bodyPr/>
          <a:lstStyle/>
          <a:p>
            <a:pPr>
              <a:buFont typeface="Wingdings" pitchFamily="2" charset="2"/>
              <a:buChar char="ü"/>
            </a:pPr>
            <a:r>
              <a:rPr lang="fr-FR" dirty="0" smtClean="0"/>
              <a:t> Introduction </a:t>
            </a:r>
          </a:p>
          <a:p>
            <a:pPr>
              <a:buFont typeface="Wingdings" pitchFamily="2" charset="2"/>
              <a:buChar char="ü"/>
            </a:pPr>
            <a:r>
              <a:rPr lang="fr-FR" dirty="0" smtClean="0"/>
              <a:t>Présentation du contexte</a:t>
            </a:r>
          </a:p>
          <a:p>
            <a:pPr>
              <a:buFont typeface="Wingdings" pitchFamily="2" charset="2"/>
              <a:buChar char="ü"/>
            </a:pPr>
            <a:r>
              <a:rPr lang="fr-FR" dirty="0" smtClean="0"/>
              <a:t>Objectifs et apports du TAP</a:t>
            </a:r>
          </a:p>
          <a:p>
            <a:pPr>
              <a:buFont typeface="Wingdings" pitchFamily="2" charset="2"/>
              <a:buChar char="ü"/>
            </a:pPr>
            <a:r>
              <a:rPr lang="fr-FR" dirty="0" smtClean="0"/>
              <a:t>Difficultés du TAP</a:t>
            </a:r>
          </a:p>
          <a:p>
            <a:pPr>
              <a:buFont typeface="Wingdings" pitchFamily="2" charset="2"/>
              <a:buChar char="ü"/>
            </a:pPr>
            <a:r>
              <a:rPr lang="fr-FR" dirty="0" smtClean="0"/>
              <a:t>Techniques et outils de TAP</a:t>
            </a:r>
          </a:p>
          <a:p>
            <a:pPr>
              <a:buFont typeface="Wingdings" pitchFamily="2" charset="2"/>
              <a:buChar char="ü"/>
            </a:pPr>
            <a:r>
              <a:rPr lang="fr-FR" dirty="0" smtClean="0"/>
              <a:t>Reconnaissance vocale</a:t>
            </a:r>
          </a:p>
          <a:p>
            <a:pPr>
              <a:buFont typeface="Wingdings" pitchFamily="2" charset="2"/>
              <a:buChar char="ü"/>
            </a:pPr>
            <a:r>
              <a:rPr lang="fr-FR" dirty="0" smtClean="0"/>
              <a:t>Synthèse vocale</a:t>
            </a:r>
          </a:p>
          <a:p>
            <a:pPr>
              <a:buFont typeface="Wingdings" pitchFamily="2" charset="2"/>
              <a:buChar char="ü"/>
            </a:pPr>
            <a:r>
              <a:rPr lang="fr-FR" dirty="0" smtClean="0"/>
              <a:t>Logiciels pour malvoyants</a:t>
            </a:r>
          </a:p>
          <a:p>
            <a:pPr>
              <a:buFont typeface="Wingdings" pitchFamily="2" charset="2"/>
              <a:buChar char="ü"/>
            </a:pPr>
            <a:r>
              <a:rPr lang="fr-FR" dirty="0" smtClean="0"/>
              <a:t>Conclusion</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936104"/>
          </a:xfrm>
        </p:spPr>
        <p:txBody>
          <a:bodyPr/>
          <a:lstStyle/>
          <a:p>
            <a:pPr algn="ctr"/>
            <a:r>
              <a:rPr lang="fr-FR" b="1" i="1" dirty="0" smtClean="0">
                <a:solidFill>
                  <a:srgbClr val="002060"/>
                </a:solidFill>
              </a:rPr>
              <a:t>L’étape de la reconnaissance </a:t>
            </a:r>
            <a:endParaRPr lang="fr-FR" b="1" i="1" dirty="0">
              <a:solidFill>
                <a:srgbClr val="002060"/>
              </a:solidFill>
            </a:endParaRPr>
          </a:p>
        </p:txBody>
      </p:sp>
      <p:sp>
        <p:nvSpPr>
          <p:cNvPr id="3" name="Espace réservé du contenu 2"/>
          <p:cNvSpPr>
            <a:spLocks noGrp="1"/>
          </p:cNvSpPr>
          <p:nvPr>
            <p:ph idx="1"/>
          </p:nvPr>
        </p:nvSpPr>
        <p:spPr>
          <a:xfrm>
            <a:off x="0" y="1556792"/>
            <a:ext cx="9144000" cy="5301208"/>
          </a:xfrm>
        </p:spPr>
        <p:txBody>
          <a:bodyPr/>
          <a:lstStyle/>
          <a:p>
            <a:pPr>
              <a:buFont typeface="Wingdings" pitchFamily="2" charset="2"/>
              <a:buChar char="Ø"/>
            </a:pPr>
            <a:r>
              <a:rPr lang="fr-FR" dirty="0" smtClean="0"/>
              <a:t>Analyser le signal inconnu sous la forme d’une suite de vecteurs acoustiques</a:t>
            </a:r>
          </a:p>
          <a:p>
            <a:pPr>
              <a:buFont typeface="Wingdings" pitchFamily="2" charset="2"/>
              <a:buChar char="Ø"/>
            </a:pPr>
            <a:r>
              <a:rPr lang="fr-FR" dirty="0" smtClean="0"/>
              <a:t>Comparer la suite inconnue à des exemples préalablement enregistrés.</a:t>
            </a:r>
          </a:p>
          <a:p>
            <a:pPr>
              <a:buFont typeface="Wingdings" pitchFamily="2" charset="2"/>
              <a:buChar char="Ø"/>
            </a:pPr>
            <a:r>
              <a:rPr lang="fr-FR" dirty="0" smtClean="0"/>
              <a:t>Le mot «reconnu» sera alors celui dont la suite de vecteurs acoustiques colle le mieux à celle du mot inconnu.</a:t>
            </a:r>
          </a:p>
          <a:p>
            <a:pPr>
              <a:buNone/>
            </a:pPr>
            <a:endParaRPr lang="fr-FR" dirty="0" smtClean="0"/>
          </a:p>
          <a:p>
            <a:pPr>
              <a:buNone/>
            </a:pPr>
            <a:r>
              <a:rPr lang="fr-FR" dirty="0" smtClean="0"/>
              <a:t> </a:t>
            </a:r>
            <a:endParaRPr lang="fr-FR" dirty="0"/>
          </a:p>
        </p:txBody>
      </p:sp>
      <p:pic>
        <p:nvPicPr>
          <p:cNvPr id="2050" name="Picture 2" descr="C:\Users\mokrane\Desktop\IHM\Captu.JPG"/>
          <p:cNvPicPr>
            <a:picLocks noChangeAspect="1" noChangeArrowheads="1"/>
          </p:cNvPicPr>
          <p:nvPr/>
        </p:nvPicPr>
        <p:blipFill>
          <a:blip r:embed="rId2" cstate="print"/>
          <a:srcRect/>
          <a:stretch>
            <a:fillRect/>
          </a:stretch>
        </p:blipFill>
        <p:spPr bwMode="auto">
          <a:xfrm>
            <a:off x="2411760" y="4603750"/>
            <a:ext cx="4824536" cy="1993602"/>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152128"/>
          </a:xfrm>
        </p:spPr>
        <p:txBody>
          <a:bodyPr/>
          <a:lstStyle/>
          <a:p>
            <a:pPr algn="ctr"/>
            <a:r>
              <a:rPr lang="fr-FR" dirty="0" smtClean="0">
                <a:solidFill>
                  <a:srgbClr val="002060"/>
                </a:solidFill>
              </a:rPr>
              <a:t>Reconnaissance vocale</a:t>
            </a:r>
            <a:endParaRPr lang="fr-FR" dirty="0"/>
          </a:p>
        </p:txBody>
      </p:sp>
      <p:pic>
        <p:nvPicPr>
          <p:cNvPr id="6" name="4Reconnaissance vocale.mp4">
            <a:hlinkClick r:id="" action="ppaction://media"/>
          </p:cNvPr>
          <p:cNvPicPr>
            <a:picLocks noGrp="1" noRot="1" noChangeAspect="1"/>
          </p:cNvPicPr>
          <p:nvPr>
            <p:ph idx="1"/>
            <a:videoFile r:link="rId1"/>
          </p:nvPr>
        </p:nvPicPr>
        <p:blipFill>
          <a:blip r:embed="rId3" cstate="print"/>
          <a:stretch>
            <a:fillRect/>
          </a:stretch>
        </p:blipFill>
        <p:spPr>
          <a:xfrm>
            <a:off x="0" y="1340768"/>
            <a:ext cx="9144000" cy="5517232"/>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6"/>
                                        </p:tgtEl>
                                      </p:cBhvr>
                                    </p:cmd>
                                  </p:childTnLst>
                                </p:cTn>
                              </p:par>
                            </p:childTnLst>
                          </p:cTn>
                        </p:par>
                      </p:childTnLst>
                    </p:cTn>
                  </p:par>
                </p:childTnLst>
              </p:cTn>
              <p:nextCondLst>
                <p:cond evt="onClick" delay="0">
                  <p:tgtEl>
                    <p:spTgt spid="6"/>
                  </p:tgtEl>
                </p:cond>
              </p:nextCondLst>
            </p:seq>
            <p:video>
              <p:cMediaNode>
                <p:cTn id="7" fill="hold" display="0">
                  <p:stCondLst>
                    <p:cond delay="indefinite"/>
                  </p:stCondLst>
                  <p:endCondLst>
                    <p:cond evt="onNext" delay="0">
                      <p:tgtEl>
                        <p:sldTgt/>
                      </p:tgtEl>
                    </p:cond>
                    <p:cond evt="onPrev" delay="0">
                      <p:tgtEl>
                        <p:sldTgt/>
                      </p:tgtEl>
                    </p:cond>
                  </p:endCondLst>
                </p:cTn>
                <p:tgtEl>
                  <p:spTgt spid="6"/>
                </p:tgtEl>
              </p:cMediaNode>
            </p:vide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442424"/>
          </a:xfrm>
        </p:spPr>
        <p:txBody>
          <a:bodyPr>
            <a:normAutofit fontScale="90000"/>
          </a:bodyPr>
          <a:lstStyle/>
          <a:p>
            <a:pPr algn="ctr"/>
            <a:r>
              <a:rPr lang="fr-FR" b="1" i="1" dirty="0" smtClean="0">
                <a:solidFill>
                  <a:srgbClr val="002060"/>
                </a:solidFill>
              </a:rPr>
              <a:t>Synthèse vocale</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r>
              <a:rPr lang="fr-FR" dirty="0" smtClean="0"/>
              <a:t>La synthèse vocale est une technique informatique de synthèse sonore qui permet de créer de la parole artificielle à partir de n'importe quel texte.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442424"/>
          </a:xfrm>
        </p:spPr>
        <p:txBody>
          <a:bodyPr>
            <a:normAutofit fontScale="90000"/>
          </a:bodyPr>
          <a:lstStyle/>
          <a:p>
            <a:pPr algn="ctr"/>
            <a:r>
              <a:rPr lang="fr-FR" b="1" i="1" dirty="0" smtClean="0">
                <a:solidFill>
                  <a:srgbClr val="002060"/>
                </a:solidFill>
              </a:rPr>
              <a:t>Synthèse vocale</a:t>
            </a:r>
            <a:r>
              <a:rPr lang="fr-FR" dirty="0" smtClean="0"/>
              <a:t/>
            </a:r>
            <a:br>
              <a:rPr lang="fr-FR" dirty="0" smtClean="0"/>
            </a:br>
            <a:endParaRPr lang="fr-FR" dirty="0"/>
          </a:p>
        </p:txBody>
      </p:sp>
      <p:sp>
        <p:nvSpPr>
          <p:cNvPr id="3" name="Espace réservé du contenu 2"/>
          <p:cNvSpPr>
            <a:spLocks noGrp="1"/>
          </p:cNvSpPr>
          <p:nvPr>
            <p:ph idx="1"/>
          </p:nvPr>
        </p:nvSpPr>
        <p:spPr>
          <a:xfrm>
            <a:off x="457200" y="1268760"/>
            <a:ext cx="8229600" cy="5055840"/>
          </a:xfrm>
        </p:spPr>
        <p:txBody>
          <a:bodyPr/>
          <a:lstStyle/>
          <a:p>
            <a:pPr algn="ctr">
              <a:buNone/>
            </a:pPr>
            <a:r>
              <a:rPr lang="fr-FR" i="1" dirty="0" smtClean="0">
                <a:solidFill>
                  <a:srgbClr val="002060"/>
                </a:solidFill>
              </a:rPr>
              <a:t>TTS : </a:t>
            </a:r>
            <a:r>
              <a:rPr lang="fr-FR" i="1" dirty="0" err="1" smtClean="0">
                <a:solidFill>
                  <a:srgbClr val="002060"/>
                </a:solidFill>
              </a:rPr>
              <a:t>Text</a:t>
            </a:r>
            <a:r>
              <a:rPr lang="fr-FR" i="1" dirty="0" smtClean="0">
                <a:solidFill>
                  <a:srgbClr val="002060"/>
                </a:solidFill>
              </a:rPr>
              <a:t>-To-Speech</a:t>
            </a:r>
          </a:p>
          <a:p>
            <a:pPr algn="ctr">
              <a:buNone/>
            </a:pPr>
            <a:r>
              <a:rPr lang="fr-FR" sz="2000" dirty="0" smtClean="0"/>
              <a:t>Le schéma général d'un synthétiseur de parole à partir du texte </a:t>
            </a:r>
            <a:r>
              <a:rPr lang="fr-FR" sz="2000" i="1" dirty="0" smtClean="0">
                <a:solidFill>
                  <a:srgbClr val="002060"/>
                </a:solidFill>
              </a:rPr>
              <a:t> </a:t>
            </a:r>
          </a:p>
          <a:p>
            <a:pPr algn="ctr">
              <a:buNone/>
            </a:pPr>
            <a:endParaRPr lang="fr-FR" i="1" dirty="0" smtClean="0">
              <a:solidFill>
                <a:srgbClr val="002060"/>
              </a:solidFill>
            </a:endParaRPr>
          </a:p>
        </p:txBody>
      </p:sp>
      <p:pic>
        <p:nvPicPr>
          <p:cNvPr id="3074" name="Picture 2" descr="C:\Users\mokrane\Desktop\IHM\synthèse.JPG"/>
          <p:cNvPicPr>
            <a:picLocks noChangeAspect="1" noChangeArrowheads="1"/>
          </p:cNvPicPr>
          <p:nvPr/>
        </p:nvPicPr>
        <p:blipFill>
          <a:blip r:embed="rId2" cstate="print"/>
          <a:srcRect/>
          <a:stretch>
            <a:fillRect/>
          </a:stretch>
        </p:blipFill>
        <p:spPr bwMode="auto">
          <a:xfrm>
            <a:off x="0" y="2348880"/>
            <a:ext cx="9143999" cy="4248472"/>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442424"/>
          </a:xfrm>
        </p:spPr>
        <p:txBody>
          <a:bodyPr>
            <a:normAutofit fontScale="90000"/>
          </a:bodyPr>
          <a:lstStyle/>
          <a:p>
            <a:pPr algn="ctr"/>
            <a:r>
              <a:rPr lang="fr-FR" b="1" i="1" dirty="0" smtClean="0">
                <a:solidFill>
                  <a:srgbClr val="002060"/>
                </a:solidFill>
              </a:rPr>
              <a:t>Synthèse vocale</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r>
              <a:rPr lang="fr-FR" dirty="0" smtClean="0"/>
              <a:t>Pour obtenir ce résultat, elle s'appuie à la fois sur des techniques de traitement linguistique, notamment pour transformer le texte orthographique en une version phonétique prononçable sans ambiguïté, et sur des techniques de traitement du signal pour transformer cette version phonétique en son numérisé écoutable sur un haut parleur</a:t>
            </a:r>
          </a:p>
          <a:p>
            <a:endParaRPr lang="fr-FR"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442424"/>
          </a:xfrm>
        </p:spPr>
        <p:txBody>
          <a:bodyPr>
            <a:normAutofit fontScale="90000"/>
          </a:bodyPr>
          <a:lstStyle/>
          <a:p>
            <a:pPr algn="ctr"/>
            <a:r>
              <a:rPr lang="fr-FR" b="1" i="1" dirty="0" smtClean="0">
                <a:solidFill>
                  <a:srgbClr val="002060"/>
                </a:solidFill>
              </a:rPr>
              <a:t>Synthèse vocale</a:t>
            </a:r>
            <a:r>
              <a:rPr lang="fr-FR" dirty="0" smtClean="0"/>
              <a:t/>
            </a:r>
            <a:br>
              <a:rPr lang="fr-FR" dirty="0" smtClean="0"/>
            </a:br>
            <a:endParaRPr lang="fr-FR" dirty="0"/>
          </a:p>
        </p:txBody>
      </p:sp>
      <p:pic>
        <p:nvPicPr>
          <p:cNvPr id="6" name="5Synthèse vocale.mp4">
            <a:hlinkClick r:id="" action="ppaction://media"/>
          </p:cNvPr>
          <p:cNvPicPr>
            <a:picLocks noGrp="1" noRot="1" noChangeAspect="1"/>
          </p:cNvPicPr>
          <p:nvPr>
            <p:ph idx="1"/>
            <a:videoFile r:link="rId1"/>
          </p:nvPr>
        </p:nvPicPr>
        <p:blipFill>
          <a:blip r:embed="rId3" cstate="print"/>
          <a:stretch>
            <a:fillRect/>
          </a:stretch>
        </p:blipFill>
        <p:spPr>
          <a:xfrm>
            <a:off x="0" y="1340768"/>
            <a:ext cx="9144000" cy="5517232"/>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6"/>
                                        </p:tgtEl>
                                      </p:cBhvr>
                                    </p:cmd>
                                  </p:childTnLst>
                                </p:cTn>
                              </p:par>
                            </p:childTnLst>
                          </p:cTn>
                        </p:par>
                      </p:childTnLst>
                    </p:cTn>
                  </p:par>
                </p:childTnLst>
              </p:cTn>
              <p:nextCondLst>
                <p:cond evt="onClick" delay="0">
                  <p:tgtEl>
                    <p:spTgt spid="6"/>
                  </p:tgtEl>
                </p:cond>
              </p:nextCondLst>
            </p:seq>
            <p:video>
              <p:cMediaNode>
                <p:cTn id="7" fill="hold" display="0">
                  <p:stCondLst>
                    <p:cond delay="indefinite"/>
                  </p:stCondLst>
                  <p:endCondLst>
                    <p:cond evt="onNext" delay="0">
                      <p:tgtEl>
                        <p:sldTgt/>
                      </p:tgtEl>
                    </p:cond>
                    <p:cond evt="onPrev" delay="0">
                      <p:tgtEl>
                        <p:sldTgt/>
                      </p:tgtEl>
                    </p:cond>
                  </p:endCondLst>
                </p:cTn>
                <p:tgtEl>
                  <p:spTgt spid="6"/>
                </p:tgtEl>
              </p:cMediaNode>
            </p:video>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936104"/>
          </a:xfrm>
        </p:spPr>
        <p:txBody>
          <a:bodyPr/>
          <a:lstStyle/>
          <a:p>
            <a:pPr algn="ctr"/>
            <a:r>
              <a:rPr lang="fr-FR" b="1" i="1" dirty="0" smtClean="0">
                <a:solidFill>
                  <a:srgbClr val="002060"/>
                </a:solidFill>
              </a:rPr>
              <a:t>Logiciels pour malvoyants</a:t>
            </a: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r>
              <a:rPr lang="fr-FR" dirty="0" smtClean="0"/>
              <a:t>de nombreux logiciels et application (gratuite et payante) ont été développées et mise sur le marché afin de faciliter la vie des personnes malvoyants ou aveugle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1370416"/>
          </a:xfrm>
        </p:spPr>
        <p:txBody>
          <a:bodyPr>
            <a:normAutofit fontScale="90000"/>
          </a:bodyPr>
          <a:lstStyle/>
          <a:p>
            <a:pPr algn="ctr"/>
            <a:r>
              <a:rPr lang="fr-FR" b="1" i="1" dirty="0" smtClean="0">
                <a:solidFill>
                  <a:srgbClr val="002060"/>
                </a:solidFill>
              </a:rPr>
              <a:t>Logiciels pour malvoyants</a:t>
            </a:r>
            <a:r>
              <a:rPr lang="fr-FR" dirty="0" smtClean="0"/>
              <a:t/>
            </a:r>
            <a:br>
              <a:rPr lang="fr-FR" dirty="0" smtClean="0"/>
            </a:br>
            <a:endParaRPr lang="fr-FR" dirty="0"/>
          </a:p>
        </p:txBody>
      </p:sp>
      <p:pic>
        <p:nvPicPr>
          <p:cNvPr id="5" name="Lordinateur des aveugles  La synthèse vocale - The blind peoples computer  The screen reader.mp4">
            <a:hlinkClick r:id="" action="ppaction://media"/>
          </p:cNvPr>
          <p:cNvPicPr>
            <a:picLocks noGrp="1" noRot="1" noChangeAspect="1"/>
          </p:cNvPicPr>
          <p:nvPr>
            <p:ph idx="1"/>
            <a:videoFile r:link="rId1"/>
          </p:nvPr>
        </p:nvPicPr>
        <p:blipFill>
          <a:blip r:embed="rId3" cstate="print"/>
          <a:stretch>
            <a:fillRect/>
          </a:stretch>
        </p:blipFill>
        <p:spPr>
          <a:xfrm>
            <a:off x="0" y="1772816"/>
            <a:ext cx="9144000" cy="5085184"/>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5"/>
                                        </p:tgtEl>
                                      </p:cBhvr>
                                    </p:cmd>
                                  </p:childTnLst>
                                </p:cTn>
                              </p:par>
                            </p:childTnLst>
                          </p:cTn>
                        </p:par>
                      </p:childTnLst>
                    </p:cTn>
                  </p:par>
                </p:childTnLst>
              </p:cTn>
              <p:nextCondLst>
                <p:cond evt="onClick" delay="0">
                  <p:tgtEl>
                    <p:spTgt spid="5"/>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852704"/>
          </a:xfrm>
        </p:spPr>
        <p:txBody>
          <a:bodyPr/>
          <a:lstStyle/>
          <a:p>
            <a:pPr algn="ctr"/>
            <a:r>
              <a:rPr lang="fr-FR" b="1" i="1" dirty="0" smtClean="0">
                <a:solidFill>
                  <a:srgbClr val="002060"/>
                </a:solidFill>
              </a:rPr>
              <a:t>Logiciels pour malvoyants</a:t>
            </a:r>
            <a:endParaRPr lang="fr-FR" dirty="0"/>
          </a:p>
        </p:txBody>
      </p:sp>
      <p:sp>
        <p:nvSpPr>
          <p:cNvPr id="3" name="Espace réservé du contenu 2"/>
          <p:cNvSpPr>
            <a:spLocks noGrp="1"/>
          </p:cNvSpPr>
          <p:nvPr>
            <p:ph idx="1"/>
          </p:nvPr>
        </p:nvSpPr>
        <p:spPr/>
        <p:txBody>
          <a:bodyPr/>
          <a:lstStyle/>
          <a:p>
            <a:pPr lvl="1">
              <a:buFont typeface="Arial" pitchFamily="34" charset="0"/>
              <a:buChar char="•"/>
            </a:pPr>
            <a:endParaRPr lang="fr-FR" dirty="0" smtClean="0"/>
          </a:p>
          <a:p>
            <a:pPr lvl="1">
              <a:buFont typeface="Wingdings" pitchFamily="2" charset="2"/>
              <a:buChar char="ü"/>
            </a:pPr>
            <a:r>
              <a:rPr lang="fr-FR" dirty="0" smtClean="0"/>
              <a:t>Le logiciel </a:t>
            </a:r>
            <a:r>
              <a:rPr lang="fr-FR" dirty="0" err="1" smtClean="0"/>
              <a:t>Balabolka</a:t>
            </a:r>
            <a:r>
              <a:rPr lang="fr-FR" dirty="0" smtClean="0"/>
              <a:t> : logiciel de synthèse vocale, très répondu par sa souplesse mais aussi il est gratuit.</a:t>
            </a:r>
          </a:p>
          <a:p>
            <a:pPr lvl="1">
              <a:buNone/>
            </a:pPr>
            <a:endParaRPr lang="fr-FR" dirty="0" smtClean="0"/>
          </a:p>
          <a:p>
            <a:pPr lvl="1">
              <a:buFont typeface="Wingdings" pitchFamily="2" charset="2"/>
              <a:buChar char="ü"/>
            </a:pPr>
            <a:r>
              <a:rPr lang="fr-FR" dirty="0" smtClean="0"/>
              <a:t> Le logiciel </a:t>
            </a:r>
            <a:r>
              <a:rPr lang="fr-FR" dirty="0" err="1" smtClean="0"/>
              <a:t>Jaws</a:t>
            </a:r>
            <a:r>
              <a:rPr lang="fr-FR" dirty="0" smtClean="0"/>
              <a:t> : aussi un système de synthèse vocale très puissant avec pleins de fonctionnalité qui facilite mieux la navigation sur le web et autres, très répondu mais il  est cher.</a:t>
            </a:r>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1008112"/>
          </a:xfrm>
        </p:spPr>
        <p:txBody>
          <a:bodyPr>
            <a:normAutofit/>
          </a:bodyPr>
          <a:lstStyle/>
          <a:p>
            <a:pPr algn="ctr"/>
            <a:r>
              <a:rPr lang="fr-FR" b="1" i="1" dirty="0" smtClean="0">
                <a:solidFill>
                  <a:srgbClr val="002060"/>
                </a:solidFill>
              </a:rPr>
              <a:t>Logiciels pour malvoyants</a:t>
            </a:r>
            <a:endParaRPr lang="fr-FR" dirty="0"/>
          </a:p>
        </p:txBody>
      </p:sp>
      <p:pic>
        <p:nvPicPr>
          <p:cNvPr id="5" name="Robert Ebert Voice Synthesizer.mp4">
            <a:hlinkClick r:id="" action="ppaction://media"/>
          </p:cNvPr>
          <p:cNvPicPr>
            <a:picLocks noGrp="1" noRot="1" noChangeAspect="1"/>
          </p:cNvPicPr>
          <p:nvPr>
            <p:ph idx="1"/>
            <a:videoFile r:link="rId1"/>
          </p:nvPr>
        </p:nvPicPr>
        <p:blipFill>
          <a:blip r:embed="rId3" cstate="print"/>
          <a:stretch>
            <a:fillRect/>
          </a:stretch>
        </p:blipFill>
        <p:spPr>
          <a:xfrm>
            <a:off x="0" y="1628800"/>
            <a:ext cx="9144000" cy="52292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5"/>
                                        </p:tgtEl>
                                      </p:cBhvr>
                                    </p:cmd>
                                  </p:childTnLst>
                                </p:cTn>
                              </p:par>
                            </p:childTnLst>
                          </p:cTn>
                        </p:par>
                      </p:childTnLst>
                    </p:cTn>
                  </p:par>
                </p:childTnLst>
              </p:cTn>
              <p:nextCondLst>
                <p:cond evt="onClick" delay="0">
                  <p:tgtEl>
                    <p:spTgt spid="5"/>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556792"/>
          </a:xfrm>
        </p:spPr>
        <p:txBody>
          <a:bodyPr>
            <a:normAutofit fontScale="90000"/>
          </a:bodyPr>
          <a:lstStyle/>
          <a:p>
            <a:pPr algn="ctr"/>
            <a:r>
              <a:rPr lang="fr-FR" dirty="0" smtClean="0">
                <a:solidFill>
                  <a:srgbClr val="002060"/>
                </a:solidFill>
              </a:rPr>
              <a:t> Introduction </a:t>
            </a:r>
            <a:r>
              <a:rPr lang="fr-FR" dirty="0" smtClean="0"/>
              <a:t/>
            </a:r>
            <a:br>
              <a:rPr lang="fr-FR" dirty="0" smtClean="0"/>
            </a:br>
            <a:endParaRPr lang="fr-FR" dirty="0"/>
          </a:p>
        </p:txBody>
      </p:sp>
      <p:sp>
        <p:nvSpPr>
          <p:cNvPr id="3" name="Espace réservé du contenu 2"/>
          <p:cNvSpPr>
            <a:spLocks noGrp="1"/>
          </p:cNvSpPr>
          <p:nvPr>
            <p:ph idx="1"/>
          </p:nvPr>
        </p:nvSpPr>
        <p:spPr>
          <a:xfrm>
            <a:off x="457200" y="1628800"/>
            <a:ext cx="8229600" cy="4695800"/>
          </a:xfrm>
        </p:spPr>
        <p:txBody>
          <a:bodyPr/>
          <a:lstStyle/>
          <a:p>
            <a:r>
              <a:rPr lang="fr-FR" dirty="0" smtClean="0"/>
              <a:t>Le traitement de la parole est aujourd’hui une composante fondamentale des sciences de l’ingénieur.</a:t>
            </a:r>
          </a:p>
          <a:p>
            <a:pPr>
              <a:buNone/>
            </a:pPr>
            <a:r>
              <a:rPr lang="fr-FR" dirty="0" smtClean="0"/>
              <a:t>    Située entre celui du signal numérique et du langage, son traitement s’est fortement développé parallèlement au développement des moyens et des techniques de télécommunications.</a:t>
            </a:r>
          </a:p>
          <a:p>
            <a:pPr>
              <a:buNone/>
            </a:pPr>
            <a:r>
              <a:rPr lang="fr-FR" dirty="0" smtClean="0"/>
              <a:t>   l’importance particulière du traitement de la parole dans ce cadre plus général s’explique par la position privilégiée de la parole comme vecteur d’information dans notre société humaine.</a:t>
            </a: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1080120"/>
          </a:xfrm>
        </p:spPr>
        <p:txBody>
          <a:bodyPr/>
          <a:lstStyle/>
          <a:p>
            <a:pPr algn="ctr"/>
            <a:r>
              <a:rPr lang="fr-FR" b="1" i="1" dirty="0" smtClean="0">
                <a:solidFill>
                  <a:srgbClr val="002060"/>
                </a:solidFill>
              </a:rPr>
              <a:t>Conclusion</a:t>
            </a:r>
            <a:r>
              <a:rPr lang="fr-FR" dirty="0" smtClean="0"/>
              <a:t> </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Ce travail nous a permis de découvrir le domaine du traitement automatique de parole qui est très proche de l'informatique, l'algorithmique et le traitement de signal, de nos jours ce domaine est en forte croissance et évolution continue avec la reconnaissance et la synthèse vocale, ce qui a affecté positivement plusieurs autres secteurs tel que la médecine les transport et autres mais aussi ça a facilité la vie des gens notamment les personnes malvoyants et aveugles, </a:t>
            </a:r>
            <a:r>
              <a:rPr lang="fr-FR" dirty="0" err="1" smtClean="0"/>
              <a:t>Tap</a:t>
            </a:r>
            <a:r>
              <a:rPr lang="fr-FR" dirty="0" smtClean="0"/>
              <a:t> est dans le cœur de la recherche moderne avec pleins de projets prometteurs dans le futur.</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1298408"/>
          </a:xfrm>
        </p:spPr>
        <p:txBody>
          <a:bodyPr>
            <a:normAutofit fontScale="90000"/>
          </a:bodyPr>
          <a:lstStyle/>
          <a:p>
            <a:pPr algn="ctr"/>
            <a:r>
              <a:rPr lang="fr-FR" b="1" i="1" dirty="0" smtClean="0">
                <a:solidFill>
                  <a:srgbClr val="002060"/>
                </a:solidFill>
              </a:rPr>
              <a:t>Présentation du contexte</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r>
              <a:rPr lang="fr-FR" dirty="0" smtClean="0"/>
              <a:t>Le traitement de la parole a connu ces dernières années un fort développement lié aux avancées technologiques des composants de traitement numérique des signaux et à la numérisation grandissante des réseaux.</a:t>
            </a:r>
          </a:p>
          <a:p>
            <a:pP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1298408"/>
          </a:xfrm>
        </p:spPr>
        <p:txBody>
          <a:bodyPr>
            <a:normAutofit fontScale="90000"/>
          </a:bodyPr>
          <a:lstStyle/>
          <a:p>
            <a:pPr algn="ctr"/>
            <a:r>
              <a:rPr lang="fr-FR" b="1" i="1" dirty="0" smtClean="0">
                <a:solidFill>
                  <a:srgbClr val="002060"/>
                </a:solidFill>
              </a:rPr>
              <a:t>Présentation du contexte</a:t>
            </a:r>
            <a:r>
              <a:rPr lang="fr-FR" dirty="0" smtClean="0"/>
              <a:t/>
            </a:r>
            <a:br>
              <a:rPr lang="fr-FR" dirty="0" smtClean="0"/>
            </a:br>
            <a:endParaRPr lang="fr-FR" dirty="0"/>
          </a:p>
        </p:txBody>
      </p:sp>
      <p:sp>
        <p:nvSpPr>
          <p:cNvPr id="3" name="Espace réservé du contenu 2"/>
          <p:cNvSpPr>
            <a:spLocks noGrp="1"/>
          </p:cNvSpPr>
          <p:nvPr>
            <p:ph idx="1"/>
          </p:nvPr>
        </p:nvSpPr>
        <p:spPr>
          <a:xfrm>
            <a:off x="467544" y="1988840"/>
            <a:ext cx="8229600" cy="4389120"/>
          </a:xfrm>
        </p:spPr>
        <p:txBody>
          <a:bodyPr/>
          <a:lstStyle/>
          <a:p>
            <a:endParaRPr lang="fr-FR" dirty="0" smtClean="0"/>
          </a:p>
          <a:p>
            <a:r>
              <a:rPr lang="fr-FR" dirty="0" smtClean="0"/>
              <a:t>Voix et signal vocale :</a:t>
            </a:r>
          </a:p>
          <a:p>
            <a:pPr>
              <a:buNone/>
            </a:pPr>
            <a:endParaRPr lang="fr-FR" dirty="0" smtClean="0"/>
          </a:p>
          <a:p>
            <a:pPr>
              <a:buFont typeface="Wingdings" pitchFamily="2" charset="2"/>
              <a:buChar char="ü"/>
            </a:pPr>
            <a:r>
              <a:rPr lang="fr-FR" dirty="0" smtClean="0"/>
              <a:t>    la voix humaine est un flux continu constitué d'une     suite de mots, eux mêmes étant constitués d'un enchaînement de phonèmes et de bruits articulatoires.</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512168"/>
          </a:xfrm>
        </p:spPr>
        <p:txBody>
          <a:bodyPr>
            <a:normAutofit fontScale="90000"/>
          </a:bodyPr>
          <a:lstStyle/>
          <a:p>
            <a:pPr algn="ctr"/>
            <a:r>
              <a:rPr lang="fr-FR" b="1" i="1" dirty="0" smtClean="0">
                <a:solidFill>
                  <a:srgbClr val="002060"/>
                </a:solidFill>
              </a:rPr>
              <a:t>Objectifs et apports du TAP</a:t>
            </a:r>
            <a:r>
              <a:rPr lang="fr-FR" dirty="0" smtClean="0"/>
              <a:t/>
            </a:r>
            <a:br>
              <a:rPr lang="fr-FR" dirty="0" smtClean="0"/>
            </a:br>
            <a:endParaRPr lang="fr-FR" dirty="0"/>
          </a:p>
        </p:txBody>
      </p:sp>
      <p:sp>
        <p:nvSpPr>
          <p:cNvPr id="3" name="Espace réservé du contenu 2"/>
          <p:cNvSpPr>
            <a:spLocks noGrp="1"/>
          </p:cNvSpPr>
          <p:nvPr>
            <p:ph idx="1"/>
          </p:nvPr>
        </p:nvSpPr>
        <p:spPr>
          <a:xfrm>
            <a:off x="457200" y="1628800"/>
            <a:ext cx="8229600" cy="4695800"/>
          </a:xfrm>
        </p:spPr>
        <p:txBody>
          <a:bodyPr/>
          <a:lstStyle/>
          <a:p>
            <a:pPr algn="ctr"/>
            <a:r>
              <a:rPr lang="fr-FR" b="1" i="1" dirty="0" smtClean="0"/>
              <a:t>Quelques exemples d’applications </a:t>
            </a:r>
          </a:p>
          <a:p>
            <a:pPr algn="ctr">
              <a:buNone/>
            </a:pPr>
            <a:endParaRPr lang="fr-FR" b="1" i="1" dirty="0" smtClean="0"/>
          </a:p>
          <a:p>
            <a:pPr>
              <a:buFont typeface="Wingdings" pitchFamily="2" charset="2"/>
              <a:buChar char="ü"/>
            </a:pPr>
            <a:r>
              <a:rPr lang="fr-FR" dirty="0" smtClean="0"/>
              <a:t>Une dictée vocale peut être associée à un traitement de texte : Un locuteur parle et le texte s’affiche ; ainsi, il n’a plus besoin de taper son texte au clavier.</a:t>
            </a:r>
          </a:p>
          <a:p>
            <a:pPr>
              <a:buFont typeface="Wingdings" pitchFamily="2" charset="2"/>
              <a:buChar char="ü"/>
            </a:pPr>
            <a:endParaRPr lang="fr-FR" dirty="0" smtClean="0"/>
          </a:p>
          <a:p>
            <a:pPr>
              <a:buFont typeface="Wingdings" pitchFamily="2" charset="2"/>
              <a:buChar char="ü"/>
            </a:pPr>
            <a:r>
              <a:rPr lang="fr-FR" dirty="0" smtClean="0"/>
              <a:t>Les serveurs d’informations par téléphone</a:t>
            </a:r>
          </a:p>
          <a:p>
            <a:pPr>
              <a:buFont typeface="Wingdings" pitchFamily="2" charset="2"/>
              <a:buChar char="ü"/>
            </a:pPr>
            <a:r>
              <a:rPr lang="fr-FR" dirty="0" smtClean="0"/>
              <a:t> La messagerie</a:t>
            </a:r>
          </a:p>
          <a:p>
            <a:pPr>
              <a:buFont typeface="Wingdings" pitchFamily="2" charset="2"/>
              <a:buChar char="ü"/>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512168"/>
          </a:xfrm>
        </p:spPr>
        <p:txBody>
          <a:bodyPr>
            <a:normAutofit fontScale="90000"/>
          </a:bodyPr>
          <a:lstStyle/>
          <a:p>
            <a:pPr algn="ctr"/>
            <a:r>
              <a:rPr lang="fr-FR" dirty="0" smtClean="0">
                <a:solidFill>
                  <a:srgbClr val="002060"/>
                </a:solidFill>
              </a:rPr>
              <a:t>Objectifs et apports du TAP</a:t>
            </a:r>
            <a:r>
              <a:rPr lang="fr-FR" dirty="0" smtClean="0"/>
              <a:t/>
            </a:r>
            <a:br>
              <a:rPr lang="fr-FR" dirty="0" smtClean="0"/>
            </a:br>
            <a:endParaRPr lang="fr-FR" dirty="0"/>
          </a:p>
        </p:txBody>
      </p:sp>
      <p:sp>
        <p:nvSpPr>
          <p:cNvPr id="3" name="Espace réservé du contenu 2"/>
          <p:cNvSpPr>
            <a:spLocks noGrp="1"/>
          </p:cNvSpPr>
          <p:nvPr>
            <p:ph idx="1"/>
          </p:nvPr>
        </p:nvSpPr>
        <p:spPr>
          <a:xfrm>
            <a:off x="457200" y="1628800"/>
            <a:ext cx="8229600" cy="4695800"/>
          </a:xfrm>
        </p:spPr>
        <p:txBody>
          <a:bodyPr/>
          <a:lstStyle/>
          <a:p>
            <a:pPr algn="ctr"/>
            <a:r>
              <a:rPr lang="fr-FR" b="1" i="1" dirty="0" smtClean="0"/>
              <a:t>Quelques exemples d’applications </a:t>
            </a:r>
          </a:p>
          <a:p>
            <a:pPr algn="ctr">
              <a:buNone/>
            </a:pPr>
            <a:endParaRPr lang="fr-FR" b="1" i="1" dirty="0" smtClean="0"/>
          </a:p>
          <a:p>
            <a:pPr>
              <a:buFont typeface="Wingdings" pitchFamily="2" charset="2"/>
              <a:buChar char="ü"/>
            </a:pPr>
            <a:r>
              <a:rPr lang="fr-FR" dirty="0" smtClean="0"/>
              <a:t>Elle permet l’autonomie : par exemple en médecine, lorsqu’un chirurgien a les deux mains occupées.</a:t>
            </a:r>
          </a:p>
          <a:p>
            <a:pPr>
              <a:buNone/>
            </a:pPr>
            <a:r>
              <a:rPr lang="fr-FR" dirty="0" smtClean="0"/>
              <a:t> 	il peut parler pour demander une information technique au lieu de taper sur un clavier (autonomie qui est aussi valable en industrie).</a:t>
            </a:r>
          </a:p>
          <a:p>
            <a:pPr>
              <a:buNone/>
            </a:pPr>
            <a:endParaRPr lang="fr-FR" dirty="0" smtClean="0"/>
          </a:p>
          <a:p>
            <a:pPr>
              <a:buFont typeface="Wingdings" pitchFamily="2" charset="2"/>
              <a:buChar char="ü"/>
            </a:pPr>
            <a:r>
              <a:rPr lang="fr-FR" dirty="0" smtClean="0"/>
              <a:t>La sécurité possible grâce à la signature vocale</a:t>
            </a:r>
          </a:p>
          <a:p>
            <a:pPr>
              <a:buNone/>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512168"/>
          </a:xfrm>
        </p:spPr>
        <p:txBody>
          <a:bodyPr>
            <a:normAutofit fontScale="90000"/>
          </a:bodyPr>
          <a:lstStyle/>
          <a:p>
            <a:pPr algn="ctr"/>
            <a:r>
              <a:rPr lang="fr-FR" b="1" i="1" dirty="0" smtClean="0">
                <a:solidFill>
                  <a:srgbClr val="002060"/>
                </a:solidFill>
              </a:rPr>
              <a:t>Objectifs et apports du TAP</a:t>
            </a:r>
            <a:r>
              <a:rPr lang="fr-FR" dirty="0" smtClean="0"/>
              <a:t/>
            </a:r>
            <a:br>
              <a:rPr lang="fr-FR" dirty="0" smtClean="0"/>
            </a:br>
            <a:endParaRPr lang="fr-FR" dirty="0"/>
          </a:p>
        </p:txBody>
      </p:sp>
      <p:sp>
        <p:nvSpPr>
          <p:cNvPr id="3" name="Espace réservé du contenu 2"/>
          <p:cNvSpPr>
            <a:spLocks noGrp="1"/>
          </p:cNvSpPr>
          <p:nvPr>
            <p:ph idx="1"/>
          </p:nvPr>
        </p:nvSpPr>
        <p:spPr>
          <a:xfrm>
            <a:off x="457200" y="1628800"/>
            <a:ext cx="8229600" cy="4695800"/>
          </a:xfrm>
        </p:spPr>
        <p:txBody>
          <a:bodyPr/>
          <a:lstStyle/>
          <a:p>
            <a:pPr algn="ctr"/>
            <a:r>
              <a:rPr lang="fr-FR" b="1" i="1" dirty="0" smtClean="0"/>
              <a:t>Objectifs de RAP </a:t>
            </a:r>
          </a:p>
          <a:p>
            <a:pPr>
              <a:buNone/>
            </a:pPr>
            <a:endParaRPr lang="fr-FR" dirty="0" smtClean="0"/>
          </a:p>
          <a:p>
            <a:pPr>
              <a:buFont typeface="Wingdings" pitchFamily="2" charset="2"/>
              <a:buChar char="Ø"/>
            </a:pPr>
            <a:r>
              <a:rPr lang="fr-FR" dirty="0" smtClean="0"/>
              <a:t> Communication homme-machine</a:t>
            </a:r>
            <a:r>
              <a:rPr lang="fr-FR" b="1" i="1" dirty="0" smtClean="0"/>
              <a:t> </a:t>
            </a:r>
          </a:p>
          <a:p>
            <a:pPr>
              <a:buFont typeface="Wingdings" pitchFamily="2" charset="2"/>
              <a:buChar char="Ø"/>
            </a:pPr>
            <a:r>
              <a:rPr lang="fr-FR" dirty="0" smtClean="0"/>
              <a:t>Traitement des documents audio</a:t>
            </a:r>
          </a:p>
          <a:p>
            <a:pPr>
              <a:buNone/>
            </a:pPr>
            <a:endParaRPr lang="fr-FR" dirty="0" smtClean="0"/>
          </a:p>
          <a:p>
            <a:pPr>
              <a:buNone/>
            </a:pPr>
            <a:endParaRPr lang="fr-FR" dirty="0" smtClean="0"/>
          </a:p>
          <a:p>
            <a:pPr>
              <a:buNone/>
            </a:pPr>
            <a:endParaRPr lang="fr-FR" dirty="0" smtClean="0"/>
          </a:p>
          <a:p>
            <a:pPr algn="ctr">
              <a:buNone/>
            </a:pPr>
            <a:endParaRPr lang="fr-FR" b="1" i="1" dirty="0" smtClean="0"/>
          </a:p>
          <a:p>
            <a:pPr>
              <a:buNone/>
            </a:pPr>
            <a:endParaRPr lang="fr-FR" dirty="0"/>
          </a:p>
        </p:txBody>
      </p:sp>
      <p:pic>
        <p:nvPicPr>
          <p:cNvPr id="1027" name="Picture 3" descr="C:\Users\mokrane\Desktop\IHM\Capture1.JPG"/>
          <p:cNvPicPr>
            <a:picLocks noChangeAspect="1" noChangeArrowheads="1"/>
          </p:cNvPicPr>
          <p:nvPr/>
        </p:nvPicPr>
        <p:blipFill>
          <a:blip r:embed="rId2" cstate="print"/>
          <a:srcRect/>
          <a:stretch>
            <a:fillRect/>
          </a:stretch>
        </p:blipFill>
        <p:spPr bwMode="auto">
          <a:xfrm>
            <a:off x="0" y="3717032"/>
            <a:ext cx="9144000" cy="314096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1370416"/>
          </a:xfrm>
        </p:spPr>
        <p:txBody>
          <a:bodyPr>
            <a:normAutofit fontScale="90000"/>
          </a:bodyPr>
          <a:lstStyle/>
          <a:p>
            <a:pPr algn="ctr"/>
            <a:r>
              <a:rPr lang="fr-FR" b="1" i="1" dirty="0" smtClean="0">
                <a:solidFill>
                  <a:srgbClr val="002060"/>
                </a:solidFill>
              </a:rPr>
              <a:t>Difficultés du TAP</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buFont typeface="Wingdings" pitchFamily="2" charset="2"/>
              <a:buChar char="v"/>
            </a:pPr>
            <a:r>
              <a:rPr lang="fr-FR" dirty="0" smtClean="0"/>
              <a:t>Grande quantité d’informations</a:t>
            </a:r>
          </a:p>
          <a:p>
            <a:pPr>
              <a:buFont typeface="Wingdings" pitchFamily="2" charset="2"/>
              <a:buChar char="v"/>
            </a:pPr>
            <a:r>
              <a:rPr lang="fr-FR" dirty="0" smtClean="0"/>
              <a:t>Grande variabilité des informations</a:t>
            </a:r>
          </a:p>
          <a:p>
            <a:pPr lvl="2">
              <a:buFont typeface="Wingdings" pitchFamily="2" charset="2"/>
              <a:buChar char="ü"/>
            </a:pPr>
            <a:r>
              <a:rPr lang="fr-FR" dirty="0" smtClean="0"/>
              <a:t>Type de parole </a:t>
            </a:r>
          </a:p>
          <a:p>
            <a:pPr lvl="2">
              <a:buFont typeface="Wingdings" pitchFamily="2" charset="2"/>
              <a:buChar char="ü"/>
            </a:pPr>
            <a:r>
              <a:rPr lang="fr-FR" dirty="0" smtClean="0"/>
              <a:t>Environnement</a:t>
            </a:r>
          </a:p>
          <a:p>
            <a:pPr lvl="2">
              <a:buFont typeface="Wingdings" pitchFamily="2" charset="2"/>
              <a:buChar char="ü"/>
            </a:pPr>
            <a:r>
              <a:rPr lang="fr-FR" dirty="0" smtClean="0"/>
              <a:t>Locuteur</a:t>
            </a:r>
          </a:p>
          <a:p>
            <a:pPr lvl="2">
              <a:buFont typeface="Wingdings" pitchFamily="2" charset="2"/>
              <a:buChar char="ü"/>
            </a:pPr>
            <a:r>
              <a:rPr lang="fr-FR" dirty="0" smtClean="0"/>
              <a:t>Coarticulation</a:t>
            </a:r>
          </a:p>
          <a:p>
            <a:pPr>
              <a:buFont typeface="Wingdings" pitchFamily="2" charset="2"/>
              <a:buChar char="v"/>
            </a:pPr>
            <a:r>
              <a:rPr lang="fr-FR" dirty="0" smtClean="0"/>
              <a:t>Diversité des sources de connaissances </a:t>
            </a:r>
          </a:p>
          <a:p>
            <a:pPr lvl="1">
              <a:buFont typeface="Wingdings" pitchFamily="2" charset="2"/>
              <a:buChar char="ü"/>
            </a:pPr>
            <a:r>
              <a:rPr lang="fr-FR" dirty="0" smtClean="0"/>
              <a:t> Acoustique </a:t>
            </a:r>
          </a:p>
          <a:p>
            <a:pPr lvl="1">
              <a:buFont typeface="Wingdings" pitchFamily="2" charset="2"/>
              <a:buChar char="ü"/>
            </a:pPr>
            <a:r>
              <a:rPr lang="fr-FR" dirty="0" smtClean="0"/>
              <a:t>Linguistique </a:t>
            </a:r>
          </a:p>
          <a:p>
            <a:pPr lvl="1">
              <a:buFont typeface="Wingdings" pitchFamily="2" charset="2"/>
              <a:buChar char="ü"/>
            </a:pPr>
            <a:r>
              <a:rPr lang="fr-FR" dirty="0" err="1" smtClean="0"/>
              <a:t>Extra-linguistique</a:t>
            </a:r>
            <a:r>
              <a:rPr lang="fr-FR" dirty="0" smtClean="0"/>
              <a:t> </a:t>
            </a:r>
          </a:p>
          <a:p>
            <a:pPr lvl="8">
              <a:buFont typeface="Wingdings" pitchFamily="2" charset="2"/>
              <a:buChar char="ü"/>
            </a:pPr>
            <a:endParaRPr lang="fr-FR"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852</TotalTime>
  <Words>846</Words>
  <Application>Microsoft Office PowerPoint</Application>
  <PresentationFormat>Affichage à l'écran (4:3)</PresentationFormat>
  <Paragraphs>137</Paragraphs>
  <Slides>30</Slides>
  <Notes>0</Notes>
  <HiddenSlides>0</HiddenSlides>
  <MMClips>7</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Débit</vt:lpstr>
      <vt:lpstr>Diapositive 1</vt:lpstr>
      <vt:lpstr>Plan </vt:lpstr>
      <vt:lpstr> Introduction  </vt:lpstr>
      <vt:lpstr>Présentation du contexte </vt:lpstr>
      <vt:lpstr>Présentation du contexte </vt:lpstr>
      <vt:lpstr>Objectifs et apports du TAP </vt:lpstr>
      <vt:lpstr>Objectifs et apports du TAP </vt:lpstr>
      <vt:lpstr>Objectifs et apports du TAP </vt:lpstr>
      <vt:lpstr>Difficultés du TAP </vt:lpstr>
      <vt:lpstr>Comment identifier un individu avec ça parole</vt:lpstr>
      <vt:lpstr>Techniques et outils de TAP</vt:lpstr>
      <vt:lpstr>Techniques et outils de TAP</vt:lpstr>
      <vt:lpstr>Techniques et outils de TAP </vt:lpstr>
      <vt:lpstr>Reconnaissance vocale </vt:lpstr>
      <vt:lpstr>Reconnaissance vocale </vt:lpstr>
      <vt:lpstr>Reconnaissance vocale </vt:lpstr>
      <vt:lpstr>Exemple de reconnaissance vocale </vt:lpstr>
      <vt:lpstr>Architecture d’un système de reconnaissance vocale </vt:lpstr>
      <vt:lpstr>Méthode de la reconnaissance (caractères ou parole)</vt:lpstr>
      <vt:lpstr>L’étape de la reconnaissance </vt:lpstr>
      <vt:lpstr>Reconnaissance vocale</vt:lpstr>
      <vt:lpstr>Synthèse vocale </vt:lpstr>
      <vt:lpstr>Synthèse vocale </vt:lpstr>
      <vt:lpstr>Synthèse vocale </vt:lpstr>
      <vt:lpstr>Synthèse vocale </vt:lpstr>
      <vt:lpstr>Logiciels pour malvoyants</vt:lpstr>
      <vt:lpstr>Logiciels pour malvoyants </vt:lpstr>
      <vt:lpstr>Logiciels pour malvoyants</vt:lpstr>
      <vt:lpstr>Logiciels pour malvoyants</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mokrane</dc:creator>
  <cp:lastModifiedBy>mokrane</cp:lastModifiedBy>
  <cp:revision>54</cp:revision>
  <dcterms:created xsi:type="dcterms:W3CDTF">2018-03-05T15:47:33Z</dcterms:created>
  <dcterms:modified xsi:type="dcterms:W3CDTF">2018-03-14T18:30:17Z</dcterms:modified>
</cp:coreProperties>
</file>