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0"/>
  </p:notesMasterIdLst>
  <p:sldIdLst>
    <p:sldId id="256" r:id="rId2"/>
    <p:sldId id="258" r:id="rId3"/>
    <p:sldId id="259" r:id="rId4"/>
    <p:sldId id="260" r:id="rId5"/>
    <p:sldId id="261" r:id="rId6"/>
    <p:sldId id="262" r:id="rId7"/>
    <p:sldId id="264" r:id="rId8"/>
    <p:sldId id="263" r:id="rId9"/>
    <p:sldId id="265" r:id="rId10"/>
    <p:sldId id="266" r:id="rId11"/>
    <p:sldId id="269" r:id="rId12"/>
    <p:sldId id="270" r:id="rId13"/>
    <p:sldId id="268" r:id="rId14"/>
    <p:sldId id="271" r:id="rId15"/>
    <p:sldId id="272" r:id="rId16"/>
    <p:sldId id="273"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initials="S" lastIdx="1" clrIdx="0">
    <p:extLst>
      <p:ext uri="{19B8F6BF-5375-455C-9EA6-DF929625EA0E}">
        <p15:presenceInfo xmlns:p15="http://schemas.microsoft.com/office/powerpoint/2012/main" userId="S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798" autoAdjust="0"/>
  </p:normalViewPr>
  <p:slideViewPr>
    <p:cSldViewPr snapToGrid="0">
      <p:cViewPr>
        <p:scale>
          <a:sx n="50" d="100"/>
          <a:sy n="50" d="100"/>
        </p:scale>
        <p:origin x="1373" y="-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12T23:42:13.542"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220EB-E64E-4418-8F52-718DF8E5E1BD}" type="datetimeFigureOut">
              <a:rPr lang="fr-FR" smtClean="0"/>
              <a:t>14/03/2018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2A58F-CE17-403D-8746-969EB94EDF05}" type="slidenum">
              <a:rPr lang="fr-FR" smtClean="0"/>
              <a:t>‹N°›</a:t>
            </a:fld>
            <a:endParaRPr lang="fr-FR"/>
          </a:p>
        </p:txBody>
      </p:sp>
    </p:spTree>
    <p:extLst>
      <p:ext uri="{BB962C8B-B14F-4D97-AF65-F5344CB8AC3E}">
        <p14:creationId xmlns:p14="http://schemas.microsoft.com/office/powerpoint/2010/main" val="189989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Hypertexte#cite_note-Bush-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Hyperlien" TargetMode="External"/><Relationship Id="rId3" Type="http://schemas.openxmlformats.org/officeDocument/2006/relationships/hyperlink" Target="https://fr.wikipedia.org/wiki/Memex" TargetMode="External"/><Relationship Id="rId7" Type="http://schemas.openxmlformats.org/officeDocument/2006/relationships/hyperlink" Target="https://fr.wikipedia.org/wiki/Hypertexte#cite_note-7"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fr.wikipedia.org/wiki/Index_(base_de_donn%C3%A9es)" TargetMode="External"/><Relationship Id="rId5" Type="http://schemas.openxmlformats.org/officeDocument/2006/relationships/hyperlink" Target="https://fr.wikipedia.org/wiki/Microfilms" TargetMode="External"/><Relationship Id="rId10" Type="http://schemas.openxmlformats.org/officeDocument/2006/relationships/hyperlink" Target="https://fr.wikipedia.org/wiki/Hypertexte#cite_note-Bush-6" TargetMode="External"/><Relationship Id="rId4" Type="http://schemas.openxmlformats.org/officeDocument/2006/relationships/hyperlink" Target="https://fr.wikipedia.org/wiki/Microfilm" TargetMode="External"/><Relationship Id="rId9" Type="http://schemas.openxmlformats.org/officeDocument/2006/relationships/hyperlink" Target="https://fr.wikipedia.org/wiki/Hypertexte#cite_note-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Qst</a:t>
            </a:r>
            <a:r>
              <a:rPr lang="fr-FR" dirty="0"/>
              <a:t> 1 : qu’est ce que c’est que le web ?</a:t>
            </a:r>
          </a:p>
          <a:p>
            <a:r>
              <a:rPr lang="fr-FR" dirty="0" err="1"/>
              <a:t>Qst</a:t>
            </a:r>
            <a:r>
              <a:rPr lang="fr-FR" dirty="0"/>
              <a:t> 2 : quelle est la </a:t>
            </a:r>
            <a:r>
              <a:rPr lang="fr-FR" dirty="0" err="1"/>
              <a:t>difference</a:t>
            </a:r>
            <a:r>
              <a:rPr lang="fr-FR" dirty="0"/>
              <a:t> entre le web et l internet ?</a:t>
            </a:r>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3</a:t>
            </a:fld>
            <a:endParaRPr lang="fr-FR"/>
          </a:p>
        </p:txBody>
      </p:sp>
    </p:spTree>
    <p:extLst>
      <p:ext uri="{BB962C8B-B14F-4D97-AF65-F5344CB8AC3E}">
        <p14:creationId xmlns:p14="http://schemas.microsoft.com/office/powerpoint/2010/main" val="3572672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technologie du memex est souvent confondue avec la navigation hypertextuelle. Bien que l'idée de Bush ait participé à la création de l'hypertexte, ce n'est pas encore l'hypertexte tel qu'on le connaît maintenant. Le système proposé se contente de créer des liens entre des paires d'images de microfilms, mais ne peut pas relier des documents à l'aide de simple mots ou images dans un document. De plus, l'idée de Bush de créer des chemins d'association n'a pas été intégrée dans les systèmes hypertextes. Le chemin d'association proposé par Bush ne permet qu'un cheminement linéaire dans les informations, en créant des chaînes de séquences reliées entre elles. Ce genre de système est équivalent à une page web où le seul lien est l'« entrée suivante ».</a:t>
            </a:r>
          </a:p>
          <a:p>
            <a:endParaRPr lang="fr-FR" dirty="0"/>
          </a:p>
          <a:p>
            <a:r>
              <a:rPr lang="fr-FR" dirty="0"/>
              <a:t>(----temps----)</a:t>
            </a:r>
          </a:p>
          <a:p>
            <a:r>
              <a:rPr lang="fr-FR" dirty="0"/>
              <a:t>Le memex permettrait aussi à l'utilisateur de créer des informations, comme ajouter des photos ou du texte sur un microfilm à partir d'un écran tactile semi-transparent. Le memex est souvent considéré comme le précurseur de l'ordinateur personnel à base de microfilms. C'est certainement les idées développées dans cet article qui ont inspiré le projet </a:t>
            </a:r>
            <a:r>
              <a:rPr lang="fr-FR" dirty="0" err="1"/>
              <a:t>MyLifeBits</a:t>
            </a:r>
            <a:r>
              <a:rPr lang="fr-FR" dirty="0"/>
              <a:t> (en) de Gordon Bell de Microsoft </a:t>
            </a:r>
            <a:r>
              <a:rPr lang="fr-FR" dirty="0" err="1"/>
              <a:t>Research</a:t>
            </a:r>
            <a:r>
              <a:rPr lang="fr-FR" dirty="0"/>
              <a:t> : un entrepôt digital de photographies, documents, communications, et même de statistiques utilisant des bases de données pour permettre la recherche, l'annotation et l'indexation des documents. L'agence DARPA a annulé un programme similaire, le DARPA </a:t>
            </a:r>
            <a:r>
              <a:rPr lang="fr-FR" dirty="0" err="1"/>
              <a:t>LifeLog</a:t>
            </a:r>
            <a:r>
              <a:rPr lang="fr-FR" dirty="0"/>
              <a:t> </a:t>
            </a:r>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16</a:t>
            </a:fld>
            <a:endParaRPr lang="fr-FR"/>
          </a:p>
        </p:txBody>
      </p:sp>
    </p:spTree>
    <p:extLst>
      <p:ext uri="{BB962C8B-B14F-4D97-AF65-F5344CB8AC3E}">
        <p14:creationId xmlns:p14="http://schemas.microsoft.com/office/powerpoint/2010/main" val="58066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image nous </a:t>
            </a:r>
            <a:r>
              <a:rPr lang="fr-FR" dirty="0" err="1"/>
              <a:t>presente</a:t>
            </a:r>
            <a:r>
              <a:rPr lang="fr-FR" dirty="0"/>
              <a:t> le processus du </a:t>
            </a:r>
            <a:r>
              <a:rPr lang="fr-FR" dirty="0" err="1"/>
              <a:t>develeppement</a:t>
            </a:r>
            <a:r>
              <a:rPr lang="fr-FR" dirty="0"/>
              <a:t> des produit </a:t>
            </a:r>
            <a:r>
              <a:rPr lang="fr-FR" dirty="0" err="1"/>
              <a:t>d’apple</a:t>
            </a:r>
            <a:r>
              <a:rPr lang="fr-FR" dirty="0"/>
              <a:t> entre 1976 et 2007</a:t>
            </a:r>
          </a:p>
          <a:p>
            <a:r>
              <a:rPr lang="fr-FR" dirty="0"/>
              <a:t>Le 1</a:t>
            </a:r>
            <a:r>
              <a:rPr lang="fr-FR" baseline="30000" dirty="0"/>
              <a:t>er</a:t>
            </a:r>
            <a:r>
              <a:rPr lang="fr-FR" dirty="0"/>
              <a:t> macintosh a été fabriqué en 1984 , la </a:t>
            </a:r>
            <a:r>
              <a:rPr lang="fr-FR" dirty="0" err="1"/>
              <a:t>video</a:t>
            </a:r>
            <a:r>
              <a:rPr lang="fr-FR" dirty="0"/>
              <a:t> suivante nous montre la </a:t>
            </a:r>
            <a:r>
              <a:rPr lang="fr-FR" dirty="0" err="1"/>
              <a:t>presentation</a:t>
            </a:r>
            <a:r>
              <a:rPr lang="fr-FR" dirty="0"/>
              <a:t> de ce dernier </a:t>
            </a:r>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5</a:t>
            </a:fld>
            <a:endParaRPr lang="fr-FR"/>
          </a:p>
        </p:txBody>
      </p:sp>
    </p:spTree>
    <p:extLst>
      <p:ext uri="{BB962C8B-B14F-4D97-AF65-F5344CB8AC3E}">
        <p14:creationId xmlns:p14="http://schemas.microsoft.com/office/powerpoint/2010/main" val="302115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(Lire la </a:t>
            </a:r>
            <a:r>
              <a:rPr lang="fr-FR" dirty="0" err="1"/>
              <a:t>deefintiion</a:t>
            </a:r>
            <a:r>
              <a:rPr lang="fr-FR" dirty="0"/>
              <a:t> du </a:t>
            </a:r>
            <a:r>
              <a:rPr lang="fr-FR" dirty="0" err="1"/>
              <a:t>diapp</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Lorsque on navigue sur Internet via un navigateur, on rebondis de documents en documents en jouant le rôle du client qui passe ses commandes de serveurs en serveurs, selon le principe de l’hypertexte.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Qui a une idée de ce que c’est </a:t>
            </a:r>
            <a:r>
              <a:rPr lang="fr-FR" b="1" dirty="0"/>
              <a:t>le principe de l’hypertexte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7</a:t>
            </a:fld>
            <a:endParaRPr lang="fr-FR"/>
          </a:p>
        </p:txBody>
      </p:sp>
    </p:spTree>
    <p:extLst>
      <p:ext uri="{BB962C8B-B14F-4D97-AF65-F5344CB8AC3E}">
        <p14:creationId xmlns:p14="http://schemas.microsoft.com/office/powerpoint/2010/main" val="87639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(lire le </a:t>
            </a:r>
            <a:r>
              <a:rPr lang="fr-FR" b="1" dirty="0" err="1"/>
              <a:t>diaaapooo</a:t>
            </a:r>
            <a:r>
              <a:rPr lang="fr-FR"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liens constituent donc le fondement de l’hypertexte et le fondement du web tel que l’a inventé Tim Berners-Lee lorsqu’il cherchait un moyen de faciliter le partage de l’information au niveau mondial pour la communauté scientifique.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liens hypertextes sont ces éléments des pages web qui les lient entre elles et permettent de naviguer de l’une à l’autre lorsque l’on clique dessus. Les liens hypertextes sont soit des images soit des parties de texte cliquables, que les concepteurs de page web signalent en général, par convention, en les soulignant. Au survol de la souris, le curseur se transforme en une petite main. Au clic sur le texte ou l’image, une nouvelle page se charge dans le navigateur.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(la création des liens hypertextes)</a:t>
            </a:r>
          </a:p>
          <a:p>
            <a:r>
              <a:rPr lang="fr-FR" dirty="0"/>
              <a:t>Les liens hypertextes se créent à l’aide du langage HTML (qui signifie L'HyperText Markup </a:t>
            </a:r>
            <a:r>
              <a:rPr lang="fr-FR" dirty="0" err="1"/>
              <a:t>Language</a:t>
            </a:r>
            <a:r>
              <a:rPr lang="fr-FR" dirty="0"/>
              <a:t>) et se composent de deux éléments principaux: </a:t>
            </a:r>
          </a:p>
          <a:p>
            <a:r>
              <a:rPr lang="fr-FR" b="1" dirty="0"/>
              <a:t>Un texte ou une image cliquables</a:t>
            </a:r>
            <a:r>
              <a:rPr lang="fr-FR" dirty="0"/>
              <a:t> affichés dans la fenêtre du navigateur.</a:t>
            </a:r>
          </a:p>
          <a:p>
            <a:r>
              <a:rPr lang="fr-FR" b="1" dirty="0"/>
              <a:t>l’URL de la ressource</a:t>
            </a:r>
            <a:r>
              <a:rPr lang="fr-FR" dirty="0"/>
              <a:t> vers laquelle « pointe » le lien en question, URL qui indique sa localisation sur l’un des millions d’ordinateurs serveurs du Word Wide Web.</a:t>
            </a:r>
          </a:p>
          <a:p>
            <a:r>
              <a:rPr lang="fr-FR" dirty="0"/>
              <a:t>Pour </a:t>
            </a:r>
            <a:r>
              <a:rPr lang="fr-FR" b="1" dirty="0"/>
              <a:t>coder un lien</a:t>
            </a:r>
            <a:r>
              <a:rPr lang="fr-FR" dirty="0"/>
              <a:t> en HTML, il s’agira donc d’</a:t>
            </a:r>
            <a:r>
              <a:rPr lang="fr-FR" b="1" dirty="0"/>
              <a:t>associer ces deux éléments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8</a:t>
            </a:fld>
            <a:endParaRPr lang="fr-FR"/>
          </a:p>
        </p:txBody>
      </p:sp>
    </p:spTree>
    <p:extLst>
      <p:ext uri="{BB962C8B-B14F-4D97-AF65-F5344CB8AC3E}">
        <p14:creationId xmlns:p14="http://schemas.microsoft.com/office/powerpoint/2010/main" val="373450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10</a:t>
            </a:fld>
            <a:endParaRPr lang="fr-FR"/>
          </a:p>
        </p:txBody>
      </p:sp>
    </p:spTree>
    <p:extLst>
      <p:ext uri="{BB962C8B-B14F-4D97-AF65-F5344CB8AC3E}">
        <p14:creationId xmlns:p14="http://schemas.microsoft.com/office/powerpoint/2010/main" val="325650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En 1987, Apple lance le logiciel HyperCard, qui met ce concept d’hypertexte en pratique. Son auteur, Bill Atkinson, a participé à l’aventure du Macintosh, élaboré un projet de tablette numérique jugé prématuré par la direction et pris l’initiative personnelle de développer un système de gestion de l’information fondé sur la notion d’hypertexte. John Sculley, alors patron d’Apple, adopte ce projet et décide d’en équiper tous les nouveaux Macintosh.</a:t>
            </a:r>
            <a:br>
              <a:rPr lang="fr-FR" sz="1200" dirty="0"/>
            </a:br>
            <a:r>
              <a:rPr lang="fr-FR" sz="1200" dirty="0"/>
              <a:t>HyperCard organise l’information selon l’image mentale d’une pile de cartes, un peu comme les fiches bristol rangées dans des tiroirs qui constituaient les catalogues des bibliothèques. Chaque « carte » virtuelle peut contenir non seulement du texte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11</a:t>
            </a:fld>
            <a:endParaRPr lang="fr-FR"/>
          </a:p>
        </p:txBody>
      </p:sp>
    </p:spTree>
    <p:extLst>
      <p:ext uri="{BB962C8B-B14F-4D97-AF65-F5344CB8AC3E}">
        <p14:creationId xmlns:p14="http://schemas.microsoft.com/office/powerpoint/2010/main" val="128905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 mais aussi des images ou du son, et plus largement tout fichier numérique pouvant être stocké dans la mémoire d’un ordinateur ou sur un CD-ROM. Ce qui correspond bien à la vocation multimédia du Macintosh. L’originalité d’HyperCard est la mise en liaison des cartes : si l’utilisateur perçoit une proximité logique entre le contenu de deux cartes, il peut les connecter par un « lien » logiciel. Ce lien est représenté sur l’écran par un « bouton » (qui peut être un mot ou une image), sur lequel on peut cliquer pour accéder à la carte reliée, et de celle-ci à d’autres encore en un chaînage d’informations virtuellement infini. </a:t>
            </a:r>
            <a:endParaRPr lang="fr-FR" dirty="0"/>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12</a:t>
            </a:fld>
            <a:endParaRPr lang="fr-FR"/>
          </a:p>
        </p:txBody>
      </p:sp>
    </p:spTree>
    <p:extLst>
      <p:ext uri="{BB962C8B-B14F-4D97-AF65-F5344CB8AC3E}">
        <p14:creationId xmlns:p14="http://schemas.microsoft.com/office/powerpoint/2010/main" val="70602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cet article, </a:t>
            </a:r>
            <a:r>
              <a:rPr lang="fr-FR" dirty="0" err="1"/>
              <a:t>Vannevar</a:t>
            </a:r>
            <a:r>
              <a:rPr lang="fr-FR" dirty="0"/>
              <a:t> s'interroge sur les moyens de faciliter le travail des chercheurs dans le domaine scientifique</a:t>
            </a:r>
            <a:r>
              <a:rPr lang="fr-FR" baseline="30000" dirty="0">
                <a:hlinkClick r:id="rId3"/>
              </a:rPr>
              <a:t>6</a:t>
            </a:r>
            <a:r>
              <a:rPr lang="fr-FR" dirty="0"/>
              <a:t>, </a:t>
            </a:r>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14</a:t>
            </a:fld>
            <a:endParaRPr lang="fr-FR"/>
          </a:p>
        </p:txBody>
      </p:sp>
    </p:spTree>
    <p:extLst>
      <p:ext uri="{BB962C8B-B14F-4D97-AF65-F5344CB8AC3E}">
        <p14:creationId xmlns:p14="http://schemas.microsoft.com/office/powerpoint/2010/main" val="372010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il décrit un bureau électromécanique futuriste appelé </a:t>
            </a:r>
            <a:r>
              <a:rPr lang="fr-FR" i="1" dirty="0" err="1">
                <a:hlinkClick r:id="rId3" tooltip="Memex"/>
              </a:rPr>
              <a:t>Memex</a:t>
            </a:r>
            <a:r>
              <a:rPr lang="fr-FR" dirty="0"/>
              <a:t> pour (</a:t>
            </a:r>
            <a:r>
              <a:rPr lang="fr-FR" i="1" dirty="0" err="1"/>
              <a:t>MEMory</a:t>
            </a:r>
            <a:r>
              <a:rPr lang="fr-FR" i="1" dirty="0"/>
              <a:t> </a:t>
            </a:r>
            <a:r>
              <a:rPr lang="fr-FR" i="1" dirty="0" err="1"/>
              <a:t>EXtender</a:t>
            </a:r>
            <a:r>
              <a:rPr lang="fr-FR" dirty="0"/>
              <a:t>). Ce bureau contient une unité de mémoire dans laquelle il est possible d'emmagasiner sous forme de </a:t>
            </a:r>
            <a:r>
              <a:rPr lang="fr-FR" dirty="0">
                <a:hlinkClick r:id="rId4" tooltip="Microfilm"/>
              </a:rPr>
              <a:t>microfilms</a:t>
            </a:r>
            <a:r>
              <a:rPr lang="fr-FR" dirty="0"/>
              <a:t> des milliers de livres, revues et journaux. La surface du bureau contiendrait des écrans sur lesquels s'afficheraient les </a:t>
            </a:r>
            <a:r>
              <a:rPr lang="fr-FR" dirty="0">
                <a:hlinkClick r:id="rId5" tooltip="Microfilms"/>
              </a:rPr>
              <a:t>microfilms</a:t>
            </a:r>
            <a:r>
              <a:rPr lang="fr-FR" dirty="0"/>
              <a:t> et un clavier permettant d'accéder à un </a:t>
            </a:r>
            <a:r>
              <a:rPr lang="fr-FR" dirty="0">
                <a:hlinkClick r:id="rId6" tooltip="Index (base de données)"/>
              </a:rPr>
              <a:t>index</a:t>
            </a:r>
            <a:r>
              <a:rPr lang="fr-FR" dirty="0"/>
              <a:t> de sorte que la consultation de la bibliothèque serait extrêmement souple et rapide</a:t>
            </a:r>
            <a:r>
              <a:rPr lang="fr-FR" baseline="30000" dirty="0">
                <a:hlinkClick r:id="rId7"/>
              </a:rPr>
              <a:t>7</a:t>
            </a:r>
            <a:r>
              <a:rPr lang="fr-FR" dirty="0"/>
              <a:t>.</a:t>
            </a:r>
          </a:p>
          <a:p>
            <a:r>
              <a:rPr lang="fr-FR" dirty="0"/>
              <a:t>Le </a:t>
            </a:r>
            <a:r>
              <a:rPr lang="fr-FR" dirty="0" err="1"/>
              <a:t>Memex</a:t>
            </a:r>
            <a:r>
              <a:rPr lang="fr-FR" dirty="0"/>
              <a:t> est toutefois bien davantage qu'une bibliothèque automatique, car il offre aussi la possibilité à son utilisateur d'ajouter constamment de nouvelles données grâce à un appareil photo intégré, d'associer entre elles des données stockées dans la bibliothèque et d'enregistrer toute recherche effectuée. Cela revient à envisager des </a:t>
            </a:r>
            <a:r>
              <a:rPr lang="fr-FR" dirty="0">
                <a:hlinkClick r:id="rId8" tooltip="Hyperlien"/>
              </a:rPr>
              <a:t>hyperliens</a:t>
            </a:r>
            <a:r>
              <a:rPr lang="fr-FR" dirty="0"/>
              <a:t> et des cheminements personnalisés. Même si Bush n'utilise pas le terme d'hyperlien ni celui d'hypertexte, il envisage une réalité du même ordre, une machine comme le </a:t>
            </a:r>
            <a:r>
              <a:rPr lang="fr-FR" dirty="0" err="1"/>
              <a:t>Memex</a:t>
            </a:r>
            <a:r>
              <a:rPr lang="fr-FR" dirty="0"/>
              <a:t> devant constituer pour son utilisateur « un important supplément intime à sa mémoire »</a:t>
            </a:r>
            <a:r>
              <a:rPr lang="fr-FR" baseline="30000" dirty="0">
                <a:hlinkClick r:id="rId9"/>
              </a:rPr>
              <a:t>8</a:t>
            </a:r>
            <a:r>
              <a:rPr lang="fr-FR" dirty="0"/>
              <a:t>. Grâce à ce système, prédit Bush, « des formes entièrement nouvelles d'encyclopédies vont faire leur apparition, déjà équipées d'un réseau d'associations au travers de leurs articles</a:t>
            </a:r>
            <a:r>
              <a:rPr lang="fr-FR" baseline="30000" dirty="0">
                <a:hlinkClick r:id="rId10"/>
              </a:rPr>
              <a:t>6</a:t>
            </a:r>
            <a:r>
              <a:rPr lang="fr-FR" dirty="0"/>
              <a:t>. » Et il conclut : « La technologie peut ainsi améliorer les façons dont l’homme produit, enregistre et consulte le savoir</a:t>
            </a:r>
            <a:r>
              <a:rPr lang="fr-FR" baseline="30000" dirty="0">
                <a:hlinkClick r:id="rId10"/>
              </a:rPr>
              <a:t>6</a:t>
            </a:r>
            <a:r>
              <a:rPr lang="fr-FR" dirty="0"/>
              <a:t>. »</a:t>
            </a:r>
          </a:p>
          <a:p>
            <a:endParaRPr lang="fr-FR" dirty="0"/>
          </a:p>
          <a:p>
            <a:endParaRPr lang="fr-FR" dirty="0"/>
          </a:p>
          <a:p>
            <a:endParaRPr lang="fr-FR" dirty="0"/>
          </a:p>
          <a:p>
            <a:r>
              <a:rPr lang="fr-FR" dirty="0"/>
              <a:t>Le memex ne se contente pas uniquement de permettre à un utilisateur de naviguer parmi les informations, mais il offre aussi un moyen d'établir des liens entre les informations. La machine est un assemblage d'éléments électromécaniques, de caméras et de microfilms, intégré dans un grand bureau. La plupart des microfilms nécessaires auraient été intégrés dans le bureau, mais un système de chargement aurait permis à l'utilisateur d'ajouter et de retirer des microfilms.</a:t>
            </a:r>
          </a:p>
        </p:txBody>
      </p:sp>
      <p:sp>
        <p:nvSpPr>
          <p:cNvPr id="4" name="Espace réservé du numéro de diapositive 3"/>
          <p:cNvSpPr>
            <a:spLocks noGrp="1"/>
          </p:cNvSpPr>
          <p:nvPr>
            <p:ph type="sldNum" sz="quarter" idx="10"/>
          </p:nvPr>
        </p:nvSpPr>
        <p:spPr/>
        <p:txBody>
          <a:bodyPr/>
          <a:lstStyle/>
          <a:p>
            <a:fld id="{DFA2A58F-CE17-403D-8746-969EB94EDF05}" type="slidenum">
              <a:rPr lang="fr-FR" smtClean="0"/>
              <a:t>15</a:t>
            </a:fld>
            <a:endParaRPr lang="fr-FR"/>
          </a:p>
        </p:txBody>
      </p:sp>
    </p:spTree>
    <p:extLst>
      <p:ext uri="{BB962C8B-B14F-4D97-AF65-F5344CB8AC3E}">
        <p14:creationId xmlns:p14="http://schemas.microsoft.com/office/powerpoint/2010/main" val="845077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‹N°›</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107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616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517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758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042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069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534695" y="2824269"/>
            <a:ext cx="4608576" cy="264445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454792" y="2821491"/>
            <a:ext cx="4608576" cy="263737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254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639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127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3/14/2018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892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48A87A34-81AB-432B-8DAE-1953F412C126}" type="datetimeFigureOut">
              <a:rPr lang="en-US" smtClean="0"/>
              <a:pPr/>
              <a:t>3/14/2018</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050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3/14/2018</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‹N°›</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335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gif"/><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Hypertextualité </a:t>
            </a:r>
          </a:p>
        </p:txBody>
      </p:sp>
      <p:sp>
        <p:nvSpPr>
          <p:cNvPr id="3" name="Sous-titre 2"/>
          <p:cNvSpPr>
            <a:spLocks noGrp="1"/>
          </p:cNvSpPr>
          <p:nvPr>
            <p:ph type="subTitle" idx="1"/>
          </p:nvPr>
        </p:nvSpPr>
        <p:spPr/>
        <p:txBody>
          <a:bodyPr>
            <a:normAutofit fontScale="77500" lnSpcReduction="20000"/>
          </a:bodyPr>
          <a:lstStyle/>
          <a:p>
            <a:r>
              <a:rPr lang="fr-FR" dirty="0"/>
              <a:t>Réaliser par :</a:t>
            </a:r>
          </a:p>
          <a:p>
            <a:pPr lvl="1"/>
            <a:r>
              <a:rPr lang="fr-FR" dirty="0"/>
              <a:t>M. Hamza BOUDOUH</a:t>
            </a:r>
          </a:p>
          <a:p>
            <a:pPr lvl="1"/>
            <a:r>
              <a:rPr lang="fr-FR" dirty="0"/>
              <a:t>M. Adnan EL ABIAD</a:t>
            </a:r>
          </a:p>
        </p:txBody>
      </p:sp>
    </p:spTree>
    <p:extLst>
      <p:ext uri="{BB962C8B-B14F-4D97-AF65-F5344CB8AC3E}">
        <p14:creationId xmlns:p14="http://schemas.microsoft.com/office/powerpoint/2010/main" val="400820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Hypercard :</a:t>
            </a:r>
          </a:p>
        </p:txBody>
      </p:sp>
      <p:sp>
        <p:nvSpPr>
          <p:cNvPr id="3" name="Espace réservé du contenu 2">
            <a:extLst>
              <a:ext uri="{FF2B5EF4-FFF2-40B4-BE49-F238E27FC236}">
                <a16:creationId xmlns:a16="http://schemas.microsoft.com/office/drawing/2014/main" id="{CDEAC718-93A5-4105-AE09-3FDEC6BFAD87}"/>
              </a:ext>
            </a:extLst>
          </p:cNvPr>
          <p:cNvSpPr txBox="1">
            <a:spLocks/>
          </p:cNvSpPr>
          <p:nvPr/>
        </p:nvSpPr>
        <p:spPr>
          <a:xfrm>
            <a:off x="1534696" y="2754670"/>
            <a:ext cx="9520158" cy="1788172"/>
          </a:xfrm>
          <a:prstGeom prst="rect">
            <a:avLst/>
          </a:prstGeom>
        </p:spPr>
        <p:txBody>
          <a:bodyPr>
            <a:normAutofit fontScale="77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u="sng" dirty="0"/>
              <a:t>Définition</a:t>
            </a:r>
            <a:r>
              <a:rPr lang="fr-FR" dirty="0"/>
              <a:t> :</a:t>
            </a:r>
          </a:p>
          <a:p>
            <a:pPr lvl="1"/>
            <a:r>
              <a:rPr lang="fr-FR" dirty="0"/>
              <a:t>HyperCard est un programme et un environnement de programmation développé par Apple qui ne fonctionne que sous Mac OS versions 9 et précédentes.</a:t>
            </a:r>
          </a:p>
          <a:p>
            <a:pPr lvl="1"/>
            <a:endParaRPr lang="fr-FR" dirty="0"/>
          </a:p>
          <a:p>
            <a:pPr lvl="1"/>
            <a:r>
              <a:rPr lang="fr-FR" dirty="0"/>
              <a:t>Il combine des éléments de base de données avec un système de développement graphique à base de « piles » similaire à la navigation hypertexte. Le langage de programmation pour HyperCard est </a:t>
            </a:r>
            <a:r>
              <a:rPr lang="fr-FR" dirty="0" err="1"/>
              <a:t>HyperTalk</a:t>
            </a:r>
            <a:r>
              <a:rPr lang="fr-FR" dirty="0"/>
              <a:t>..</a:t>
            </a:r>
          </a:p>
        </p:txBody>
      </p:sp>
      <p:pic>
        <p:nvPicPr>
          <p:cNvPr id="5" name="Image 4">
            <a:extLst>
              <a:ext uri="{FF2B5EF4-FFF2-40B4-BE49-F238E27FC236}">
                <a16:creationId xmlns:a16="http://schemas.microsoft.com/office/drawing/2014/main" id="{10786C15-7975-433B-98A9-BF21777A3F07}"/>
              </a:ext>
            </a:extLst>
          </p:cNvPr>
          <p:cNvPicPr>
            <a:picLocks noChangeAspect="1"/>
          </p:cNvPicPr>
          <p:nvPr/>
        </p:nvPicPr>
        <p:blipFill>
          <a:blip r:embed="rId3"/>
          <a:stretch>
            <a:fillRect/>
          </a:stretch>
        </p:blipFill>
        <p:spPr>
          <a:xfrm>
            <a:off x="3737448" y="2054929"/>
            <a:ext cx="5114653" cy="3187654"/>
          </a:xfrm>
          <a:prstGeom prst="rect">
            <a:avLst/>
          </a:prstGeom>
        </p:spPr>
      </p:pic>
    </p:spTree>
    <p:extLst>
      <p:ext uri="{BB962C8B-B14F-4D97-AF65-F5344CB8AC3E}">
        <p14:creationId xmlns:p14="http://schemas.microsoft.com/office/powerpoint/2010/main" val="269753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5"/>
                                        </p:tgtEl>
                                        <p:attrNameLst>
                                          <p:attrName>ppt_w</p:attrName>
                                        </p:attrNameLst>
                                      </p:cBhvr>
                                      <p:tavLst>
                                        <p:tav tm="0">
                                          <p:val>
                                            <p:strVal val="ppt_w"/>
                                          </p:val>
                                        </p:tav>
                                        <p:tav tm="100000">
                                          <p:val>
                                            <p:fltVal val="0"/>
                                          </p:val>
                                        </p:tav>
                                      </p:tavLst>
                                    </p:anim>
                                    <p:anim calcmode="lin" valueType="num">
                                      <p:cBhvr>
                                        <p:cTn id="11" dur="1000"/>
                                        <p:tgtEl>
                                          <p:spTgt spid="5"/>
                                        </p:tgtEl>
                                        <p:attrNameLst>
                                          <p:attrName>ppt_h</p:attrName>
                                        </p:attrNameLst>
                                      </p:cBhvr>
                                      <p:tavLst>
                                        <p:tav tm="0">
                                          <p:val>
                                            <p:strVal val="ppt_h"/>
                                          </p:val>
                                        </p:tav>
                                        <p:tav tm="100000">
                                          <p:val>
                                            <p:fltVal val="0"/>
                                          </p:val>
                                        </p:tav>
                                      </p:tavLst>
                                    </p:anim>
                                    <p:anim calcmode="lin" valueType="num">
                                      <p:cBhvr>
                                        <p:cTn id="12" dur="1000"/>
                                        <p:tgtEl>
                                          <p:spTgt spid="5"/>
                                        </p:tgtEl>
                                        <p:attrNameLst>
                                          <p:attrName>style.rotation</p:attrName>
                                        </p:attrNameLst>
                                      </p:cBhvr>
                                      <p:tavLst>
                                        <p:tav tm="0">
                                          <p:val>
                                            <p:fltVal val="0"/>
                                          </p:val>
                                        </p:tav>
                                        <p:tav tm="100000">
                                          <p:val>
                                            <p:fltVal val="90"/>
                                          </p:val>
                                        </p:tav>
                                      </p:tavLst>
                                    </p:anim>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Hypercard :</a:t>
            </a:r>
          </a:p>
        </p:txBody>
      </p:sp>
      <p:pic>
        <p:nvPicPr>
          <p:cNvPr id="5" name="Image 4">
            <a:extLst>
              <a:ext uri="{FF2B5EF4-FFF2-40B4-BE49-F238E27FC236}">
                <a16:creationId xmlns:a16="http://schemas.microsoft.com/office/drawing/2014/main" id="{ACEBDDA3-4044-42D7-AD12-C181D27A5FEB}"/>
              </a:ext>
            </a:extLst>
          </p:cNvPr>
          <p:cNvPicPr>
            <a:picLocks noChangeAspect="1"/>
          </p:cNvPicPr>
          <p:nvPr/>
        </p:nvPicPr>
        <p:blipFill>
          <a:blip r:embed="rId3"/>
          <a:stretch>
            <a:fillRect/>
          </a:stretch>
        </p:blipFill>
        <p:spPr>
          <a:xfrm>
            <a:off x="4407218" y="1611085"/>
            <a:ext cx="6363432" cy="4143783"/>
          </a:xfrm>
          <a:prstGeom prst="rect">
            <a:avLst/>
          </a:prstGeom>
        </p:spPr>
      </p:pic>
      <p:pic>
        <p:nvPicPr>
          <p:cNvPr id="7" name="Image 6">
            <a:extLst>
              <a:ext uri="{FF2B5EF4-FFF2-40B4-BE49-F238E27FC236}">
                <a16:creationId xmlns:a16="http://schemas.microsoft.com/office/drawing/2014/main" id="{42B62D08-2715-452F-9864-3BFCF99B507A}"/>
              </a:ext>
            </a:extLst>
          </p:cNvPr>
          <p:cNvPicPr>
            <a:picLocks noChangeAspect="1"/>
          </p:cNvPicPr>
          <p:nvPr/>
        </p:nvPicPr>
        <p:blipFill>
          <a:blip r:embed="rId4"/>
          <a:stretch>
            <a:fillRect/>
          </a:stretch>
        </p:blipFill>
        <p:spPr>
          <a:xfrm>
            <a:off x="4826411" y="1611084"/>
            <a:ext cx="5525045" cy="4143784"/>
          </a:xfrm>
          <a:prstGeom prst="rect">
            <a:avLst/>
          </a:prstGeom>
        </p:spPr>
      </p:pic>
      <p:pic>
        <p:nvPicPr>
          <p:cNvPr id="9" name="Image 8">
            <a:extLst>
              <a:ext uri="{FF2B5EF4-FFF2-40B4-BE49-F238E27FC236}">
                <a16:creationId xmlns:a16="http://schemas.microsoft.com/office/drawing/2014/main" id="{E6A65BB8-57F7-498B-8175-0ECF2B72FC2B}"/>
              </a:ext>
            </a:extLst>
          </p:cNvPr>
          <p:cNvPicPr>
            <a:picLocks noChangeAspect="1"/>
          </p:cNvPicPr>
          <p:nvPr/>
        </p:nvPicPr>
        <p:blipFill>
          <a:blip r:embed="rId5"/>
          <a:stretch>
            <a:fillRect/>
          </a:stretch>
        </p:blipFill>
        <p:spPr>
          <a:xfrm>
            <a:off x="5258715" y="1537401"/>
            <a:ext cx="5721532" cy="4291149"/>
          </a:xfrm>
          <a:prstGeom prst="rect">
            <a:avLst/>
          </a:prstGeom>
        </p:spPr>
      </p:pic>
      <p:pic>
        <p:nvPicPr>
          <p:cNvPr id="11" name="Image 10">
            <a:extLst>
              <a:ext uri="{FF2B5EF4-FFF2-40B4-BE49-F238E27FC236}">
                <a16:creationId xmlns:a16="http://schemas.microsoft.com/office/drawing/2014/main" id="{B01AA28F-7019-4F5D-8692-441519FFC5B1}"/>
              </a:ext>
            </a:extLst>
          </p:cNvPr>
          <p:cNvPicPr>
            <a:picLocks noChangeAspect="1"/>
          </p:cNvPicPr>
          <p:nvPr/>
        </p:nvPicPr>
        <p:blipFill>
          <a:blip r:embed="rId6"/>
          <a:stretch>
            <a:fillRect/>
          </a:stretch>
        </p:blipFill>
        <p:spPr>
          <a:xfrm>
            <a:off x="598170" y="2526702"/>
            <a:ext cx="3314700" cy="2628900"/>
          </a:xfrm>
          <a:prstGeom prst="rect">
            <a:avLst/>
          </a:prstGeom>
        </p:spPr>
      </p:pic>
    </p:spTree>
    <p:extLst>
      <p:ext uri="{BB962C8B-B14F-4D97-AF65-F5344CB8AC3E}">
        <p14:creationId xmlns:p14="http://schemas.microsoft.com/office/powerpoint/2010/main" val="132188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Hypercard :</a:t>
            </a:r>
          </a:p>
        </p:txBody>
      </p:sp>
      <p:pic>
        <p:nvPicPr>
          <p:cNvPr id="4" name="Image 3">
            <a:extLst>
              <a:ext uri="{FF2B5EF4-FFF2-40B4-BE49-F238E27FC236}">
                <a16:creationId xmlns:a16="http://schemas.microsoft.com/office/drawing/2014/main" id="{D46EF126-68A4-49C2-9D83-4B4809EDE034}"/>
              </a:ext>
            </a:extLst>
          </p:cNvPr>
          <p:cNvPicPr>
            <a:picLocks noChangeAspect="1"/>
          </p:cNvPicPr>
          <p:nvPr/>
        </p:nvPicPr>
        <p:blipFill>
          <a:blip r:embed="rId3"/>
          <a:stretch>
            <a:fillRect/>
          </a:stretch>
        </p:blipFill>
        <p:spPr>
          <a:xfrm>
            <a:off x="6588581" y="2504084"/>
            <a:ext cx="4466273" cy="3104807"/>
          </a:xfrm>
          <a:prstGeom prst="rect">
            <a:avLst/>
          </a:prstGeom>
        </p:spPr>
      </p:pic>
      <p:pic>
        <p:nvPicPr>
          <p:cNvPr id="8" name="Image 7">
            <a:extLst>
              <a:ext uri="{FF2B5EF4-FFF2-40B4-BE49-F238E27FC236}">
                <a16:creationId xmlns:a16="http://schemas.microsoft.com/office/drawing/2014/main" id="{2D70A736-3EE4-49DC-A228-A679671DB669}"/>
              </a:ext>
            </a:extLst>
          </p:cNvPr>
          <p:cNvPicPr>
            <a:picLocks noChangeAspect="1"/>
          </p:cNvPicPr>
          <p:nvPr/>
        </p:nvPicPr>
        <p:blipFill>
          <a:blip r:embed="rId4"/>
          <a:stretch>
            <a:fillRect/>
          </a:stretch>
        </p:blipFill>
        <p:spPr>
          <a:xfrm>
            <a:off x="1534696" y="2504084"/>
            <a:ext cx="4552723" cy="3104808"/>
          </a:xfrm>
          <a:prstGeom prst="rect">
            <a:avLst/>
          </a:prstGeom>
        </p:spPr>
      </p:pic>
    </p:spTree>
    <p:extLst>
      <p:ext uri="{BB962C8B-B14F-4D97-AF65-F5344CB8AC3E}">
        <p14:creationId xmlns:p14="http://schemas.microsoft.com/office/powerpoint/2010/main" val="25566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card (1987)">
            <a:hlinkClick r:id="" action="ppaction://media"/>
            <a:extLst>
              <a:ext uri="{FF2B5EF4-FFF2-40B4-BE49-F238E27FC236}">
                <a16:creationId xmlns:a16="http://schemas.microsoft.com/office/drawing/2014/main" id="{B4BE179D-1FC0-4398-8B9C-7D83375BCC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6118" y="751589"/>
            <a:ext cx="7139763" cy="5354822"/>
          </a:xfrm>
          <a:prstGeom prst="rect">
            <a:avLst/>
          </a:prstGeom>
        </p:spPr>
      </p:pic>
    </p:spTree>
    <p:extLst>
      <p:ext uri="{BB962C8B-B14F-4D97-AF65-F5344CB8AC3E}">
        <p14:creationId xmlns:p14="http://schemas.microsoft.com/office/powerpoint/2010/main" val="620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Memex :</a:t>
            </a:r>
          </a:p>
        </p:txBody>
      </p:sp>
      <p:sp>
        <p:nvSpPr>
          <p:cNvPr id="3" name="Espace réservé du contenu 2">
            <a:extLst>
              <a:ext uri="{FF2B5EF4-FFF2-40B4-BE49-F238E27FC236}">
                <a16:creationId xmlns:a16="http://schemas.microsoft.com/office/drawing/2014/main" id="{CDEAC718-93A5-4105-AE09-3FDEC6BFAD87}"/>
              </a:ext>
            </a:extLst>
          </p:cNvPr>
          <p:cNvSpPr txBox="1">
            <a:spLocks/>
          </p:cNvSpPr>
          <p:nvPr/>
        </p:nvSpPr>
        <p:spPr>
          <a:xfrm>
            <a:off x="1534695" y="2754670"/>
            <a:ext cx="9884671" cy="1788172"/>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just"/>
            <a:r>
              <a:rPr lang="fr-FR" dirty="0"/>
              <a:t>Le memex est un ordinateur analogique fictif décrit par le scientifique </a:t>
            </a:r>
            <a:r>
              <a:rPr lang="fr-FR" dirty="0" err="1">
                <a:solidFill>
                  <a:schemeClr val="accent2">
                    <a:lumMod val="50000"/>
                  </a:schemeClr>
                </a:solidFill>
              </a:rPr>
              <a:t>Vannevar</a:t>
            </a:r>
            <a:r>
              <a:rPr lang="fr-FR" dirty="0">
                <a:solidFill>
                  <a:schemeClr val="accent2">
                    <a:lumMod val="50000"/>
                  </a:schemeClr>
                </a:solidFill>
              </a:rPr>
              <a:t> Bush</a:t>
            </a:r>
            <a:r>
              <a:rPr lang="fr-FR" dirty="0"/>
              <a:t> dans l'article </a:t>
            </a:r>
            <a:r>
              <a:rPr lang="fr-FR" dirty="0">
                <a:solidFill>
                  <a:schemeClr val="accent2">
                    <a:lumMod val="50000"/>
                  </a:schemeClr>
                </a:solidFill>
              </a:rPr>
              <a:t>As </a:t>
            </a:r>
            <a:r>
              <a:rPr lang="fr-FR" dirty="0" err="1">
                <a:solidFill>
                  <a:schemeClr val="accent2">
                    <a:lumMod val="50000"/>
                  </a:schemeClr>
                </a:solidFill>
              </a:rPr>
              <a:t>We</a:t>
            </a:r>
            <a:r>
              <a:rPr lang="fr-FR" dirty="0">
                <a:solidFill>
                  <a:schemeClr val="accent2">
                    <a:lumMod val="50000"/>
                  </a:schemeClr>
                </a:solidFill>
              </a:rPr>
              <a:t> May </a:t>
            </a:r>
            <a:r>
              <a:rPr lang="fr-FR" dirty="0" err="1">
                <a:solidFill>
                  <a:schemeClr val="accent2">
                    <a:lumMod val="50000"/>
                  </a:schemeClr>
                </a:solidFill>
              </a:rPr>
              <a:t>Think</a:t>
            </a:r>
            <a:r>
              <a:rPr lang="fr-FR" dirty="0">
                <a:solidFill>
                  <a:schemeClr val="accent2">
                    <a:lumMod val="50000"/>
                  </a:schemeClr>
                </a:solidFill>
              </a:rPr>
              <a:t> </a:t>
            </a:r>
            <a:r>
              <a:rPr lang="fr-FR" dirty="0"/>
              <a:t>publié en 1945 dans la revue </a:t>
            </a:r>
            <a:r>
              <a:rPr lang="fr-FR" dirty="0">
                <a:solidFill>
                  <a:schemeClr val="accent2">
                    <a:lumMod val="50000"/>
                  </a:schemeClr>
                </a:solidFill>
              </a:rPr>
              <a:t>The Atlantic </a:t>
            </a:r>
            <a:r>
              <a:rPr lang="fr-FR" dirty="0" err="1">
                <a:solidFill>
                  <a:schemeClr val="accent2">
                    <a:lumMod val="50000"/>
                  </a:schemeClr>
                </a:solidFill>
              </a:rPr>
              <a:t>Monthly</a:t>
            </a:r>
            <a:r>
              <a:rPr lang="fr-FR" dirty="0"/>
              <a:t>. </a:t>
            </a:r>
          </a:p>
        </p:txBody>
      </p:sp>
    </p:spTree>
    <p:extLst>
      <p:ext uri="{BB962C8B-B14F-4D97-AF65-F5344CB8AC3E}">
        <p14:creationId xmlns:p14="http://schemas.microsoft.com/office/powerpoint/2010/main" val="64553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Memex :</a:t>
            </a:r>
          </a:p>
        </p:txBody>
      </p:sp>
      <p:pic>
        <p:nvPicPr>
          <p:cNvPr id="5" name="Image 4">
            <a:extLst>
              <a:ext uri="{FF2B5EF4-FFF2-40B4-BE49-F238E27FC236}">
                <a16:creationId xmlns:a16="http://schemas.microsoft.com/office/drawing/2014/main" id="{76437885-3081-4484-B393-7D4E036515A9}"/>
              </a:ext>
            </a:extLst>
          </p:cNvPr>
          <p:cNvPicPr>
            <a:picLocks noChangeAspect="1"/>
          </p:cNvPicPr>
          <p:nvPr/>
        </p:nvPicPr>
        <p:blipFill>
          <a:blip r:embed="rId3"/>
          <a:stretch>
            <a:fillRect/>
          </a:stretch>
        </p:blipFill>
        <p:spPr>
          <a:xfrm>
            <a:off x="3627775" y="1853754"/>
            <a:ext cx="5334000" cy="4000500"/>
          </a:xfrm>
          <a:prstGeom prst="rect">
            <a:avLst/>
          </a:prstGeom>
        </p:spPr>
      </p:pic>
      <p:sp>
        <p:nvSpPr>
          <p:cNvPr id="7" name="Bulle narrative : ronde 6">
            <a:extLst>
              <a:ext uri="{FF2B5EF4-FFF2-40B4-BE49-F238E27FC236}">
                <a16:creationId xmlns:a16="http://schemas.microsoft.com/office/drawing/2014/main" id="{80283AF5-6ECE-4156-AEB1-D3B4C0DD50C7}"/>
              </a:ext>
            </a:extLst>
          </p:cNvPr>
          <p:cNvSpPr/>
          <p:nvPr/>
        </p:nvSpPr>
        <p:spPr>
          <a:xfrm>
            <a:off x="5175322" y="4847285"/>
            <a:ext cx="1841355" cy="532789"/>
          </a:xfrm>
          <a:prstGeom prst="wedgeEllipseCallout">
            <a:avLst>
              <a:gd name="adj1" fmla="val -23696"/>
              <a:gd name="adj2" fmla="val -315680"/>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commutateur de navigation</a:t>
            </a:r>
          </a:p>
        </p:txBody>
      </p:sp>
      <p:sp>
        <p:nvSpPr>
          <p:cNvPr id="8" name="Bulle narrative : ronde 7">
            <a:extLst>
              <a:ext uri="{FF2B5EF4-FFF2-40B4-BE49-F238E27FC236}">
                <a16:creationId xmlns:a16="http://schemas.microsoft.com/office/drawing/2014/main" id="{4A0165FD-B8EB-4533-9AC7-D6D3DE73AB8B}"/>
              </a:ext>
            </a:extLst>
          </p:cNvPr>
          <p:cNvSpPr/>
          <p:nvPr/>
        </p:nvSpPr>
        <p:spPr>
          <a:xfrm>
            <a:off x="1329880" y="3429000"/>
            <a:ext cx="1841355" cy="532789"/>
          </a:xfrm>
          <a:prstGeom prst="wedgeEllipseCallout">
            <a:avLst>
              <a:gd name="adj1" fmla="val 113155"/>
              <a:gd name="adj2" fmla="val -14338"/>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scanner et écran tactile</a:t>
            </a:r>
          </a:p>
        </p:txBody>
      </p:sp>
      <p:sp>
        <p:nvSpPr>
          <p:cNvPr id="9" name="Bulle narrative : ronde 8">
            <a:extLst>
              <a:ext uri="{FF2B5EF4-FFF2-40B4-BE49-F238E27FC236}">
                <a16:creationId xmlns:a16="http://schemas.microsoft.com/office/drawing/2014/main" id="{40C2506E-9B93-41AC-97DF-98EB959A4E65}"/>
              </a:ext>
            </a:extLst>
          </p:cNvPr>
          <p:cNvSpPr/>
          <p:nvPr/>
        </p:nvSpPr>
        <p:spPr>
          <a:xfrm>
            <a:off x="9158987" y="5011192"/>
            <a:ext cx="2700670" cy="908616"/>
          </a:xfrm>
          <a:prstGeom prst="wedgeEllipseCallout">
            <a:avLst>
              <a:gd name="adj1" fmla="val -95074"/>
              <a:gd name="adj2" fmla="val -106171"/>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microfilm de stockage de mémoire, bande magnétique</a:t>
            </a:r>
          </a:p>
        </p:txBody>
      </p:sp>
      <p:sp>
        <p:nvSpPr>
          <p:cNvPr id="10" name="Bulle narrative : ronde 9">
            <a:extLst>
              <a:ext uri="{FF2B5EF4-FFF2-40B4-BE49-F238E27FC236}">
                <a16:creationId xmlns:a16="http://schemas.microsoft.com/office/drawing/2014/main" id="{3182D40D-FBD6-4BDE-AE95-44CEDEF762A6}"/>
              </a:ext>
            </a:extLst>
          </p:cNvPr>
          <p:cNvSpPr/>
          <p:nvPr/>
        </p:nvSpPr>
        <p:spPr>
          <a:xfrm>
            <a:off x="9439788" y="4282597"/>
            <a:ext cx="2139068" cy="532789"/>
          </a:xfrm>
          <a:prstGeom prst="wedgeEllipseCallout">
            <a:avLst>
              <a:gd name="adj1" fmla="val -116909"/>
              <a:gd name="adj2" fmla="val -146050"/>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clavier pour entrer les codes</a:t>
            </a:r>
          </a:p>
        </p:txBody>
      </p:sp>
      <p:sp>
        <p:nvSpPr>
          <p:cNvPr id="11" name="Bulle narrative : ronde 10">
            <a:extLst>
              <a:ext uri="{FF2B5EF4-FFF2-40B4-BE49-F238E27FC236}">
                <a16:creationId xmlns:a16="http://schemas.microsoft.com/office/drawing/2014/main" id="{1170A356-10A4-404B-9DCD-ABEDFB232185}"/>
              </a:ext>
            </a:extLst>
          </p:cNvPr>
          <p:cNvSpPr/>
          <p:nvPr/>
        </p:nvSpPr>
        <p:spPr>
          <a:xfrm>
            <a:off x="9418315" y="2610028"/>
            <a:ext cx="2139068" cy="748168"/>
          </a:xfrm>
          <a:prstGeom prst="wedgeEllipseCallout">
            <a:avLst>
              <a:gd name="adj1" fmla="val -136792"/>
              <a:gd name="adj2" fmla="val -12583"/>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Affichage du numéro d’article courant</a:t>
            </a:r>
          </a:p>
        </p:txBody>
      </p:sp>
      <p:sp>
        <p:nvSpPr>
          <p:cNvPr id="12" name="Bulle narrative : ronde 11">
            <a:extLst>
              <a:ext uri="{FF2B5EF4-FFF2-40B4-BE49-F238E27FC236}">
                <a16:creationId xmlns:a16="http://schemas.microsoft.com/office/drawing/2014/main" id="{689EFE0C-D0E9-43D1-8E07-6B23339239E3}"/>
              </a:ext>
            </a:extLst>
          </p:cNvPr>
          <p:cNvSpPr/>
          <p:nvPr/>
        </p:nvSpPr>
        <p:spPr>
          <a:xfrm>
            <a:off x="9439788" y="3554002"/>
            <a:ext cx="2139068" cy="532789"/>
          </a:xfrm>
          <a:prstGeom prst="wedgeEllipseCallout">
            <a:avLst>
              <a:gd name="adj1" fmla="val -107465"/>
              <a:gd name="adj2" fmla="val -98155"/>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Stylus</a:t>
            </a:r>
          </a:p>
        </p:txBody>
      </p:sp>
      <p:sp>
        <p:nvSpPr>
          <p:cNvPr id="13" name="Bulle narrative : ronde 12">
            <a:extLst>
              <a:ext uri="{FF2B5EF4-FFF2-40B4-BE49-F238E27FC236}">
                <a16:creationId xmlns:a16="http://schemas.microsoft.com/office/drawing/2014/main" id="{F149A317-96B3-4AA8-9D95-B2AE4B0E0826}"/>
              </a:ext>
            </a:extLst>
          </p:cNvPr>
          <p:cNvSpPr/>
          <p:nvPr/>
        </p:nvSpPr>
        <p:spPr>
          <a:xfrm>
            <a:off x="8067979" y="720527"/>
            <a:ext cx="3489403" cy="908616"/>
          </a:xfrm>
          <a:prstGeom prst="wedgeEllipseCallout">
            <a:avLst>
              <a:gd name="adj1" fmla="val -97186"/>
              <a:gd name="adj2" fmla="val 173505"/>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rPr>
              <a:t>écran tactile pour afficher des informations et ajouter des annotations</a:t>
            </a:r>
          </a:p>
        </p:txBody>
      </p:sp>
    </p:spTree>
    <p:extLst>
      <p:ext uri="{BB962C8B-B14F-4D97-AF65-F5344CB8AC3E}">
        <p14:creationId xmlns:p14="http://schemas.microsoft.com/office/powerpoint/2010/main" val="19496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Memex :</a:t>
            </a:r>
          </a:p>
        </p:txBody>
      </p:sp>
      <p:pic>
        <p:nvPicPr>
          <p:cNvPr id="5" name="Image 4">
            <a:extLst>
              <a:ext uri="{FF2B5EF4-FFF2-40B4-BE49-F238E27FC236}">
                <a16:creationId xmlns:a16="http://schemas.microsoft.com/office/drawing/2014/main" id="{12413100-94EF-43BF-8C45-255353DCB37F}"/>
              </a:ext>
            </a:extLst>
          </p:cNvPr>
          <p:cNvPicPr>
            <a:picLocks noChangeAspect="1"/>
          </p:cNvPicPr>
          <p:nvPr/>
        </p:nvPicPr>
        <p:blipFill>
          <a:blip r:embed="rId3"/>
          <a:stretch>
            <a:fillRect/>
          </a:stretch>
        </p:blipFill>
        <p:spPr>
          <a:xfrm>
            <a:off x="3092270" y="2074235"/>
            <a:ext cx="6007459" cy="3656714"/>
          </a:xfrm>
          <a:prstGeom prst="rect">
            <a:avLst/>
          </a:prstGeom>
        </p:spPr>
      </p:pic>
    </p:spTree>
    <p:extLst>
      <p:ext uri="{BB962C8B-B14F-4D97-AF65-F5344CB8AC3E}">
        <p14:creationId xmlns:p14="http://schemas.microsoft.com/office/powerpoint/2010/main" val="257629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mex animation - Vannevar Bush's diagrams made real">
            <a:hlinkClick r:id="" action="ppaction://media"/>
            <a:extLst>
              <a:ext uri="{FF2B5EF4-FFF2-40B4-BE49-F238E27FC236}">
                <a16:creationId xmlns:a16="http://schemas.microsoft.com/office/drawing/2014/main" id="{346C8041-46DE-473B-B89C-A5470910C1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1425" y="570614"/>
            <a:ext cx="7309150" cy="5527445"/>
          </a:xfrm>
          <a:prstGeom prst="rect">
            <a:avLst/>
          </a:prstGeom>
        </p:spPr>
      </p:pic>
    </p:spTree>
    <p:extLst>
      <p:ext uri="{BB962C8B-B14F-4D97-AF65-F5344CB8AC3E}">
        <p14:creationId xmlns:p14="http://schemas.microsoft.com/office/powerpoint/2010/main" val="183261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94CF52-2421-45A1-911F-821A2CCE58E5}"/>
              </a:ext>
            </a:extLst>
          </p:cNvPr>
          <p:cNvSpPr>
            <a:spLocks noGrp="1"/>
          </p:cNvSpPr>
          <p:nvPr>
            <p:ph type="ctrTitle"/>
          </p:nvPr>
        </p:nvSpPr>
        <p:spPr/>
        <p:txBody>
          <a:bodyPr>
            <a:normAutofit/>
          </a:bodyPr>
          <a:lstStyle/>
          <a:p>
            <a:r>
              <a:rPr lang="fr-FR" sz="5400" dirty="0"/>
              <a:t>Merci pour votre attention</a:t>
            </a:r>
          </a:p>
        </p:txBody>
      </p:sp>
    </p:spTree>
    <p:extLst>
      <p:ext uri="{BB962C8B-B14F-4D97-AF65-F5344CB8AC3E}">
        <p14:creationId xmlns:p14="http://schemas.microsoft.com/office/powerpoint/2010/main" val="110347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a:t>
            </a:r>
          </a:p>
        </p:txBody>
      </p:sp>
      <p:sp>
        <p:nvSpPr>
          <p:cNvPr id="3" name="Espace réservé du contenu 2"/>
          <p:cNvSpPr>
            <a:spLocks noGrp="1"/>
          </p:cNvSpPr>
          <p:nvPr>
            <p:ph idx="1"/>
          </p:nvPr>
        </p:nvSpPr>
        <p:spPr/>
        <p:txBody>
          <a:bodyPr>
            <a:normAutofit/>
          </a:bodyPr>
          <a:lstStyle/>
          <a:p>
            <a:r>
              <a:rPr lang="fr-FR" dirty="0"/>
              <a:t>Introduction:</a:t>
            </a:r>
          </a:p>
          <a:p>
            <a:pPr lvl="1"/>
            <a:r>
              <a:rPr lang="fr-FR" dirty="0"/>
              <a:t>Histoire du Web</a:t>
            </a:r>
          </a:p>
          <a:p>
            <a:pPr lvl="1"/>
            <a:r>
              <a:rPr lang="fr-FR" dirty="0"/>
              <a:t>Histoire du Macintosh</a:t>
            </a:r>
          </a:p>
          <a:p>
            <a:r>
              <a:rPr lang="fr-FR" dirty="0"/>
              <a:t>Hypertextualité</a:t>
            </a:r>
          </a:p>
          <a:p>
            <a:r>
              <a:rPr lang="fr-FR" dirty="0"/>
              <a:t>Intertextualité</a:t>
            </a:r>
          </a:p>
          <a:p>
            <a:r>
              <a:rPr lang="fr-FR" dirty="0"/>
              <a:t>Hypercard</a:t>
            </a:r>
          </a:p>
          <a:p>
            <a:r>
              <a:rPr lang="fr-FR" dirty="0" err="1"/>
              <a:t>Memex</a:t>
            </a:r>
            <a:endParaRPr lang="fr-FR" dirty="0"/>
          </a:p>
        </p:txBody>
      </p:sp>
    </p:spTree>
    <p:extLst>
      <p:ext uri="{BB962C8B-B14F-4D97-AF65-F5344CB8AC3E}">
        <p14:creationId xmlns:p14="http://schemas.microsoft.com/office/powerpoint/2010/main" val="2931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Introduction</a:t>
            </a:r>
          </a:p>
        </p:txBody>
      </p:sp>
      <p:sp>
        <p:nvSpPr>
          <p:cNvPr id="3" name="ZoneTexte 2"/>
          <p:cNvSpPr txBox="1"/>
          <p:nvPr/>
        </p:nvSpPr>
        <p:spPr>
          <a:xfrm>
            <a:off x="4401967" y="4460863"/>
            <a:ext cx="3785616" cy="584775"/>
          </a:xfrm>
          <a:prstGeom prst="rect">
            <a:avLst/>
          </a:prstGeom>
          <a:noFill/>
        </p:spPr>
        <p:txBody>
          <a:bodyPr wrap="square" rtlCol="0">
            <a:spAutoFit/>
          </a:bodyPr>
          <a:lstStyle/>
          <a:p>
            <a:pPr algn="ctr"/>
            <a:r>
              <a:rPr lang="fr-FR" sz="3200" dirty="0"/>
              <a:t>Histoire du Web</a:t>
            </a:r>
          </a:p>
        </p:txBody>
      </p:sp>
      <p:pic>
        <p:nvPicPr>
          <p:cNvPr id="9" name="Image 8">
            <a:extLst>
              <a:ext uri="{FF2B5EF4-FFF2-40B4-BE49-F238E27FC236}">
                <a16:creationId xmlns:a16="http://schemas.microsoft.com/office/drawing/2014/main" id="{E468E470-1C75-4B13-9158-A6D15A053180}"/>
              </a:ext>
            </a:extLst>
          </p:cNvPr>
          <p:cNvPicPr>
            <a:picLocks noChangeAspect="1"/>
          </p:cNvPicPr>
          <p:nvPr/>
        </p:nvPicPr>
        <p:blipFill>
          <a:blip r:embed="rId3"/>
          <a:stretch>
            <a:fillRect/>
          </a:stretch>
        </p:blipFill>
        <p:spPr>
          <a:xfrm>
            <a:off x="5251938" y="2735903"/>
            <a:ext cx="1688123" cy="1688123"/>
          </a:xfrm>
          <a:prstGeom prst="rect">
            <a:avLst/>
          </a:prstGeom>
        </p:spPr>
      </p:pic>
    </p:spTree>
    <p:extLst>
      <p:ext uri="{BB962C8B-B14F-4D97-AF65-F5344CB8AC3E}">
        <p14:creationId xmlns:p14="http://schemas.microsoft.com/office/powerpoint/2010/main" val="36933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st ce que le web  - MOOC Culture Digitale">
            <a:hlinkClick r:id="" action="ppaction://media"/>
            <a:extLst>
              <a:ext uri="{FF2B5EF4-FFF2-40B4-BE49-F238E27FC236}">
                <a16:creationId xmlns:a16="http://schemas.microsoft.com/office/drawing/2014/main" id="{A6FB2E72-11C3-465F-8A9F-4E143BFAD1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21792"/>
            <a:ext cx="9753600" cy="5486400"/>
          </a:xfrm>
          <a:prstGeom prst="rect">
            <a:avLst/>
          </a:prstGeom>
        </p:spPr>
      </p:pic>
    </p:spTree>
    <p:extLst>
      <p:ext uri="{BB962C8B-B14F-4D97-AF65-F5344CB8AC3E}">
        <p14:creationId xmlns:p14="http://schemas.microsoft.com/office/powerpoint/2010/main" val="8329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Introduction</a:t>
            </a:r>
          </a:p>
        </p:txBody>
      </p:sp>
      <p:sp>
        <p:nvSpPr>
          <p:cNvPr id="3" name="ZoneTexte 2"/>
          <p:cNvSpPr txBox="1"/>
          <p:nvPr/>
        </p:nvSpPr>
        <p:spPr>
          <a:xfrm>
            <a:off x="3648456" y="2210034"/>
            <a:ext cx="4539127" cy="584775"/>
          </a:xfrm>
          <a:prstGeom prst="rect">
            <a:avLst/>
          </a:prstGeom>
          <a:noFill/>
        </p:spPr>
        <p:txBody>
          <a:bodyPr wrap="square" rtlCol="0">
            <a:spAutoFit/>
          </a:bodyPr>
          <a:lstStyle/>
          <a:p>
            <a:pPr algn="ctr"/>
            <a:r>
              <a:rPr lang="fr-FR" sz="3200" dirty="0"/>
              <a:t>Histoire du Macintosh</a:t>
            </a:r>
          </a:p>
        </p:txBody>
      </p:sp>
      <p:pic>
        <p:nvPicPr>
          <p:cNvPr id="10" name="Image 9">
            <a:extLst>
              <a:ext uri="{FF2B5EF4-FFF2-40B4-BE49-F238E27FC236}">
                <a16:creationId xmlns:a16="http://schemas.microsoft.com/office/drawing/2014/main" id="{6A8BAC6E-BE7A-4B0F-9BDB-52499120B5A2}"/>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1532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 premier Macintosh">
            <a:hlinkClick r:id="" action="ppaction://media"/>
            <a:extLst>
              <a:ext uri="{FF2B5EF4-FFF2-40B4-BE49-F238E27FC236}">
                <a16:creationId xmlns:a16="http://schemas.microsoft.com/office/drawing/2014/main" id="{8E1631F8-7381-4DC2-BC34-964DE1FCC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7816" y="480060"/>
            <a:ext cx="7516368" cy="5637276"/>
          </a:xfrm>
          <a:prstGeom prst="rect">
            <a:avLst/>
          </a:prstGeom>
        </p:spPr>
      </p:pic>
    </p:spTree>
    <p:extLst>
      <p:ext uri="{BB962C8B-B14F-4D97-AF65-F5344CB8AC3E}">
        <p14:creationId xmlns:p14="http://schemas.microsoft.com/office/powerpoint/2010/main" val="16007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Hypertextualité :</a:t>
            </a:r>
          </a:p>
        </p:txBody>
      </p:sp>
      <p:sp>
        <p:nvSpPr>
          <p:cNvPr id="3" name="Espace réservé du contenu 2">
            <a:extLst>
              <a:ext uri="{FF2B5EF4-FFF2-40B4-BE49-F238E27FC236}">
                <a16:creationId xmlns:a16="http://schemas.microsoft.com/office/drawing/2014/main" id="{CDEAC718-93A5-4105-AE09-3FDEC6BFAD87}"/>
              </a:ext>
            </a:extLst>
          </p:cNvPr>
          <p:cNvSpPr txBox="1">
            <a:spLocks/>
          </p:cNvSpPr>
          <p:nvPr/>
        </p:nvSpPr>
        <p:spPr>
          <a:xfrm>
            <a:off x="1534696" y="2754670"/>
            <a:ext cx="9520158" cy="1788172"/>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dirty="0"/>
              <a:t>Hypertextualité:</a:t>
            </a:r>
          </a:p>
          <a:p>
            <a:pPr lvl="1"/>
            <a:r>
              <a:rPr lang="fr-FR" dirty="0"/>
              <a:t>Un concept informatique de </a:t>
            </a:r>
            <a:r>
              <a:rPr lang="fr-FR" dirty="0">
                <a:solidFill>
                  <a:schemeClr val="accent2">
                    <a:lumMod val="50000"/>
                  </a:schemeClr>
                </a:solidFill>
              </a:rPr>
              <a:t>Ted Nelson</a:t>
            </a:r>
            <a:r>
              <a:rPr lang="fr-FR" dirty="0"/>
              <a:t>, fondement du </a:t>
            </a:r>
            <a:r>
              <a:rPr lang="fr-FR" dirty="0">
                <a:solidFill>
                  <a:schemeClr val="accent2">
                    <a:lumMod val="50000"/>
                  </a:schemeClr>
                </a:solidFill>
              </a:rPr>
              <a:t>HTML</a:t>
            </a:r>
            <a:r>
              <a:rPr lang="fr-FR" dirty="0"/>
              <a:t> et de la navigation </a:t>
            </a:r>
            <a:r>
              <a:rPr lang="fr-FR" dirty="0">
                <a:solidFill>
                  <a:schemeClr val="accent2">
                    <a:lumMod val="50000"/>
                  </a:schemeClr>
                </a:solidFill>
              </a:rPr>
              <a:t>Internet</a:t>
            </a:r>
            <a:r>
              <a:rPr lang="fr-FR" dirty="0"/>
              <a:t> : le fait de lier diverses parties d’un texte par des liens (</a:t>
            </a:r>
            <a:r>
              <a:rPr lang="fr-FR" dirty="0">
                <a:solidFill>
                  <a:schemeClr val="accent2">
                    <a:lumMod val="50000"/>
                  </a:schemeClr>
                </a:solidFill>
              </a:rPr>
              <a:t>références croisées</a:t>
            </a:r>
            <a:r>
              <a:rPr lang="fr-FR" dirty="0"/>
              <a:t>) permettant d'aller directement lire la partie liée.</a:t>
            </a:r>
          </a:p>
        </p:txBody>
      </p:sp>
    </p:spTree>
    <p:extLst>
      <p:ext uri="{BB962C8B-B14F-4D97-AF65-F5344CB8AC3E}">
        <p14:creationId xmlns:p14="http://schemas.microsoft.com/office/powerpoint/2010/main" val="18374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Hypertextualité :</a:t>
            </a:r>
          </a:p>
        </p:txBody>
      </p:sp>
      <p:sp>
        <p:nvSpPr>
          <p:cNvPr id="3" name="Espace réservé du contenu 2">
            <a:extLst>
              <a:ext uri="{FF2B5EF4-FFF2-40B4-BE49-F238E27FC236}">
                <a16:creationId xmlns:a16="http://schemas.microsoft.com/office/drawing/2014/main" id="{CDEAC718-93A5-4105-AE09-3FDEC6BFAD87}"/>
              </a:ext>
            </a:extLst>
          </p:cNvPr>
          <p:cNvSpPr txBox="1">
            <a:spLocks/>
          </p:cNvSpPr>
          <p:nvPr/>
        </p:nvSpPr>
        <p:spPr>
          <a:xfrm>
            <a:off x="1534696" y="2015732"/>
            <a:ext cx="9520158" cy="3450613"/>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dirty="0"/>
              <a:t>Hypertexte:</a:t>
            </a:r>
          </a:p>
          <a:p>
            <a:pPr lvl="1"/>
            <a:r>
              <a:rPr lang="fr-FR" dirty="0"/>
              <a:t>Le terme a été inventé par </a:t>
            </a:r>
            <a:r>
              <a:rPr lang="fr-FR" dirty="0">
                <a:solidFill>
                  <a:schemeClr val="accent2">
                    <a:lumMod val="75000"/>
                  </a:schemeClr>
                </a:solidFill>
              </a:rPr>
              <a:t>Ted Nelson </a:t>
            </a:r>
            <a:r>
              <a:rPr lang="fr-FR" dirty="0"/>
              <a:t>vers 1965</a:t>
            </a:r>
            <a:r>
              <a:rPr lang="fr-FR" dirty="0">
                <a:solidFill>
                  <a:schemeClr val="accent3">
                    <a:lumMod val="50000"/>
                  </a:schemeClr>
                </a:solidFill>
              </a:rPr>
              <a:t>.</a:t>
            </a:r>
            <a:endParaRPr lang="fr-FR" dirty="0"/>
          </a:p>
          <a:p>
            <a:pPr lvl="1"/>
            <a:r>
              <a:rPr lang="fr-FR" dirty="0"/>
              <a:t>L’hypertexte est un moyen de lier des informations de diverses natures et d’y accéder, comme un réseau de nœuds dans lequel l’utilisateur peut naviguer à volonté.</a:t>
            </a:r>
          </a:p>
          <a:p>
            <a:pPr lvl="1"/>
            <a:r>
              <a:rPr lang="fr-FR" dirty="0"/>
              <a:t>L’hypertexte est du texte qui ne se limite pas à être linéaire et qui contient des liens vers d’autres textes. </a:t>
            </a:r>
          </a:p>
        </p:txBody>
      </p:sp>
    </p:spTree>
    <p:extLst>
      <p:ext uri="{BB962C8B-B14F-4D97-AF65-F5344CB8AC3E}">
        <p14:creationId xmlns:p14="http://schemas.microsoft.com/office/powerpoint/2010/main" val="38057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B4821-1DF7-4FDE-8D4E-F5FE8ABEC3F3}"/>
              </a:ext>
            </a:extLst>
          </p:cNvPr>
          <p:cNvSpPr>
            <a:spLocks noGrp="1"/>
          </p:cNvSpPr>
          <p:nvPr>
            <p:ph type="title"/>
          </p:nvPr>
        </p:nvSpPr>
        <p:spPr/>
        <p:txBody>
          <a:bodyPr/>
          <a:lstStyle/>
          <a:p>
            <a:r>
              <a:rPr lang="fr-FR" dirty="0"/>
              <a:t>Intertextualité :</a:t>
            </a:r>
          </a:p>
        </p:txBody>
      </p:sp>
      <p:sp>
        <p:nvSpPr>
          <p:cNvPr id="3" name="Espace réservé du contenu 2">
            <a:extLst>
              <a:ext uri="{FF2B5EF4-FFF2-40B4-BE49-F238E27FC236}">
                <a16:creationId xmlns:a16="http://schemas.microsoft.com/office/drawing/2014/main" id="{CDEAC718-93A5-4105-AE09-3FDEC6BFAD87}"/>
              </a:ext>
            </a:extLst>
          </p:cNvPr>
          <p:cNvSpPr txBox="1">
            <a:spLocks/>
          </p:cNvSpPr>
          <p:nvPr/>
        </p:nvSpPr>
        <p:spPr>
          <a:xfrm>
            <a:off x="1534696" y="2754670"/>
            <a:ext cx="9520158" cy="1788172"/>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u="sng" dirty="0"/>
              <a:t>Définition</a:t>
            </a:r>
            <a:r>
              <a:rPr lang="fr-FR" dirty="0"/>
              <a:t> :</a:t>
            </a:r>
          </a:p>
          <a:p>
            <a:pPr lvl="1"/>
            <a:r>
              <a:rPr lang="fr-FR" dirty="0"/>
              <a:t>L’intertextualité est l’ensemble des relations qu’un texte entretient avec un ou plusieurs autres textes (citations, allusions, références).</a:t>
            </a:r>
          </a:p>
        </p:txBody>
      </p:sp>
    </p:spTree>
    <p:extLst>
      <p:ext uri="{BB962C8B-B14F-4D97-AF65-F5344CB8AC3E}">
        <p14:creationId xmlns:p14="http://schemas.microsoft.com/office/powerpoint/2010/main" val="5795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erie">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792</TotalTime>
  <Words>1096</Words>
  <Application>Microsoft Office PowerPoint</Application>
  <PresentationFormat>Grand écran</PresentationFormat>
  <Paragraphs>88</Paragraphs>
  <Slides>18</Slides>
  <Notes>10</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Palatino Linotype</vt:lpstr>
      <vt:lpstr>Galerie</vt:lpstr>
      <vt:lpstr>Hypertextualité </vt:lpstr>
      <vt:lpstr>Plan</vt:lpstr>
      <vt:lpstr>Introduction</vt:lpstr>
      <vt:lpstr>Présentation PowerPoint</vt:lpstr>
      <vt:lpstr>Introduction</vt:lpstr>
      <vt:lpstr>Présentation PowerPoint</vt:lpstr>
      <vt:lpstr>Hypertextualité :</vt:lpstr>
      <vt:lpstr>Hypertextualité :</vt:lpstr>
      <vt:lpstr>Intertextualité :</vt:lpstr>
      <vt:lpstr>Hypercard :</vt:lpstr>
      <vt:lpstr>Hypercard :</vt:lpstr>
      <vt:lpstr>Hypercard :</vt:lpstr>
      <vt:lpstr>Présentation PowerPoint</vt:lpstr>
      <vt:lpstr>Memex :</vt:lpstr>
      <vt:lpstr>Memex :</vt:lpstr>
      <vt:lpstr>Memex :</vt:lpstr>
      <vt:lpstr>Présentation PowerPoint</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Hypertextialité</dc:title>
  <dc:subject>Hypertextualité</dc:subject>
  <dc:creator>Hamza BOUDOUH</dc:creator>
  <cp:keywords>Présentation IHM</cp:keywords>
  <cp:lastModifiedBy>Sam</cp:lastModifiedBy>
  <cp:revision>58</cp:revision>
  <dcterms:created xsi:type="dcterms:W3CDTF">2018-03-10T20:59:26Z</dcterms:created>
  <dcterms:modified xsi:type="dcterms:W3CDTF">2018-03-14T10:05:10Z</dcterms:modified>
</cp:coreProperties>
</file>