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3"/>
  </p:notesMasterIdLst>
  <p:handoutMasterIdLst>
    <p:handoutMasterId r:id="rId74"/>
  </p:handoutMasterIdLst>
  <p:sldIdLst>
    <p:sldId id="354" r:id="rId2"/>
    <p:sldId id="323" r:id="rId3"/>
    <p:sldId id="259" r:id="rId4"/>
    <p:sldId id="261" r:id="rId5"/>
    <p:sldId id="322" r:id="rId6"/>
    <p:sldId id="338" r:id="rId7"/>
    <p:sldId id="262" r:id="rId8"/>
    <p:sldId id="263" r:id="rId9"/>
    <p:sldId id="383" r:id="rId10"/>
    <p:sldId id="384" r:id="rId11"/>
    <p:sldId id="385" r:id="rId12"/>
    <p:sldId id="386" r:id="rId13"/>
    <p:sldId id="387" r:id="rId14"/>
    <p:sldId id="388" r:id="rId15"/>
    <p:sldId id="389" r:id="rId16"/>
    <p:sldId id="355" r:id="rId17"/>
    <p:sldId id="339" r:id="rId18"/>
    <p:sldId id="340" r:id="rId19"/>
    <p:sldId id="345" r:id="rId20"/>
    <p:sldId id="326" r:id="rId21"/>
    <p:sldId id="327" r:id="rId22"/>
    <p:sldId id="328" r:id="rId23"/>
    <p:sldId id="329" r:id="rId24"/>
    <p:sldId id="331" r:id="rId25"/>
    <p:sldId id="332" r:id="rId26"/>
    <p:sldId id="333" r:id="rId27"/>
    <p:sldId id="334" r:id="rId28"/>
    <p:sldId id="335" r:id="rId29"/>
    <p:sldId id="336" r:id="rId30"/>
    <p:sldId id="341" r:id="rId31"/>
    <p:sldId id="342" r:id="rId32"/>
    <p:sldId id="343" r:id="rId33"/>
    <p:sldId id="344"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295" r:id="rId61"/>
    <p:sldId id="296" r:id="rId62"/>
    <p:sldId id="297" r:id="rId63"/>
    <p:sldId id="298" r:id="rId64"/>
    <p:sldId id="299" r:id="rId65"/>
    <p:sldId id="347" r:id="rId66"/>
    <p:sldId id="350" r:id="rId67"/>
    <p:sldId id="348" r:id="rId68"/>
    <p:sldId id="349" r:id="rId69"/>
    <p:sldId id="351" r:id="rId70"/>
    <p:sldId id="352" r:id="rId71"/>
    <p:sldId id="416" r:id="rId72"/>
  </p:sldIdLst>
  <p:sldSz cx="9144000" cy="5143500" type="screen16x9"/>
  <p:notesSz cx="6858000" cy="9144000"/>
  <p:embeddedFontLst>
    <p:embeddedFont>
      <p:font typeface="Verdana" panose="020B0604030504040204" pitchFamily="34" charset="0"/>
      <p:regular r:id="rId75"/>
      <p:bold r:id="rId76"/>
      <p:italic r:id="rId77"/>
      <p:boldItalic r:id="rId78"/>
    </p:embeddedFont>
    <p:embeddedFont>
      <p:font typeface="Arial Unicode MS" panose="020B0604020202020204" pitchFamily="34" charset="-128"/>
      <p:regular r:id="rId79"/>
    </p:embeddedFont>
    <p:embeddedFont>
      <p:font typeface="PT Sans Narrow" panose="020B0604020202020204" charset="0"/>
      <p:regular r:id="rId80"/>
      <p:bold r:id="rId81"/>
    </p:embeddedFont>
    <p:embeddedFont>
      <p:font typeface="Open Sans" panose="020B0604020202020204" charset="0"/>
      <p:regular r:id="rId82"/>
      <p:bold r:id="rId83"/>
      <p:italic r:id="rId84"/>
      <p:boldItalic r:id="rId85"/>
    </p:embeddedFont>
    <p:embeddedFont>
      <p:font typeface="Wingdings 3" panose="05040102010807070707" pitchFamily="18" charset="2"/>
      <p:regular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82F"/>
    <a:srgbClr val="D98557"/>
    <a:srgbClr val="F0CEA8"/>
    <a:srgbClr val="FFFFFF"/>
    <a:srgbClr val="EF5228"/>
    <a:srgbClr val="70B3AD"/>
    <a:srgbClr val="6ABD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75029" autoAdjust="0"/>
  </p:normalViewPr>
  <p:slideViewPr>
    <p:cSldViewPr snapToGrid="0">
      <p:cViewPr varScale="1">
        <p:scale>
          <a:sx n="115" d="100"/>
          <a:sy n="115" d="100"/>
        </p:scale>
        <p:origin x="162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BC04A8-FDD5-41D7-8E58-DF0732707929}" type="datetimeFigureOut">
              <a:rPr lang="fr-FR" smtClean="0"/>
              <a:t>06/03/2018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smtClean="0"/>
              <a:t>Ergonomie et facteurs humains   –   Mohamed FRIKHA et Hejer HEDFI</a:t>
            </a: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BF250E-A6BC-4C97-8909-186F270CEA82}" type="slidenum">
              <a:rPr lang="fr-FR" smtClean="0"/>
              <a:t>‹N°›</a:t>
            </a:fld>
            <a:endParaRPr lang="fr-FR"/>
          </a:p>
        </p:txBody>
      </p:sp>
    </p:spTree>
    <p:extLst>
      <p:ext uri="{BB962C8B-B14F-4D97-AF65-F5344CB8AC3E}">
        <p14:creationId xmlns:p14="http://schemas.microsoft.com/office/powerpoint/2010/main" val="2612607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3404664"/>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9276767B-2D80-4F76-962B-2DD81F1185BF}" type="slidenum">
              <a:rPr lang="fr-FR" smtClean="0"/>
              <a:t>1</a:t>
            </a:fld>
            <a:endParaRPr lang="fr-FR"/>
          </a:p>
        </p:txBody>
      </p:sp>
      <p:sp>
        <p:nvSpPr>
          <p:cNvPr id="5" name="Espace réservé du pied de page 4"/>
          <p:cNvSpPr>
            <a:spLocks noGrp="1"/>
          </p:cNvSpPr>
          <p:nvPr>
            <p:ph type="ftr" sz="quarter" idx="11"/>
          </p:nvPr>
        </p:nvSpPr>
        <p:spPr>
          <a:xfrm>
            <a:off x="0" y="8685213"/>
            <a:ext cx="2971800" cy="458787"/>
          </a:xfrm>
          <a:prstGeom prst="rect">
            <a:avLst/>
          </a:prstGeom>
        </p:spPr>
        <p:txBody>
          <a:bodyPr/>
          <a:lstStyle/>
          <a:p>
            <a:r>
              <a:rPr lang="fr-FR" smtClean="0"/>
              <a:t>Ergonomie et facteurs humains   –   Mohamed FRIKHA et Hejer HEDFI</a:t>
            </a:r>
            <a:endParaRPr lang="fr-FR"/>
          </a:p>
        </p:txBody>
      </p:sp>
    </p:spTree>
    <p:extLst>
      <p:ext uri="{BB962C8B-B14F-4D97-AF65-F5344CB8AC3E}">
        <p14:creationId xmlns:p14="http://schemas.microsoft.com/office/powerpoint/2010/main" val="120281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5608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000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28824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68123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84298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535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12347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385165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163459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7786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baseline="0" dirty="0" smtClean="0"/>
              <a:t>                                                                                                                                                                                                                                                                                                                                                                          </a:t>
            </a:r>
            <a:endParaRPr lang="fr-FR" dirty="0"/>
          </a:p>
        </p:txBody>
      </p:sp>
    </p:spTree>
    <p:extLst>
      <p:ext uri="{BB962C8B-B14F-4D97-AF65-F5344CB8AC3E}">
        <p14:creationId xmlns:p14="http://schemas.microsoft.com/office/powerpoint/2010/main" val="1703469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64533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79878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1397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7871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5327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dirty="0" smtClean="0"/>
              <a:t>prédire le temps d'achèvement des tâches d'un utilisateur moyen pour un système donné.</a:t>
            </a:r>
          </a:p>
          <a:p>
            <a:pPr marL="158750" indent="0">
              <a:buNone/>
            </a:pPr>
            <a:endParaRPr lang="fr-FR" dirty="0"/>
          </a:p>
        </p:txBody>
      </p:sp>
    </p:spTree>
    <p:extLst>
      <p:ext uri="{BB962C8B-B14F-4D97-AF65-F5344CB8AC3E}">
        <p14:creationId xmlns:p14="http://schemas.microsoft.com/office/powerpoint/2010/main" val="165394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81907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06038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10540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4330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95674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800"/>
              </a:spcBef>
              <a:spcAft>
                <a:spcPts val="0"/>
              </a:spcAft>
              <a:buNone/>
            </a:pPr>
            <a:endParaRPr dirty="0"/>
          </a:p>
        </p:txBody>
      </p:sp>
    </p:spTree>
    <p:extLst>
      <p:ext uri="{BB962C8B-B14F-4D97-AF65-F5344CB8AC3E}">
        <p14:creationId xmlns:p14="http://schemas.microsoft.com/office/powerpoint/2010/main" val="1427171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55729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3706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53587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19731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8631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38171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smtClean="0"/>
              <a:t>A ce niveau, les activités doivent être déterminées, choisies et réalisées dans un but. L’utilisateur détermine ce « qu’il doit faire » pour atteindre ce but</a:t>
            </a:r>
          </a:p>
          <a:p>
            <a:r>
              <a:rPr lang="fr-FR" dirty="0" smtClean="0"/>
              <a:t>utilisateur pense qu’il va y avoir des bouchons, il change de trajet en cours de route en fonction de l’endroit où il se trouve</a:t>
            </a:r>
            <a:endParaRPr lang="fr-FR" dirty="0"/>
          </a:p>
        </p:txBody>
      </p:sp>
    </p:spTree>
    <p:extLst>
      <p:ext uri="{BB962C8B-B14F-4D97-AF65-F5344CB8AC3E}">
        <p14:creationId xmlns:p14="http://schemas.microsoft.com/office/powerpoint/2010/main" val="178527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8671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5822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3357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smtClean="0"/>
          </a:p>
          <a:p>
            <a:endParaRPr lang="fr-FR" dirty="0"/>
          </a:p>
        </p:txBody>
      </p:sp>
    </p:spTree>
    <p:extLst>
      <p:ext uri="{BB962C8B-B14F-4D97-AF65-F5344CB8AC3E}">
        <p14:creationId xmlns:p14="http://schemas.microsoft.com/office/powerpoint/2010/main" val="199709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4414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2578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28650" y="4767263"/>
            <a:ext cx="2057400" cy="273844"/>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4767263"/>
            <a:ext cx="3086100" cy="273844"/>
          </a:xfrm>
          <a:prstGeom prst="rect">
            <a:avLst/>
          </a:prstGeom>
        </p:spPr>
        <p:txBody>
          <a:bodyPr/>
          <a:lstStyle/>
          <a:p>
            <a:r>
              <a:rPr lang="fr-FR" smtClean="0"/>
              <a:t>Ergonomie et facteurs humains   –   Mohamed FRIKHA et Hejer HEDFI</a:t>
            </a:r>
            <a:endParaRPr lang="fr-FR"/>
          </a:p>
        </p:txBody>
      </p:sp>
      <p:sp>
        <p:nvSpPr>
          <p:cNvPr id="6" name="Espace réservé du numéro de diapositive 5"/>
          <p:cNvSpPr>
            <a:spLocks noGrp="1"/>
          </p:cNvSpPr>
          <p:nvPr>
            <p:ph type="sldNum" sz="quarter" idx="12"/>
          </p:nvPr>
        </p:nvSpPr>
        <p:spPr/>
        <p:txBody>
          <a:bodyPr/>
          <a:lstStyle/>
          <a:p>
            <a:fld id="{524F9A51-93AF-44F3-8D15-B246238E6C69}" type="slidenum">
              <a:rPr lang="fr-FR" smtClean="0"/>
              <a:t>‹N°›</a:t>
            </a:fld>
            <a:endParaRPr lang="fr-FR"/>
          </a:p>
        </p:txBody>
      </p:sp>
    </p:spTree>
    <p:extLst>
      <p:ext uri="{BB962C8B-B14F-4D97-AF65-F5344CB8AC3E}">
        <p14:creationId xmlns:p14="http://schemas.microsoft.com/office/powerpoint/2010/main" val="126872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latin typeface="Open Sans"/>
                <a:ea typeface="Open Sans"/>
                <a:cs typeface="Open Sans"/>
                <a:sym typeface="Open Sans"/>
              </a:defRPr>
            </a:lvl1pPr>
            <a:lvl2pPr lvl="1" algn="r">
              <a:spcBef>
                <a:spcPts val="0"/>
              </a:spcBef>
              <a:buNone/>
              <a:defRPr sz="1000">
                <a:solidFill>
                  <a:schemeClr val="dk2"/>
                </a:solidFill>
                <a:latin typeface="Open Sans"/>
                <a:ea typeface="Open Sans"/>
                <a:cs typeface="Open Sans"/>
                <a:sym typeface="Open Sans"/>
              </a:defRPr>
            </a:lvl2pPr>
            <a:lvl3pPr lvl="2" algn="r">
              <a:spcBef>
                <a:spcPts val="0"/>
              </a:spcBef>
              <a:buNone/>
              <a:defRPr sz="1000">
                <a:solidFill>
                  <a:schemeClr val="dk2"/>
                </a:solidFill>
                <a:latin typeface="Open Sans"/>
                <a:ea typeface="Open Sans"/>
                <a:cs typeface="Open Sans"/>
                <a:sym typeface="Open Sans"/>
              </a:defRPr>
            </a:lvl3pPr>
            <a:lvl4pPr lvl="3" algn="r">
              <a:spcBef>
                <a:spcPts val="0"/>
              </a:spcBef>
              <a:buNone/>
              <a:defRPr sz="1000">
                <a:solidFill>
                  <a:schemeClr val="dk2"/>
                </a:solidFill>
                <a:latin typeface="Open Sans"/>
                <a:ea typeface="Open Sans"/>
                <a:cs typeface="Open Sans"/>
                <a:sym typeface="Open Sans"/>
              </a:defRPr>
            </a:lvl4pPr>
            <a:lvl5pPr lvl="4" algn="r">
              <a:spcBef>
                <a:spcPts val="0"/>
              </a:spcBef>
              <a:buNone/>
              <a:defRPr sz="1000">
                <a:solidFill>
                  <a:schemeClr val="dk2"/>
                </a:solidFill>
                <a:latin typeface="Open Sans"/>
                <a:ea typeface="Open Sans"/>
                <a:cs typeface="Open Sans"/>
                <a:sym typeface="Open Sans"/>
              </a:defRPr>
            </a:lvl5pPr>
            <a:lvl6pPr lvl="5" algn="r">
              <a:spcBef>
                <a:spcPts val="0"/>
              </a:spcBef>
              <a:buNone/>
              <a:defRPr sz="1000">
                <a:solidFill>
                  <a:schemeClr val="dk2"/>
                </a:solidFill>
                <a:latin typeface="Open Sans"/>
                <a:ea typeface="Open Sans"/>
                <a:cs typeface="Open Sans"/>
                <a:sym typeface="Open Sans"/>
              </a:defRPr>
            </a:lvl6pPr>
            <a:lvl7pPr lvl="6" algn="r">
              <a:spcBef>
                <a:spcPts val="0"/>
              </a:spcBef>
              <a:buNone/>
              <a:defRPr sz="1000">
                <a:solidFill>
                  <a:schemeClr val="dk2"/>
                </a:solidFill>
                <a:latin typeface="Open Sans"/>
                <a:ea typeface="Open Sans"/>
                <a:cs typeface="Open Sans"/>
                <a:sym typeface="Open Sans"/>
              </a:defRPr>
            </a:lvl7pPr>
            <a:lvl8pPr lvl="7" algn="r">
              <a:spcBef>
                <a:spcPts val="0"/>
              </a:spcBef>
              <a:buNone/>
              <a:defRPr sz="1000">
                <a:solidFill>
                  <a:schemeClr val="dk2"/>
                </a:solidFill>
                <a:latin typeface="Open Sans"/>
                <a:ea typeface="Open Sans"/>
                <a:cs typeface="Open Sans"/>
                <a:sym typeface="Open Sans"/>
              </a:defRPr>
            </a:lvl8pPr>
            <a:lvl9pPr lvl="8" algn="r">
              <a:spcBef>
                <a:spcPts val="0"/>
              </a:spcBef>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Avez-vous%20une%20bonne%20posture%20&#224;%20l'ordinateur.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Vos%203%20Types%20de%20M&#233;moire.mp4"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08622" y="1590335"/>
            <a:ext cx="5726756" cy="602697"/>
          </a:xfrm>
        </p:spPr>
        <p:txBody>
          <a:bodyPr>
            <a:normAutofit fontScale="90000"/>
          </a:bodyPr>
          <a:lstStyle/>
          <a:p>
            <a:r>
              <a:rPr lang="fr-FR" sz="3600" dirty="0"/>
              <a:t>Ergonomie et facteurs humains</a:t>
            </a:r>
          </a:p>
        </p:txBody>
      </p:sp>
      <p:sp>
        <p:nvSpPr>
          <p:cNvPr id="3" name="Sous-titre 2"/>
          <p:cNvSpPr>
            <a:spLocks noGrp="1"/>
          </p:cNvSpPr>
          <p:nvPr>
            <p:ph type="subTitle" idx="1"/>
          </p:nvPr>
        </p:nvSpPr>
        <p:spPr>
          <a:xfrm>
            <a:off x="2298879" y="3372207"/>
            <a:ext cx="1645921" cy="738633"/>
          </a:xfrm>
          <a:noFill/>
        </p:spPr>
        <p:txBody>
          <a:bodyPr wrap="square" rtlCol="0">
            <a:spAutoFit/>
          </a:bodyPr>
          <a:lstStyle/>
          <a:p>
            <a:pPr>
              <a:lnSpc>
                <a:spcPct val="100000"/>
              </a:lnSpc>
              <a:buClr>
                <a:srgbClr val="000000"/>
              </a:buClr>
              <a:buFont typeface="Arial"/>
            </a:pPr>
            <a:r>
              <a:rPr lang="fr-FR" dirty="0">
                <a:solidFill>
                  <a:srgbClr val="000000"/>
                </a:solidFill>
                <a:latin typeface="PT Sans Narrow" panose="020B0604020202020204" charset="0"/>
                <a:ea typeface="Arial"/>
                <a:cs typeface="Arial"/>
                <a:sym typeface="Arial"/>
              </a:rPr>
              <a:t>Mohamed FRIKHA </a:t>
            </a:r>
          </a:p>
          <a:p>
            <a:pPr>
              <a:lnSpc>
                <a:spcPct val="100000"/>
              </a:lnSpc>
              <a:buClr>
                <a:srgbClr val="000000"/>
              </a:buClr>
              <a:buFont typeface="Arial"/>
            </a:pPr>
            <a:r>
              <a:rPr lang="fr-FR" dirty="0" err="1">
                <a:solidFill>
                  <a:srgbClr val="000000"/>
                </a:solidFill>
                <a:latin typeface="PT Sans Narrow" panose="020B0604020202020204" charset="0"/>
                <a:ea typeface="Arial"/>
                <a:cs typeface="Arial"/>
                <a:sym typeface="Arial"/>
              </a:rPr>
              <a:t>Hejer</a:t>
            </a:r>
            <a:r>
              <a:rPr lang="fr-FR" dirty="0">
                <a:solidFill>
                  <a:srgbClr val="000000"/>
                </a:solidFill>
                <a:latin typeface="PT Sans Narrow" panose="020B0604020202020204" charset="0"/>
                <a:ea typeface="Arial"/>
                <a:cs typeface="Arial"/>
                <a:sym typeface="Arial"/>
              </a:rPr>
              <a:t> HEDFI</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76" y="-75583"/>
            <a:ext cx="1637108" cy="102384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380" y="0"/>
            <a:ext cx="1992620" cy="807957"/>
          </a:xfrm>
          <a:prstGeom prst="rect">
            <a:avLst/>
          </a:prstGeom>
        </p:spPr>
      </p:pic>
      <p:sp>
        <p:nvSpPr>
          <p:cNvPr id="6" name="Titre 1"/>
          <p:cNvSpPr txBox="1">
            <a:spLocks/>
          </p:cNvSpPr>
          <p:nvPr/>
        </p:nvSpPr>
        <p:spPr>
          <a:xfrm>
            <a:off x="2298879" y="2433594"/>
            <a:ext cx="8239259" cy="1697086"/>
          </a:xfrm>
          <a:prstGeom prst="rect">
            <a:avLst/>
          </a:prstGeom>
        </p:spPr>
        <p:txBody>
          <a:bodyPr vert="horz" lIns="68580" tIns="34290" rIns="68580" bIns="3429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400" dirty="0"/>
          </a:p>
        </p:txBody>
      </p:sp>
      <p:sp>
        <p:nvSpPr>
          <p:cNvPr id="9" name="Espace réservé du numéro de diapositive 8"/>
          <p:cNvSpPr>
            <a:spLocks noGrp="1"/>
          </p:cNvSpPr>
          <p:nvPr>
            <p:ph type="sldNum" sz="quarter" idx="12"/>
          </p:nvPr>
        </p:nvSpPr>
        <p:spPr>
          <a:xfrm>
            <a:off x="8454047" y="4861619"/>
            <a:ext cx="681692" cy="273844"/>
          </a:xfrm>
        </p:spPr>
        <p:txBody>
          <a:bodyPr/>
          <a:lstStyle/>
          <a:p>
            <a:pPr algn="ctr"/>
            <a:fld id="{D57F1E4F-1CFF-5643-939E-217C01CDF565}" type="slidenum">
              <a:rPr lang="en-US" sz="1050">
                <a:solidFill>
                  <a:schemeClr val="tx1"/>
                </a:solidFill>
                <a:latin typeface="+mj-lt"/>
                <a:ea typeface="Adobe Song Std L" panose="02020300000000000000" pitchFamily="18" charset="-128"/>
              </a:rPr>
              <a:pPr algn="ctr"/>
              <a:t>1</a:t>
            </a:fld>
            <a:endParaRPr lang="en-US" sz="1050" dirty="0">
              <a:solidFill>
                <a:schemeClr val="tx1"/>
              </a:solidFill>
              <a:latin typeface="+mj-lt"/>
              <a:ea typeface="Adobe Song Std L" panose="02020300000000000000" pitchFamily="18" charset="-128"/>
            </a:endParaRPr>
          </a:p>
        </p:txBody>
      </p:sp>
      <p:sp>
        <p:nvSpPr>
          <p:cNvPr id="7" name="ZoneTexte 6"/>
          <p:cNvSpPr txBox="1"/>
          <p:nvPr/>
        </p:nvSpPr>
        <p:spPr>
          <a:xfrm>
            <a:off x="1067618" y="3378706"/>
            <a:ext cx="1419332" cy="400110"/>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chemeClr val="accent3">
                    <a:lumMod val="75000"/>
                  </a:schemeClr>
                </a:solidFill>
                <a:latin typeface="PT Sans Narrow" panose="020B0604020202020204" charset="0"/>
              </a:defRPr>
            </a:lvl1pPr>
          </a:lstStyle>
          <a:p>
            <a:r>
              <a:rPr lang="fr-FR" dirty="0"/>
              <a:t>Réalisé </a:t>
            </a:r>
            <a:r>
              <a:rPr lang="fr-FR" dirty="0" smtClean="0"/>
              <a:t>par:</a:t>
            </a:r>
            <a:endParaRPr lang="fr-FR" dirty="0"/>
          </a:p>
        </p:txBody>
      </p:sp>
      <p:sp>
        <p:nvSpPr>
          <p:cNvPr id="10" name="ZoneTexte 9"/>
          <p:cNvSpPr txBox="1"/>
          <p:nvPr/>
        </p:nvSpPr>
        <p:spPr>
          <a:xfrm>
            <a:off x="5285114" y="3372207"/>
            <a:ext cx="1515388" cy="492412"/>
          </a:xfrm>
          <a:prstGeom prst="rect">
            <a:avLst/>
          </a:prstGeom>
          <a:noFill/>
          <a:ln>
            <a:noFill/>
          </a:ln>
        </p:spPr>
        <p:txBody>
          <a:bodyPr spcFirstLastPara="1" wrap="square" lIns="91425" tIns="91425" rIns="91425" bIns="91425" rtlCol="0" anchor="t" anchorCtr="0">
            <a:spAutoFit/>
          </a:bodyPr>
          <a:lstStyle>
            <a:defPPr marR="0" lvl="0" algn="l" rtl="0">
              <a:lnSpc>
                <a:spcPct val="100000"/>
              </a:lnSpc>
              <a:spcBef>
                <a:spcPts val="0"/>
              </a:spcBef>
              <a:spcAft>
                <a:spcPts val="0"/>
              </a:spcAft>
            </a:defPPr>
            <a:lvl1pPr marL="0" indent="0">
              <a:buSzPts val="1800"/>
              <a:buNone/>
              <a:defRPr sz="2000" b="1">
                <a:solidFill>
                  <a:schemeClr val="accent3">
                    <a:lumMod val="75000"/>
                  </a:schemeClr>
                </a:solidFill>
                <a:latin typeface="PT Sans Narrow" panose="020B0604020202020204" charset="0"/>
                <a:sym typeface="Open Sans"/>
              </a:defRPr>
            </a:lvl1pPr>
            <a:lvl2pPr marL="342900" indent="0" algn="ctr">
              <a:lnSpc>
                <a:spcPct val="115000"/>
              </a:lnSpc>
              <a:spcBef>
                <a:spcPts val="1600"/>
              </a:spcBef>
              <a:buClr>
                <a:schemeClr val="dk2"/>
              </a:buClr>
              <a:buSzPts val="1400"/>
              <a:buFont typeface="Open Sans"/>
              <a:buNone/>
              <a:defRPr sz="1500">
                <a:solidFill>
                  <a:schemeClr val="dk2"/>
                </a:solidFill>
                <a:latin typeface="Open Sans"/>
                <a:ea typeface="Open Sans"/>
                <a:cs typeface="Open Sans"/>
                <a:sym typeface="Open Sans"/>
              </a:defRPr>
            </a:lvl2pPr>
            <a:lvl3pPr marL="685800" indent="0" algn="ctr">
              <a:lnSpc>
                <a:spcPct val="115000"/>
              </a:lnSpc>
              <a:spcBef>
                <a:spcPts val="1600"/>
              </a:spcBef>
              <a:buClr>
                <a:schemeClr val="dk2"/>
              </a:buClr>
              <a:buSzPts val="1400"/>
              <a:buFont typeface="Open Sans"/>
              <a:buNone/>
              <a:defRPr sz="1350">
                <a:solidFill>
                  <a:schemeClr val="dk2"/>
                </a:solidFill>
                <a:latin typeface="Open Sans"/>
                <a:ea typeface="Open Sans"/>
                <a:cs typeface="Open Sans"/>
                <a:sym typeface="Open Sans"/>
              </a:defRPr>
            </a:lvl3pPr>
            <a:lvl4pPr marL="1028700" indent="0" algn="ctr">
              <a:lnSpc>
                <a:spcPct val="115000"/>
              </a:lnSpc>
              <a:spcBef>
                <a:spcPts val="1600"/>
              </a:spcBef>
              <a:buClr>
                <a:schemeClr val="dk2"/>
              </a:buClr>
              <a:buSzPts val="1400"/>
              <a:buFont typeface="Open Sans"/>
              <a:buNone/>
              <a:defRPr sz="1200">
                <a:solidFill>
                  <a:schemeClr val="dk2"/>
                </a:solidFill>
                <a:latin typeface="Open Sans"/>
                <a:ea typeface="Open Sans"/>
                <a:cs typeface="Open Sans"/>
                <a:sym typeface="Open Sans"/>
              </a:defRPr>
            </a:lvl4pPr>
            <a:lvl5pPr marL="1371600" indent="0" algn="ctr">
              <a:lnSpc>
                <a:spcPct val="115000"/>
              </a:lnSpc>
              <a:spcBef>
                <a:spcPts val="1600"/>
              </a:spcBef>
              <a:buClr>
                <a:schemeClr val="dk2"/>
              </a:buClr>
              <a:buSzPts val="1400"/>
              <a:buFont typeface="Open Sans"/>
              <a:buNone/>
              <a:defRPr sz="1200">
                <a:solidFill>
                  <a:schemeClr val="dk2"/>
                </a:solidFill>
                <a:latin typeface="Open Sans"/>
                <a:ea typeface="Open Sans"/>
                <a:cs typeface="Open Sans"/>
                <a:sym typeface="Open Sans"/>
              </a:defRPr>
            </a:lvl5pPr>
            <a:lvl6pPr marL="1714500" indent="0" algn="ctr">
              <a:lnSpc>
                <a:spcPct val="115000"/>
              </a:lnSpc>
              <a:spcBef>
                <a:spcPts val="1600"/>
              </a:spcBef>
              <a:buClr>
                <a:schemeClr val="dk2"/>
              </a:buClr>
              <a:buSzPts val="1400"/>
              <a:buFont typeface="Open Sans"/>
              <a:buNone/>
              <a:defRPr sz="1200">
                <a:solidFill>
                  <a:schemeClr val="dk2"/>
                </a:solidFill>
                <a:latin typeface="Open Sans"/>
                <a:ea typeface="Open Sans"/>
                <a:cs typeface="Open Sans"/>
                <a:sym typeface="Open Sans"/>
              </a:defRPr>
            </a:lvl6pPr>
            <a:lvl7pPr marL="2057400" indent="0" algn="ctr">
              <a:lnSpc>
                <a:spcPct val="115000"/>
              </a:lnSpc>
              <a:spcBef>
                <a:spcPts val="1600"/>
              </a:spcBef>
              <a:buClr>
                <a:schemeClr val="dk2"/>
              </a:buClr>
              <a:buSzPts val="1400"/>
              <a:buFont typeface="Open Sans"/>
              <a:buNone/>
              <a:defRPr sz="1200">
                <a:solidFill>
                  <a:schemeClr val="dk2"/>
                </a:solidFill>
                <a:latin typeface="Open Sans"/>
                <a:ea typeface="Open Sans"/>
                <a:cs typeface="Open Sans"/>
                <a:sym typeface="Open Sans"/>
              </a:defRPr>
            </a:lvl7pPr>
            <a:lvl8pPr marL="2400300" indent="0" algn="ctr">
              <a:lnSpc>
                <a:spcPct val="115000"/>
              </a:lnSpc>
              <a:spcBef>
                <a:spcPts val="1600"/>
              </a:spcBef>
              <a:buClr>
                <a:schemeClr val="dk2"/>
              </a:buClr>
              <a:buSzPts val="1400"/>
              <a:buFont typeface="Open Sans"/>
              <a:buNone/>
              <a:defRPr sz="1200">
                <a:solidFill>
                  <a:schemeClr val="dk2"/>
                </a:solidFill>
                <a:latin typeface="Open Sans"/>
                <a:ea typeface="Open Sans"/>
                <a:cs typeface="Open Sans"/>
                <a:sym typeface="Open Sans"/>
              </a:defRPr>
            </a:lvl8pPr>
            <a:lvl9pPr marL="2743200" indent="0" algn="ctr">
              <a:lnSpc>
                <a:spcPct val="115000"/>
              </a:lnSpc>
              <a:spcBef>
                <a:spcPts val="1600"/>
              </a:spcBef>
              <a:spcAft>
                <a:spcPts val="1600"/>
              </a:spcAft>
              <a:buClr>
                <a:schemeClr val="dk2"/>
              </a:buClr>
              <a:buSzPts val="1400"/>
              <a:buFont typeface="Open Sans"/>
              <a:buNone/>
              <a:defRPr sz="1200">
                <a:solidFill>
                  <a:schemeClr val="dk2"/>
                </a:solidFill>
                <a:latin typeface="Open Sans"/>
                <a:ea typeface="Open Sans"/>
                <a:cs typeface="Open Sans"/>
                <a:sym typeface="Open Sans"/>
              </a:defRPr>
            </a:lvl9pPr>
          </a:lstStyle>
          <a:p>
            <a:r>
              <a:rPr lang="fr-FR" dirty="0"/>
              <a:t>Encadré </a:t>
            </a:r>
            <a:r>
              <a:rPr lang="fr-FR" dirty="0" smtClean="0"/>
              <a:t>par:</a:t>
            </a:r>
            <a:endParaRPr lang="fr-FR" dirty="0"/>
          </a:p>
        </p:txBody>
      </p:sp>
      <p:sp>
        <p:nvSpPr>
          <p:cNvPr id="11" name="Sous-titre 2"/>
          <p:cNvSpPr txBox="1">
            <a:spLocks/>
          </p:cNvSpPr>
          <p:nvPr/>
        </p:nvSpPr>
        <p:spPr>
          <a:xfrm>
            <a:off x="6136810" y="3454382"/>
            <a:ext cx="2597136" cy="499959"/>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ts val="0"/>
              </a:spcBef>
              <a:buClr>
                <a:srgbClr val="000000"/>
              </a:buClr>
              <a:buSzPts val="1800"/>
            </a:pPr>
            <a:r>
              <a:rPr lang="fr-FR" dirty="0">
                <a:solidFill>
                  <a:srgbClr val="000000"/>
                </a:solidFill>
                <a:latin typeface="PT Sans Narrow" panose="020B0604020202020204" charset="0"/>
                <a:ea typeface="Arial"/>
                <a:cs typeface="Arial"/>
                <a:sym typeface="Open Sans"/>
              </a:rPr>
              <a:t>Catherine RECANATI</a:t>
            </a:r>
          </a:p>
        </p:txBody>
      </p:sp>
      <p:sp>
        <p:nvSpPr>
          <p:cNvPr id="13" name="ZoneTexte 12"/>
          <p:cNvSpPr txBox="1"/>
          <p:nvPr/>
        </p:nvSpPr>
        <p:spPr>
          <a:xfrm>
            <a:off x="0" y="4902563"/>
            <a:ext cx="9144000" cy="253916"/>
          </a:xfrm>
          <a:prstGeom prst="rect">
            <a:avLst/>
          </a:prstGeom>
          <a:noFill/>
        </p:spPr>
        <p:txBody>
          <a:bodyPr wrap="square" rtlCol="0">
            <a:spAutoFit/>
          </a:bodyPr>
          <a:lstStyle/>
          <a:p>
            <a:pPr algn="ctr"/>
            <a:r>
              <a:rPr lang="fr-FR" sz="1050" dirty="0">
                <a:latin typeface="+mj-lt"/>
                <a:ea typeface="Adobe Song Std L" panose="02020300000000000000" pitchFamily="18" charset="-128"/>
              </a:rPr>
              <a:t>Année universitaire 2017 - 2018</a:t>
            </a:r>
          </a:p>
        </p:txBody>
      </p:sp>
    </p:spTree>
    <p:extLst>
      <p:ext uri="{BB962C8B-B14F-4D97-AF65-F5344CB8AC3E}">
        <p14:creationId xmlns:p14="http://schemas.microsoft.com/office/powerpoint/2010/main" val="2185333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58816" y="662300"/>
            <a:ext cx="226525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Ergonomie </a:t>
            </a:r>
            <a:r>
              <a:rPr lang="fr-FR" sz="2000" dirty="0">
                <a:solidFill>
                  <a:schemeClr val="accent3">
                    <a:lumMod val="75000"/>
                  </a:schemeClr>
                </a:solidFill>
                <a:latin typeface="PT Sans Narrow" panose="020B0604020202020204" charset="0"/>
                <a:ea typeface="Arial"/>
                <a:cs typeface="Arial"/>
              </a:rPr>
              <a:t>physique</a:t>
            </a:r>
            <a:br>
              <a:rPr lang="fr-FR" sz="2000" dirty="0">
                <a:solidFill>
                  <a:schemeClr val="accent3">
                    <a:lumMod val="75000"/>
                  </a:schemeClr>
                </a:solidFill>
                <a:latin typeface="PT Sans Narrow" panose="020B0604020202020204" charset="0"/>
                <a:ea typeface="Arial"/>
                <a:cs typeface="Arial"/>
              </a:rPr>
            </a:br>
            <a:r>
              <a:rPr lang="fr-FR" sz="2000" dirty="0" smtClean="0">
                <a:solidFill>
                  <a:schemeClr val="accent3">
                    <a:lumMod val="75000"/>
                  </a:schemeClr>
                </a:solidFill>
                <a:latin typeface="PT Sans Narrow" panose="020B0604020202020204" charset="0"/>
                <a:ea typeface="Arial"/>
                <a:cs typeface="Arial"/>
              </a:rPr>
              <a:t/>
            </a:r>
            <a:br>
              <a:rPr lang="fr-FR" sz="2000" dirty="0" smtClean="0">
                <a:solidFill>
                  <a:schemeClr val="accent3">
                    <a:lumMod val="75000"/>
                  </a:schemeClr>
                </a:solidFill>
                <a:latin typeface="PT Sans Narrow" panose="020B0604020202020204" charset="0"/>
                <a:ea typeface="Arial"/>
                <a:cs typeface="Arial"/>
              </a:rPr>
            </a:br>
            <a:endParaRPr lang="fr-FR" sz="2000" dirty="0">
              <a:solidFill>
                <a:schemeClr val="accent3">
                  <a:lumMod val="75000"/>
                </a:schemeClr>
              </a:solidFill>
              <a:latin typeface="PT Sans Narrow" panose="020B0604020202020204" charset="0"/>
              <a:ea typeface="Arial"/>
              <a:cs typeface="Arial"/>
              <a:sym typeface="Arial"/>
            </a:endParaRPr>
          </a:p>
        </p:txBody>
      </p:sp>
      <p:sp>
        <p:nvSpPr>
          <p:cNvPr id="3" name="Espace réservé du texte 2"/>
          <p:cNvSpPr>
            <a:spLocks noGrp="1"/>
          </p:cNvSpPr>
          <p:nvPr>
            <p:ph type="body" idx="1"/>
          </p:nvPr>
        </p:nvSpPr>
        <p:spPr>
          <a:xfrm>
            <a:off x="0" y="1079457"/>
            <a:ext cx="8520600" cy="663061"/>
          </a:xfrm>
        </p:spPr>
        <p:txBody>
          <a:bodyPr/>
          <a:lstStyle/>
          <a:p>
            <a:pPr marL="114300" indent="0" algn="just">
              <a:buNone/>
            </a:pPr>
            <a:r>
              <a:rPr lang="fr-FR" sz="2000" dirty="0">
                <a:solidFill>
                  <a:srgbClr val="000000"/>
                </a:solidFill>
                <a:latin typeface="Times New Roman" panose="02020603050405020304" pitchFamily="18" charset="0"/>
                <a:ea typeface="Arial"/>
                <a:cs typeface="Times New Roman" panose="02020603050405020304" pitchFamily="18" charset="0"/>
                <a:sym typeface="Arial"/>
              </a:rPr>
              <a:t>L'ergonomie physique prend en compte la diversité des aptitudes physiques telles que:</a:t>
            </a:r>
          </a:p>
          <a:p>
            <a:endParaRPr lang="fr-FR" sz="2000" dirty="0">
              <a:latin typeface="Times New Roman" panose="02020603050405020304" pitchFamily="18" charset="0"/>
              <a:cs typeface="Times New Roman" panose="02020603050405020304" pitchFamily="18" charset="0"/>
            </a:endParaRPr>
          </a:p>
        </p:txBody>
      </p:sp>
      <p:sp>
        <p:nvSpPr>
          <p:cNvPr id="7" name="Espace réservé du texte 2"/>
          <p:cNvSpPr txBox="1">
            <a:spLocks/>
          </p:cNvSpPr>
          <p:nvPr/>
        </p:nvSpPr>
        <p:spPr>
          <a:xfrm>
            <a:off x="1030310" y="1356821"/>
            <a:ext cx="8520600" cy="330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857250" indent="-285750">
              <a:lnSpc>
                <a:spcPct val="100000"/>
              </a:lnSpc>
              <a:spcBef>
                <a:spcPts val="1000"/>
              </a:spcBef>
              <a:buClr>
                <a:srgbClr val="000000"/>
              </a:buClr>
              <a:buFont typeface="Wingdings" panose="05000000000000000000" pitchFamily="2" charset="2"/>
              <a:buChar char="q"/>
            </a:pPr>
            <a:r>
              <a:rPr lang="fr-FR" sz="2000"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La position du corps</a:t>
            </a:r>
          </a:p>
          <a:p>
            <a:pPr marL="1771650" lvl="2" indent="-285750">
              <a:lnSpc>
                <a:spcPct val="100000"/>
              </a:lnSpc>
              <a:spcBef>
                <a:spcPts val="1000"/>
              </a:spcBef>
              <a:buClr>
                <a:srgbClr val="000000"/>
              </a:buClr>
              <a:buFont typeface="Wingdings" panose="05000000000000000000" pitchFamily="2" charset="2"/>
              <a:buChar char="§"/>
            </a:pPr>
            <a:r>
              <a:rPr lang="fr-FR" sz="2000" dirty="0" smtClean="0">
                <a:solidFill>
                  <a:srgbClr val="000000"/>
                </a:solidFill>
                <a:latin typeface="Times New Roman" panose="02020603050405020304" pitchFamily="18" charset="0"/>
                <a:ea typeface="Arial"/>
                <a:cs typeface="Times New Roman" panose="02020603050405020304" pitchFamily="18" charset="0"/>
              </a:rPr>
              <a:t>Hauteur du </a:t>
            </a:r>
            <a:r>
              <a:rPr lang="fr-FR" sz="2000" dirty="0">
                <a:solidFill>
                  <a:srgbClr val="000000"/>
                </a:solidFill>
                <a:latin typeface="Times New Roman" panose="02020603050405020304" pitchFamily="18" charset="0"/>
                <a:ea typeface="Arial"/>
                <a:cs typeface="Times New Roman" panose="02020603050405020304" pitchFamily="18" charset="0"/>
              </a:rPr>
              <a:t>siège, de la table de travail</a:t>
            </a:r>
          </a:p>
          <a:p>
            <a:pPr marL="1771650" lvl="2" indent="-285750">
              <a:lnSpc>
                <a:spcPct val="100000"/>
              </a:lnSpc>
              <a:spcBef>
                <a:spcPts val="1000"/>
              </a:spcBef>
              <a:buClr>
                <a:srgbClr val="000000"/>
              </a:buClr>
              <a:buFont typeface="Wingdings" panose="05000000000000000000" pitchFamily="2" charset="2"/>
              <a:buChar char="§"/>
            </a:pPr>
            <a:r>
              <a:rPr lang="fr-FR" sz="2000" dirty="0" smtClean="0">
                <a:solidFill>
                  <a:srgbClr val="000000"/>
                </a:solidFill>
                <a:latin typeface="Times New Roman" panose="02020603050405020304" pitchFamily="18" charset="0"/>
                <a:ea typeface="Arial"/>
                <a:cs typeface="Times New Roman" panose="02020603050405020304" pitchFamily="18" charset="0"/>
              </a:rPr>
              <a:t>Inclinaison </a:t>
            </a:r>
            <a:r>
              <a:rPr lang="fr-FR" sz="2000" dirty="0">
                <a:solidFill>
                  <a:srgbClr val="000000"/>
                </a:solidFill>
                <a:latin typeface="Times New Roman" panose="02020603050405020304" pitchFamily="18" charset="0"/>
                <a:ea typeface="Arial"/>
                <a:cs typeface="Times New Roman" panose="02020603050405020304" pitchFamily="18" charset="0"/>
              </a:rPr>
              <a:t>du </a:t>
            </a:r>
            <a:r>
              <a:rPr lang="fr-FR" sz="2000" dirty="0" smtClean="0">
                <a:solidFill>
                  <a:srgbClr val="000000"/>
                </a:solidFill>
                <a:latin typeface="Times New Roman" panose="02020603050405020304" pitchFamily="18" charset="0"/>
                <a:ea typeface="Arial"/>
                <a:cs typeface="Times New Roman" panose="02020603050405020304" pitchFamily="18" charset="0"/>
              </a:rPr>
              <a:t>buste</a:t>
            </a:r>
            <a:r>
              <a:rPr lang="fr-FR" sz="2000"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 </a:t>
            </a:r>
          </a:p>
          <a:p>
            <a:pPr marL="857250" indent="-285750">
              <a:lnSpc>
                <a:spcPct val="100000"/>
              </a:lnSpc>
              <a:spcBef>
                <a:spcPts val="1000"/>
              </a:spcBef>
              <a:buClr>
                <a:srgbClr val="000000"/>
              </a:buClr>
              <a:buFont typeface="Wingdings" panose="05000000000000000000" pitchFamily="2" charset="2"/>
              <a:buChar char="q"/>
            </a:pPr>
            <a:r>
              <a:rPr lang="fr-FR" sz="2000"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La vision</a:t>
            </a:r>
          </a:p>
          <a:p>
            <a:pPr marL="1771650" lvl="2" indent="-285750">
              <a:lnSpc>
                <a:spcPct val="100000"/>
              </a:lnSpc>
              <a:spcBef>
                <a:spcPts val="1000"/>
              </a:spcBef>
              <a:buClr>
                <a:srgbClr val="000000"/>
              </a:buClr>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Vision des couleurs</a:t>
            </a:r>
          </a:p>
          <a:p>
            <a:pPr marL="1771650" lvl="2" indent="-285750">
              <a:lnSpc>
                <a:spcPct val="100000"/>
              </a:lnSpc>
              <a:spcBef>
                <a:spcPts val="1000"/>
              </a:spcBef>
              <a:buClr>
                <a:srgbClr val="000000"/>
              </a:buClr>
              <a:buFont typeface="Wingdings" panose="05000000000000000000" pitchFamily="2" charset="2"/>
              <a:buChar char="§"/>
            </a:pPr>
            <a:r>
              <a:rPr lang="fr-FR" sz="2000" dirty="0" smtClean="0">
                <a:solidFill>
                  <a:srgbClr val="000000"/>
                </a:solidFill>
                <a:latin typeface="Times New Roman" panose="02020603050405020304" pitchFamily="18" charset="0"/>
                <a:ea typeface="Arial"/>
                <a:cs typeface="Times New Roman" panose="02020603050405020304" pitchFamily="18" charset="0"/>
              </a:rPr>
              <a:t>Distance </a:t>
            </a:r>
            <a:r>
              <a:rPr lang="fr-FR" sz="2000" dirty="0">
                <a:solidFill>
                  <a:srgbClr val="000000"/>
                </a:solidFill>
                <a:latin typeface="Times New Roman" panose="02020603050405020304" pitchFamily="18" charset="0"/>
                <a:ea typeface="Arial"/>
                <a:cs typeface="Times New Roman" panose="02020603050405020304" pitchFamily="18" charset="0"/>
              </a:rPr>
              <a:t>et angle de la vue</a:t>
            </a:r>
          </a:p>
          <a:p>
            <a:pPr marL="1771650" lvl="2" indent="-285750">
              <a:lnSpc>
                <a:spcPct val="100000"/>
              </a:lnSpc>
              <a:spcBef>
                <a:spcPts val="1000"/>
              </a:spcBef>
              <a:buClr>
                <a:srgbClr val="000000"/>
              </a:buClr>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Sensibilité aux contrastes</a:t>
            </a:r>
          </a:p>
          <a:p>
            <a:pPr marL="1771650" lvl="2" indent="-285750">
              <a:lnSpc>
                <a:spcPct val="100000"/>
              </a:lnSpc>
              <a:spcBef>
                <a:spcPts val="1000"/>
              </a:spcBef>
              <a:buClr>
                <a:srgbClr val="000000"/>
              </a:buClr>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Capacité d’identifier un objet dans un </a:t>
            </a:r>
            <a:r>
              <a:rPr lang="fr-FR" sz="2000" dirty="0" smtClean="0">
                <a:solidFill>
                  <a:srgbClr val="000000"/>
                </a:solidFill>
                <a:latin typeface="Times New Roman" panose="02020603050405020304" pitchFamily="18" charset="0"/>
                <a:ea typeface="Arial"/>
                <a:cs typeface="Times New Roman" panose="02020603050405020304" pitchFamily="18" charset="0"/>
              </a:rPr>
              <a:t>contexte</a:t>
            </a:r>
            <a:endPar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endParaRPr>
          </a:p>
          <a:p>
            <a:pPr marL="571500" indent="0">
              <a:lnSpc>
                <a:spcPct val="90000"/>
              </a:lnSpc>
              <a:spcBef>
                <a:spcPts val="1000"/>
              </a:spcBef>
              <a:buClr>
                <a:srgbClr val="000000"/>
              </a:buClr>
              <a:buNone/>
            </a:pPr>
            <a:endParaRPr lang="fr-FR"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857250" indent="-285750">
              <a:lnSpc>
                <a:spcPct val="90000"/>
              </a:lnSpc>
              <a:spcBef>
                <a:spcPts val="1000"/>
              </a:spcBef>
              <a:buClr>
                <a:srgbClr val="000000"/>
              </a:buClr>
              <a:buFont typeface="Wingdings" panose="05000000000000000000" pitchFamily="2" charset="2"/>
              <a:buChar char="q"/>
            </a:pPr>
            <a:endParaRPr lang="fr-FR" dirty="0" smtClean="0">
              <a:solidFill>
                <a:srgbClr val="000000"/>
              </a:solidFill>
              <a:latin typeface="Arial"/>
              <a:ea typeface="Arial"/>
              <a:cs typeface="Arial"/>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Les différentes formes d’ergonomie</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a:t>
            </a:fld>
            <a:endParaRPr lang="fr-FR"/>
          </a:p>
        </p:txBody>
      </p:sp>
    </p:spTree>
    <p:extLst>
      <p:ext uri="{BB962C8B-B14F-4D97-AF65-F5344CB8AC3E}">
        <p14:creationId xmlns:p14="http://schemas.microsoft.com/office/powerpoint/2010/main" val="1087506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Les différentes formes d’ergonomie</a:t>
            </a:r>
            <a:endParaRPr lang="fr-FR" dirty="0"/>
          </a:p>
        </p:txBody>
      </p:sp>
      <p:sp>
        <p:nvSpPr>
          <p:cNvPr id="6" name="Espace réservé du texte 2"/>
          <p:cNvSpPr>
            <a:spLocks noGrp="1"/>
          </p:cNvSpPr>
          <p:nvPr>
            <p:ph type="body" idx="1"/>
          </p:nvPr>
        </p:nvSpPr>
        <p:spPr>
          <a:xfrm>
            <a:off x="311700" y="1266325"/>
            <a:ext cx="8520600" cy="3302700"/>
          </a:xfrm>
        </p:spPr>
        <p:txBody>
          <a:bodyPr/>
          <a:lstStyle/>
          <a:p>
            <a:pPr marL="114300" indent="0" algn="just">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Le </a:t>
            </a:r>
            <a:r>
              <a:rPr lang="fr-FR" sz="2000" dirty="0">
                <a:solidFill>
                  <a:srgbClr val="000000"/>
                </a:solidFill>
                <a:latin typeface="Times New Roman" panose="02020603050405020304" pitchFamily="18" charset="0"/>
                <a:ea typeface="Arial"/>
                <a:cs typeface="Times New Roman" panose="02020603050405020304" pitchFamily="18" charset="0"/>
              </a:rPr>
              <a:t>poste de </a:t>
            </a:r>
            <a:r>
              <a:rPr lang="fr-FR" sz="2000" dirty="0">
                <a:solidFill>
                  <a:srgbClr val="0070C0"/>
                </a:solidFill>
                <a:latin typeface="Times New Roman" panose="02020603050405020304" pitchFamily="18" charset="0"/>
                <a:ea typeface="Arial"/>
                <a:cs typeface="Times New Roman" panose="02020603050405020304" pitchFamily="18" charset="0"/>
              </a:rPr>
              <a:t>travail informatique</a:t>
            </a:r>
            <a:r>
              <a:rPr lang="fr-FR" sz="2000" dirty="0">
                <a:solidFill>
                  <a:srgbClr val="000000"/>
                </a:solidFill>
                <a:latin typeface="Times New Roman" panose="02020603050405020304" pitchFamily="18" charset="0"/>
                <a:ea typeface="Arial"/>
                <a:cs typeface="Times New Roman" panose="02020603050405020304" pitchFamily="18" charset="0"/>
              </a:rPr>
              <a:t> contient de nombreux </a:t>
            </a:r>
            <a:r>
              <a:rPr lang="fr-FR" sz="2000" dirty="0">
                <a:solidFill>
                  <a:srgbClr val="C00000"/>
                </a:solidFill>
                <a:latin typeface="Times New Roman" panose="02020603050405020304" pitchFamily="18" charset="0"/>
                <a:ea typeface="Arial"/>
                <a:cs typeface="Times New Roman" panose="02020603050405020304" pitchFamily="18" charset="0"/>
              </a:rPr>
              <a:t>aspects d'ergonomie physique</a:t>
            </a:r>
            <a:r>
              <a:rPr lang="fr-FR" sz="2000" dirty="0">
                <a:solidFill>
                  <a:srgbClr val="000000"/>
                </a:solidFill>
                <a:latin typeface="Times New Roman" panose="02020603050405020304" pitchFamily="18" charset="0"/>
                <a:ea typeface="Arial"/>
                <a:cs typeface="Times New Roman" panose="02020603050405020304" pitchFamily="18" charset="0"/>
              </a:rPr>
              <a:t>. L'exemple ci-dessous compare deux cas</a:t>
            </a:r>
            <a:r>
              <a:rPr lang="fr-FR" sz="2000" dirty="0" smtClean="0">
                <a:solidFill>
                  <a:srgbClr val="000000"/>
                </a:solidFill>
                <a:latin typeface="Times New Roman" panose="02020603050405020304" pitchFamily="18" charset="0"/>
                <a:ea typeface="Arial"/>
                <a:cs typeface="Times New Roman" panose="02020603050405020304" pitchFamily="18" charset="0"/>
              </a:rPr>
              <a:t>.</a:t>
            </a: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6522"/>
            <a:ext cx="2458073" cy="23400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524" y="2616522"/>
            <a:ext cx="2522476" cy="2340000"/>
          </a:xfrm>
          <a:prstGeom prst="rect">
            <a:avLst/>
          </a:prstGeom>
        </p:spPr>
      </p:pic>
      <p:sp>
        <p:nvSpPr>
          <p:cNvPr id="9" name="Espace réservé du contenu 2"/>
          <p:cNvSpPr txBox="1">
            <a:spLocks/>
          </p:cNvSpPr>
          <p:nvPr/>
        </p:nvSpPr>
        <p:spPr>
          <a:xfrm>
            <a:off x="1822640" y="2148174"/>
            <a:ext cx="4742663" cy="36785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50000"/>
              </a:lnSpc>
              <a:buNone/>
            </a:pPr>
            <a:r>
              <a:rPr lang="fr-FR" sz="2000" dirty="0" smtClean="0">
                <a:solidFill>
                  <a:srgbClr val="000000"/>
                </a:solidFill>
                <a:latin typeface="Arial"/>
                <a:ea typeface="Arial"/>
                <a:cs typeface="Arial"/>
                <a:sym typeface="Open Sans"/>
              </a:rPr>
              <a:t>                  </a:t>
            </a:r>
            <a:r>
              <a:rPr lang="fr-FR" sz="2000" dirty="0" smtClean="0">
                <a:solidFill>
                  <a:srgbClr val="000000"/>
                </a:solidFill>
                <a:latin typeface="Times New Roman" panose="02020603050405020304" pitchFamily="18" charset="0"/>
                <a:ea typeface="Arial"/>
                <a:cs typeface="Times New Roman" panose="02020603050405020304" pitchFamily="18" charset="0"/>
                <a:sym typeface="Open Sans"/>
              </a:rPr>
              <a:t>Points </a:t>
            </a:r>
            <a:r>
              <a:rPr lang="fr-FR" sz="2000" dirty="0">
                <a:solidFill>
                  <a:srgbClr val="000000"/>
                </a:solidFill>
                <a:latin typeface="Times New Roman" panose="02020603050405020304" pitchFamily="18" charset="0"/>
                <a:ea typeface="Arial"/>
                <a:cs typeface="Times New Roman" panose="02020603050405020304" pitchFamily="18" charset="0"/>
                <a:sym typeface="Open Sans"/>
              </a:rPr>
              <a:t>de comparaisons:</a:t>
            </a:r>
          </a:p>
          <a:p>
            <a:pPr marL="1771650" lvl="2" indent="-285750">
              <a:lnSpc>
                <a:spcPct val="90000"/>
              </a:lnSpc>
              <a:buClr>
                <a:srgbClr val="000000"/>
              </a:buClr>
              <a:buSzPts val="1400"/>
              <a:buFont typeface="Wingdings" panose="05000000000000000000" pitchFamily="2" charset="2"/>
              <a:buChar char="§"/>
            </a:pPr>
            <a:r>
              <a:rPr lang="fr-FR" sz="1800" dirty="0">
                <a:solidFill>
                  <a:srgbClr val="000000"/>
                </a:solidFill>
                <a:latin typeface="Times New Roman" panose="02020603050405020304" pitchFamily="18" charset="0"/>
                <a:ea typeface="Arial"/>
                <a:cs typeface="Times New Roman" panose="02020603050405020304" pitchFamily="18" charset="0"/>
                <a:sym typeface="Open Sans"/>
              </a:rPr>
              <a:t>L’orientation de la tête,</a:t>
            </a:r>
          </a:p>
          <a:p>
            <a:pPr marL="1771650" lvl="2" indent="-285750">
              <a:lnSpc>
                <a:spcPct val="90000"/>
              </a:lnSpc>
              <a:buClr>
                <a:srgbClr val="000000"/>
              </a:buClr>
              <a:buSzPts val="1400"/>
              <a:buFont typeface="Wingdings" panose="05000000000000000000" pitchFamily="2" charset="2"/>
              <a:buChar char="§"/>
            </a:pPr>
            <a:r>
              <a:rPr lang="fr-FR" sz="1800" dirty="0">
                <a:solidFill>
                  <a:srgbClr val="000000"/>
                </a:solidFill>
                <a:latin typeface="Times New Roman" panose="02020603050405020304" pitchFamily="18" charset="0"/>
                <a:ea typeface="Arial"/>
                <a:cs typeface="Times New Roman" panose="02020603050405020304" pitchFamily="18" charset="0"/>
                <a:sym typeface="Open Sans"/>
              </a:rPr>
              <a:t>La taille de l’écran,</a:t>
            </a:r>
          </a:p>
          <a:p>
            <a:pPr marL="1771650" lvl="2" indent="-285750">
              <a:lnSpc>
                <a:spcPct val="90000"/>
              </a:lnSpc>
              <a:buClr>
                <a:srgbClr val="000000"/>
              </a:buClr>
              <a:buSzPts val="1400"/>
              <a:buFont typeface="Wingdings" panose="05000000000000000000" pitchFamily="2" charset="2"/>
              <a:buChar char="§"/>
            </a:pPr>
            <a:r>
              <a:rPr lang="fr-FR" sz="1800" dirty="0">
                <a:solidFill>
                  <a:srgbClr val="000000"/>
                </a:solidFill>
                <a:latin typeface="Times New Roman" panose="02020603050405020304" pitchFamily="18" charset="0"/>
                <a:ea typeface="Arial"/>
                <a:cs typeface="Times New Roman" panose="02020603050405020304" pitchFamily="18" charset="0"/>
                <a:sym typeface="Open Sans"/>
              </a:rPr>
              <a:t>La qualité de la souris,</a:t>
            </a:r>
          </a:p>
          <a:p>
            <a:pPr marL="1771650" lvl="2" indent="-285750">
              <a:lnSpc>
                <a:spcPct val="90000"/>
              </a:lnSpc>
              <a:buClr>
                <a:srgbClr val="000000"/>
              </a:buClr>
              <a:buSzPts val="1400"/>
              <a:buFont typeface="Wingdings" panose="05000000000000000000" pitchFamily="2" charset="2"/>
              <a:buChar char="§"/>
            </a:pPr>
            <a:r>
              <a:rPr lang="fr-FR" sz="1800" dirty="0">
                <a:solidFill>
                  <a:srgbClr val="000000"/>
                </a:solidFill>
                <a:latin typeface="Times New Roman" panose="02020603050405020304" pitchFamily="18" charset="0"/>
                <a:ea typeface="Arial"/>
                <a:cs typeface="Times New Roman" panose="02020603050405020304" pitchFamily="18" charset="0"/>
                <a:sym typeface="Open Sans"/>
              </a:rPr>
              <a:t>Le recul de l’écran,</a:t>
            </a:r>
          </a:p>
          <a:p>
            <a:pPr marL="1771650" lvl="2" indent="-285750">
              <a:lnSpc>
                <a:spcPct val="90000"/>
              </a:lnSpc>
              <a:buClr>
                <a:srgbClr val="000000"/>
              </a:buClr>
              <a:buSzPts val="1400"/>
              <a:buFont typeface="Wingdings" panose="05000000000000000000" pitchFamily="2" charset="2"/>
              <a:buChar char="§"/>
            </a:pPr>
            <a:r>
              <a:rPr lang="fr-FR" sz="1800" dirty="0">
                <a:solidFill>
                  <a:srgbClr val="000000"/>
                </a:solidFill>
                <a:latin typeface="Times New Roman" panose="02020603050405020304" pitchFamily="18" charset="0"/>
                <a:ea typeface="Arial"/>
                <a:cs typeface="Times New Roman" panose="02020603050405020304" pitchFamily="18" charset="0"/>
                <a:sym typeface="Open Sans"/>
              </a:rPr>
              <a:t>La luminosité,</a:t>
            </a:r>
          </a:p>
          <a:p>
            <a:pPr marL="1771650" lvl="2" indent="-285750">
              <a:lnSpc>
                <a:spcPct val="90000"/>
              </a:lnSpc>
              <a:buClr>
                <a:srgbClr val="000000"/>
              </a:buClr>
              <a:buSzPts val="1400"/>
              <a:buFont typeface="Wingdings" panose="05000000000000000000" pitchFamily="2" charset="2"/>
              <a:buChar char="§"/>
            </a:pPr>
            <a:r>
              <a:rPr lang="fr-FR" sz="1800" dirty="0">
                <a:solidFill>
                  <a:srgbClr val="000000"/>
                </a:solidFill>
                <a:latin typeface="Times New Roman" panose="02020603050405020304" pitchFamily="18" charset="0"/>
                <a:ea typeface="Arial"/>
                <a:cs typeface="Times New Roman" panose="02020603050405020304" pitchFamily="18" charset="0"/>
                <a:sym typeface="Open Sans"/>
              </a:rPr>
              <a:t>La qualité de la chaise,</a:t>
            </a:r>
          </a:p>
        </p:txBody>
      </p:sp>
      <p:sp>
        <p:nvSpPr>
          <p:cNvPr id="10" name="Titre 1"/>
          <p:cNvSpPr txBox="1">
            <a:spLocks/>
          </p:cNvSpPr>
          <p:nvPr/>
        </p:nvSpPr>
        <p:spPr>
          <a:xfrm>
            <a:off x="158816" y="662300"/>
            <a:ext cx="226525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Ergonomie physique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a:t>
            </a:fld>
            <a:endParaRPr lang="fr-FR"/>
          </a:p>
        </p:txBody>
      </p:sp>
    </p:spTree>
    <p:extLst>
      <p:ext uri="{BB962C8B-B14F-4D97-AF65-F5344CB8AC3E}">
        <p14:creationId xmlns:p14="http://schemas.microsoft.com/office/powerpoint/2010/main" val="222486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idx="1"/>
          </p:nvPr>
        </p:nvSpPr>
        <p:spPr>
          <a:xfrm>
            <a:off x="87257" y="992005"/>
            <a:ext cx="8520600" cy="3302700"/>
          </a:xfrm>
        </p:spPr>
        <p:txBody>
          <a:bodyPr/>
          <a:lstStyle/>
          <a:p>
            <a:pPr marL="114300" indent="0" algn="just">
              <a:buNone/>
            </a:pPr>
            <a:r>
              <a:rPr lang="fr-FR" sz="2000" dirty="0">
                <a:solidFill>
                  <a:srgbClr val="000000"/>
                </a:solidFill>
                <a:latin typeface="Times New Roman" panose="02020603050405020304" pitchFamily="18" charset="0"/>
                <a:ea typeface="Arial"/>
                <a:cs typeface="Times New Roman" panose="02020603050405020304" pitchFamily="18" charset="0"/>
              </a:rPr>
              <a:t>La position des différents éléments du bureau doit être modifiable afin de pouvoir être adaptée en fonction de </a:t>
            </a:r>
            <a:r>
              <a:rPr lang="fr-FR" sz="2000" dirty="0" smtClean="0">
                <a:solidFill>
                  <a:srgbClr val="000000"/>
                </a:solidFill>
                <a:latin typeface="Times New Roman" panose="02020603050405020304" pitchFamily="18" charset="0"/>
                <a:ea typeface="Arial"/>
                <a:cs typeface="Times New Roman" panose="02020603050405020304" pitchFamily="18" charset="0"/>
              </a:rPr>
              <a:t>l’utilisateur.</a:t>
            </a: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pic>
        <p:nvPicPr>
          <p:cNvPr id="7" name="Image 6">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065" y="1996225"/>
            <a:ext cx="3870102" cy="2902576"/>
          </a:xfrm>
          <a:prstGeom prst="rect">
            <a:avLst/>
          </a:prstGeom>
        </p:spPr>
      </p:pic>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Les différentes formes d’ergonomie</a:t>
            </a:r>
            <a:endParaRPr lang="fr-FR" dirty="0"/>
          </a:p>
        </p:txBody>
      </p:sp>
      <p:sp>
        <p:nvSpPr>
          <p:cNvPr id="9" name="Titre 1"/>
          <p:cNvSpPr txBox="1">
            <a:spLocks/>
          </p:cNvSpPr>
          <p:nvPr/>
        </p:nvSpPr>
        <p:spPr>
          <a:xfrm>
            <a:off x="158816" y="662300"/>
            <a:ext cx="226525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Ergonomie physique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a:t>
            </a:fld>
            <a:endParaRPr lang="fr-FR"/>
          </a:p>
        </p:txBody>
      </p:sp>
    </p:spTree>
    <p:extLst>
      <p:ext uri="{BB962C8B-B14F-4D97-AF65-F5344CB8AC3E}">
        <p14:creationId xmlns:p14="http://schemas.microsoft.com/office/powerpoint/2010/main" val="186773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idx="1"/>
          </p:nvPr>
        </p:nvSpPr>
        <p:spPr>
          <a:xfrm>
            <a:off x="-206062" y="1266325"/>
            <a:ext cx="9038362" cy="3302700"/>
          </a:xfrm>
        </p:spPr>
        <p:txBody>
          <a:bodyPr/>
          <a:lstStyle/>
          <a:p>
            <a:pPr marL="857250" indent="-285750" algn="just">
              <a:lnSpc>
                <a:spcPct val="150000"/>
              </a:lnSpc>
              <a:spcBef>
                <a:spcPts val="1000"/>
              </a:spcBef>
              <a:buClr>
                <a:srgbClr val="000000"/>
              </a:buClr>
              <a:buFont typeface="Wingdings" panose="05000000000000000000" pitchFamily="2" charset="2"/>
              <a:buChar char="q"/>
            </a:pPr>
            <a:r>
              <a:rPr lang="fr-FR" sz="2000" dirty="0" smtClean="0">
                <a:solidFill>
                  <a:srgbClr val="000000"/>
                </a:solidFill>
                <a:latin typeface="Times New Roman" panose="02020603050405020304" pitchFamily="18" charset="0"/>
                <a:ea typeface="Arial"/>
                <a:cs typeface="Times New Roman" panose="02020603050405020304" pitchFamily="18" charset="0"/>
              </a:rPr>
              <a:t>L'opérateur </a:t>
            </a:r>
            <a:r>
              <a:rPr lang="fr-FR" sz="2000" dirty="0">
                <a:solidFill>
                  <a:srgbClr val="000000"/>
                </a:solidFill>
                <a:latin typeface="Times New Roman" panose="02020603050405020304" pitchFamily="18" charset="0"/>
                <a:ea typeface="Arial"/>
                <a:cs typeface="Times New Roman" panose="02020603050405020304" pitchFamily="18" charset="0"/>
              </a:rPr>
              <a:t>humain réagit selon des </a:t>
            </a:r>
            <a:r>
              <a:rPr lang="fr-FR" sz="2000" dirty="0">
                <a:solidFill>
                  <a:srgbClr val="C00000"/>
                </a:solidFill>
                <a:latin typeface="Times New Roman" panose="02020603050405020304" pitchFamily="18" charset="0"/>
                <a:ea typeface="Arial"/>
                <a:cs typeface="Times New Roman" panose="02020603050405020304" pitchFamily="18" charset="0"/>
              </a:rPr>
              <a:t>stéréotypes</a:t>
            </a:r>
            <a:r>
              <a:rPr lang="fr-FR" sz="2000" dirty="0">
                <a:solidFill>
                  <a:srgbClr val="000000"/>
                </a:solidFill>
                <a:latin typeface="Times New Roman" panose="02020603050405020304" pitchFamily="18" charset="0"/>
                <a:ea typeface="Arial"/>
                <a:cs typeface="Times New Roman" panose="02020603050405020304" pitchFamily="18" charset="0"/>
              </a:rPr>
              <a:t>. En conséquence, dans la conception d'un poste de travail, il est donc nécessaire de respecter la compatibilité entre les </a:t>
            </a:r>
            <a:r>
              <a:rPr lang="fr-FR" sz="2000" dirty="0">
                <a:solidFill>
                  <a:srgbClr val="0070C0"/>
                </a:solidFill>
                <a:latin typeface="Times New Roman" panose="02020603050405020304" pitchFamily="18" charset="0"/>
                <a:ea typeface="Arial"/>
                <a:cs typeface="Times New Roman" panose="02020603050405020304" pitchFamily="18" charset="0"/>
              </a:rPr>
              <a:t>dispositifs d'information </a:t>
            </a:r>
            <a:r>
              <a:rPr lang="fr-FR" sz="2000" dirty="0">
                <a:solidFill>
                  <a:srgbClr val="000000"/>
                </a:solidFill>
                <a:latin typeface="Times New Roman" panose="02020603050405020304" pitchFamily="18" charset="0"/>
                <a:ea typeface="Arial"/>
                <a:cs typeface="Times New Roman" panose="02020603050405020304" pitchFamily="18" charset="0"/>
              </a:rPr>
              <a:t>et les </a:t>
            </a:r>
            <a:r>
              <a:rPr lang="fr-FR" sz="2000" dirty="0">
                <a:solidFill>
                  <a:srgbClr val="0070C0"/>
                </a:solidFill>
                <a:latin typeface="Times New Roman" panose="02020603050405020304" pitchFamily="18" charset="0"/>
                <a:ea typeface="Arial"/>
                <a:cs typeface="Times New Roman" panose="02020603050405020304" pitchFamily="18" charset="0"/>
              </a:rPr>
              <a:t>dispositifs d'action</a:t>
            </a:r>
            <a:r>
              <a:rPr lang="fr-FR" sz="2000" dirty="0" smtClean="0">
                <a:solidFill>
                  <a:srgbClr val="000000"/>
                </a:solidFill>
                <a:latin typeface="Times New Roman" panose="02020603050405020304" pitchFamily="18" charset="0"/>
                <a:ea typeface="Arial"/>
                <a:cs typeface="Times New Roman" panose="02020603050405020304" pitchFamily="18" charset="0"/>
              </a:rPr>
              <a:t>.</a:t>
            </a:r>
          </a:p>
          <a:p>
            <a:pPr marL="857250" indent="-285750" algn="just">
              <a:lnSpc>
                <a:spcPct val="150000"/>
              </a:lnSpc>
              <a:spcBef>
                <a:spcPts val="1000"/>
              </a:spcBef>
              <a:buClr>
                <a:srgbClr val="000000"/>
              </a:buClr>
              <a:buFont typeface="Wingdings" panose="05000000000000000000" pitchFamily="2" charset="2"/>
              <a:buChar char="q"/>
            </a:pPr>
            <a:r>
              <a:rPr lang="fr-FR" sz="2000" dirty="0" smtClean="0">
                <a:solidFill>
                  <a:srgbClr val="000000"/>
                </a:solidFill>
                <a:latin typeface="Times New Roman" panose="02020603050405020304" pitchFamily="18" charset="0"/>
                <a:ea typeface="Arial"/>
                <a:cs typeface="Times New Roman" panose="02020603050405020304" pitchFamily="18" charset="0"/>
              </a:rPr>
              <a:t>L’ergonomie de l’information s’inquiète donc de </a:t>
            </a:r>
            <a:r>
              <a:rPr lang="fr-FR" sz="2000" dirty="0" smtClean="0">
                <a:solidFill>
                  <a:srgbClr val="C00000"/>
                </a:solidFill>
                <a:latin typeface="Times New Roman" panose="02020603050405020304" pitchFamily="18" charset="0"/>
                <a:ea typeface="Arial"/>
                <a:cs typeface="Times New Roman" panose="02020603050405020304" pitchFamily="18" charset="0"/>
              </a:rPr>
              <a:t>l’information relative à l’usage</a:t>
            </a:r>
            <a:r>
              <a:rPr lang="fr-FR" sz="2000" dirty="0" smtClean="0">
                <a:solidFill>
                  <a:srgbClr val="000000"/>
                </a:solidFill>
                <a:latin typeface="Times New Roman" panose="02020603050405020304" pitchFamily="18" charset="0"/>
                <a:ea typeface="Arial"/>
                <a:cs typeface="Times New Roman" panose="02020603050405020304" pitchFamily="18" charset="0"/>
              </a:rPr>
              <a:t> d’un dispositif physique pour ce celui-ci réponde à des stéréotypes de comportements.</a:t>
            </a: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grpSp>
        <p:nvGrpSpPr>
          <p:cNvPr id="10" name="Groupe 9"/>
          <p:cNvGrpSpPr/>
          <p:nvPr/>
        </p:nvGrpSpPr>
        <p:grpSpPr>
          <a:xfrm>
            <a:off x="605306" y="2987899"/>
            <a:ext cx="7694637" cy="1184856"/>
            <a:chOff x="605306" y="2987899"/>
            <a:chExt cx="7694637" cy="1184856"/>
          </a:xfrm>
        </p:grpSpPr>
        <p:sp>
          <p:nvSpPr>
            <p:cNvPr id="8" name="Rectangle à coins arrondis 7"/>
            <p:cNvSpPr/>
            <p:nvPr/>
          </p:nvSpPr>
          <p:spPr>
            <a:xfrm rot="10800000">
              <a:off x="605306" y="2987899"/>
              <a:ext cx="7694637" cy="1184856"/>
            </a:xfrm>
            <a:prstGeom prst="wedgeRoundRectCallout">
              <a:avLst>
                <a:gd name="adj1" fmla="val -10847"/>
                <a:gd name="adj2" fmla="val 147283"/>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856078" y="3062840"/>
              <a:ext cx="7431843" cy="960328"/>
            </a:xfrm>
            <a:prstGeom prst="rect">
              <a:avLst/>
            </a:prstGeom>
            <a:noFill/>
          </p:spPr>
          <p:txBody>
            <a:bodyPr wrap="none" rtlCol="0">
              <a:spAutoFit/>
            </a:bodyPr>
            <a:lstStyle/>
            <a:p>
              <a:pPr algn="just">
                <a:lnSpc>
                  <a:spcPct val="150000"/>
                </a:lnSpc>
              </a:pPr>
              <a:r>
                <a:rPr lang="fr-FR" sz="2000" dirty="0">
                  <a:latin typeface="Times New Roman" panose="02020603050405020304" pitchFamily="18" charset="0"/>
                  <a:cs typeface="Times New Roman" panose="02020603050405020304" pitchFamily="18" charset="0"/>
                </a:rPr>
                <a:t>L’image </a:t>
              </a:r>
              <a:r>
                <a:rPr lang="fr-FR" sz="2000" dirty="0">
                  <a:solidFill>
                    <a:srgbClr val="C00000"/>
                  </a:solidFill>
                  <a:latin typeface="Times New Roman" panose="02020603050405020304" pitchFamily="18" charset="0"/>
                  <a:cs typeface="Times New Roman" panose="02020603050405020304" pitchFamily="18" charset="0"/>
                </a:rPr>
                <a:t>préconçue</a:t>
              </a:r>
              <a:r>
                <a:rPr lang="fr-FR" sz="2000" dirty="0">
                  <a:latin typeface="Times New Roman" panose="02020603050405020304" pitchFamily="18" charset="0"/>
                  <a:cs typeface="Times New Roman" panose="02020603050405020304" pitchFamily="18" charset="0"/>
                </a:rPr>
                <a:t>, d’un sujet dans un cadre de </a:t>
              </a:r>
              <a:r>
                <a:rPr lang="fr-FR" sz="2000" dirty="0">
                  <a:solidFill>
                    <a:srgbClr val="C00000"/>
                  </a:solidFill>
                  <a:latin typeface="Times New Roman" panose="02020603050405020304" pitchFamily="18" charset="0"/>
                  <a:cs typeface="Times New Roman" panose="02020603050405020304" pitchFamily="18" charset="0"/>
                </a:rPr>
                <a:t>référence</a:t>
              </a:r>
              <a:r>
                <a:rPr lang="fr-FR" sz="2000" dirty="0">
                  <a:latin typeface="Times New Roman" panose="02020603050405020304" pitchFamily="18" charset="0"/>
                  <a:cs typeface="Times New Roman" panose="02020603050405020304" pitchFamily="18" charset="0"/>
                </a:rPr>
                <a:t> donné, telle </a:t>
              </a:r>
              <a:endParaRPr lang="fr-FR" sz="2000" dirty="0" smtClean="0">
                <a:latin typeface="Times New Roman" panose="02020603050405020304" pitchFamily="18" charset="0"/>
                <a:cs typeface="Times New Roman" panose="02020603050405020304" pitchFamily="18" charset="0"/>
              </a:endParaRPr>
            </a:p>
            <a:p>
              <a:pPr algn="just">
                <a:lnSpc>
                  <a:spcPct val="150000"/>
                </a:lnSpc>
              </a:pPr>
              <a:r>
                <a:rPr lang="fr-FR" sz="2000" dirty="0" smtClean="0">
                  <a:latin typeface="Times New Roman" panose="02020603050405020304" pitchFamily="18" charset="0"/>
                  <a:cs typeface="Times New Roman" panose="02020603050405020304" pitchFamily="18" charset="0"/>
                </a:rPr>
                <a:t>qu’elle </a:t>
              </a:r>
              <a:r>
                <a:rPr lang="fr-FR" sz="2000" dirty="0">
                  <a:latin typeface="Times New Roman" panose="02020603050405020304" pitchFamily="18" charset="0"/>
                  <a:cs typeface="Times New Roman" panose="02020603050405020304" pitchFamily="18" charset="0"/>
                </a:rPr>
                <a:t>y est habituellement admise et reconnue.</a:t>
              </a:r>
            </a:p>
          </p:txBody>
        </p:sp>
      </p:grpSp>
      <p:sp>
        <p:nvSpPr>
          <p:cNvPr id="5"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Les différentes formes d’ergonomie</a:t>
            </a:r>
            <a:endParaRPr lang="fr-FR" dirty="0"/>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a:t>
            </a:fld>
            <a:endParaRPr lang="fr-FR"/>
          </a:p>
        </p:txBody>
      </p:sp>
      <p:sp>
        <p:nvSpPr>
          <p:cNvPr id="12"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Ergonomie de l’information</a:t>
            </a:r>
            <a:r>
              <a:rPr lang="fr-FR" sz="2000" dirty="0">
                <a:solidFill>
                  <a:schemeClr val="accent3">
                    <a:lumMod val="75000"/>
                  </a:schemeClr>
                </a:solidFill>
                <a:latin typeface="PT Sans Narrow" panose="020B0604020202020204" charset="0"/>
                <a:ea typeface="Arial"/>
                <a:cs typeface="Arial"/>
              </a:rPr>
              <a:t/>
            </a:r>
            <a:br>
              <a:rPr lang="fr-FR" sz="2000" dirty="0">
                <a:solidFill>
                  <a:schemeClr val="accent3">
                    <a:lumMod val="75000"/>
                  </a:schemeClr>
                </a:solidFill>
                <a:latin typeface="PT Sans Narrow" panose="020B0604020202020204" charset="0"/>
                <a:ea typeface="Arial"/>
                <a:cs typeface="Arial"/>
              </a:rPr>
            </a:br>
            <a:r>
              <a:rPr lang="fr-FR" sz="1800" b="0" dirty="0">
                <a:solidFill>
                  <a:srgbClr val="000000"/>
                </a:solidFill>
                <a:latin typeface="Times New Roman" panose="02020603050405020304" pitchFamily="18" charset="0"/>
                <a:ea typeface="Arial"/>
                <a:cs typeface="Times New Roman" panose="02020603050405020304" pitchFamily="18" charset="0"/>
                <a:sym typeface="Open Sans"/>
              </a:rPr>
              <a:t/>
            </a:r>
            <a:br>
              <a:rPr lang="fr-FR" sz="1800" b="0" dirty="0">
                <a:solidFill>
                  <a:srgbClr val="000000"/>
                </a:solidFill>
                <a:latin typeface="Times New Roman" panose="02020603050405020304" pitchFamily="18" charset="0"/>
                <a:ea typeface="Arial"/>
                <a:cs typeface="Times New Roman" panose="02020603050405020304" pitchFamily="18" charset="0"/>
                <a:sym typeface="Open Sans"/>
              </a:rPr>
            </a:b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30572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Ergonomie de l’information</a:t>
            </a:r>
            <a:r>
              <a:rPr lang="fr-FR" sz="2000" dirty="0">
                <a:solidFill>
                  <a:schemeClr val="accent3">
                    <a:lumMod val="75000"/>
                  </a:schemeClr>
                </a:solidFill>
                <a:latin typeface="PT Sans Narrow" panose="020B0604020202020204" charset="0"/>
                <a:ea typeface="Arial"/>
                <a:cs typeface="Arial"/>
              </a:rPr>
              <a:t/>
            </a:r>
            <a:br>
              <a:rPr lang="fr-FR" sz="2000" dirty="0">
                <a:solidFill>
                  <a:schemeClr val="accent3">
                    <a:lumMod val="75000"/>
                  </a:schemeClr>
                </a:solidFill>
                <a:latin typeface="PT Sans Narrow" panose="020B0604020202020204" charset="0"/>
                <a:ea typeface="Arial"/>
                <a:cs typeface="Arial"/>
              </a:rPr>
            </a:br>
            <a:r>
              <a:rPr lang="fr-FR" sz="1800" b="0" dirty="0">
                <a:solidFill>
                  <a:srgbClr val="000000"/>
                </a:solidFill>
                <a:latin typeface="Times New Roman" panose="02020603050405020304" pitchFamily="18" charset="0"/>
                <a:ea typeface="Arial"/>
                <a:cs typeface="Times New Roman" panose="02020603050405020304" pitchFamily="18" charset="0"/>
                <a:sym typeface="Open Sans"/>
              </a:rPr>
              <a:t/>
            </a:r>
            <a:br>
              <a:rPr lang="fr-FR" sz="1800" b="0" dirty="0">
                <a:solidFill>
                  <a:srgbClr val="000000"/>
                </a:solidFill>
                <a:latin typeface="Times New Roman" panose="02020603050405020304" pitchFamily="18" charset="0"/>
                <a:ea typeface="Arial"/>
                <a:cs typeface="Times New Roman" panose="02020603050405020304" pitchFamily="18" charset="0"/>
                <a:sym typeface="Open Sans"/>
              </a:rPr>
            </a:b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8" name="Espace réservé du texte 2"/>
          <p:cNvSpPr txBox="1">
            <a:spLocks/>
          </p:cNvSpPr>
          <p:nvPr/>
        </p:nvSpPr>
        <p:spPr>
          <a:xfrm>
            <a:off x="311700" y="1446631"/>
            <a:ext cx="8520600" cy="330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14300" indent="0" algn="just">
              <a:buNone/>
            </a:pPr>
            <a:r>
              <a:rPr lang="fr-FR" sz="2000" dirty="0">
                <a:solidFill>
                  <a:srgbClr val="000000"/>
                </a:solidFill>
                <a:latin typeface="Times New Roman" panose="02020603050405020304" pitchFamily="18" charset="0"/>
                <a:ea typeface="Arial"/>
                <a:cs typeface="Times New Roman" panose="02020603050405020304" pitchFamily="18" charset="0"/>
              </a:rPr>
              <a:t>Pour accroître l'intensité lumineuse, la tendance naturelle de réponse consiste à tourner le bouton dans le sens des aiguilles d'une montre</a:t>
            </a:r>
            <a:r>
              <a:rPr lang="fr-FR" sz="2000" dirty="0" smtClean="0">
                <a:solidFill>
                  <a:srgbClr val="000000"/>
                </a:solidFill>
                <a:latin typeface="Times New Roman" panose="02020603050405020304" pitchFamily="18" charset="0"/>
                <a:ea typeface="Arial"/>
                <a:cs typeface="Times New Roman" panose="02020603050405020304" pitchFamily="18" charset="0"/>
              </a:rPr>
              <a:t>.</a:t>
            </a: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r>
              <a:rPr lang="fr-FR" sz="2000" dirty="0">
                <a:solidFill>
                  <a:srgbClr val="000000"/>
                </a:solidFill>
                <a:latin typeface="Times New Roman" panose="02020603050405020304" pitchFamily="18" charset="0"/>
                <a:ea typeface="Arial"/>
                <a:cs typeface="Times New Roman" panose="02020603050405020304" pitchFamily="18" charset="0"/>
              </a:rPr>
              <a:t>Cette tendance correspond au </a:t>
            </a:r>
            <a:r>
              <a:rPr lang="fr-FR" sz="2000" dirty="0">
                <a:solidFill>
                  <a:srgbClr val="C00000"/>
                </a:solidFill>
                <a:latin typeface="Times New Roman" panose="02020603050405020304" pitchFamily="18" charset="0"/>
                <a:ea typeface="Arial"/>
                <a:cs typeface="Times New Roman" panose="02020603050405020304" pitchFamily="18" charset="0"/>
              </a:rPr>
              <a:t>stéréotype</a:t>
            </a:r>
            <a:r>
              <a:rPr lang="fr-FR" sz="2000" dirty="0">
                <a:solidFill>
                  <a:srgbClr val="000000"/>
                </a:solidFill>
                <a:latin typeface="Times New Roman" panose="02020603050405020304" pitchFamily="18" charset="0"/>
                <a:ea typeface="Arial"/>
                <a:cs typeface="Times New Roman" panose="02020603050405020304" pitchFamily="18" charset="0"/>
              </a:rPr>
              <a:t> d'accroissement manuel </a:t>
            </a:r>
            <a:r>
              <a:rPr lang="fr-FR" sz="2000" dirty="0" smtClean="0">
                <a:solidFill>
                  <a:srgbClr val="000000"/>
                </a:solidFill>
                <a:latin typeface="Times New Roman" panose="02020603050405020304" pitchFamily="18" charset="0"/>
                <a:ea typeface="Arial"/>
                <a:cs typeface="Times New Roman" panose="02020603050405020304" pitchFamily="18" charset="0"/>
              </a:rPr>
              <a:t>d'intensité </a:t>
            </a:r>
            <a:r>
              <a:rPr lang="fr-FR" sz="2000" dirty="0">
                <a:solidFill>
                  <a:srgbClr val="000000"/>
                </a:solidFill>
                <a:latin typeface="Times New Roman" panose="02020603050405020304" pitchFamily="18" charset="0"/>
                <a:ea typeface="Arial"/>
                <a:cs typeface="Times New Roman" panose="02020603050405020304" pitchFamily="18" charset="0"/>
              </a:rPr>
              <a:t>que l'on retrouve dans l'action de visser, Boulonner,…</a:t>
            </a:r>
          </a:p>
          <a:p>
            <a:pPr marL="114300" indent="0" algn="just">
              <a:buNone/>
            </a:pPr>
            <a:endParaRPr lang="fr-FR" sz="2000" dirty="0">
              <a:solidFill>
                <a:srgbClr val="000000"/>
              </a:solidFill>
              <a:latin typeface="Arial"/>
              <a:ea typeface="Arial"/>
              <a:cs typeface="Arial"/>
            </a:endParaRPr>
          </a:p>
        </p:txBody>
      </p:sp>
      <p:sp>
        <p:nvSpPr>
          <p:cNvPr id="5"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Les différentes formes d’ergonomie</a:t>
            </a:r>
            <a:endParaRPr lang="fr-FR" dirty="0"/>
          </a:p>
        </p:txBody>
      </p:sp>
      <p:sp>
        <p:nvSpPr>
          <p:cNvPr id="7" name="Shape 228"/>
          <p:cNvSpPr txBox="1">
            <a:spLocks/>
          </p:cNvSpPr>
          <p:nvPr/>
        </p:nvSpPr>
        <p:spPr>
          <a:xfrm>
            <a:off x="300000" y="1011854"/>
            <a:ext cx="8520600" cy="53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marL="857250" indent="-285750" algn="just">
              <a:lnSpc>
                <a:spcPct val="150000"/>
              </a:lnSpc>
              <a:buClr>
                <a:srgbClr val="000000"/>
              </a:buClr>
              <a:buSzPts val="1800"/>
              <a:buFont typeface="Wingdings" panose="05000000000000000000" pitchFamily="2" charset="2"/>
              <a:buChar char="q"/>
            </a:pPr>
            <a:r>
              <a:rPr lang="fr-FR" sz="2000" b="0" dirty="0">
                <a:solidFill>
                  <a:srgbClr val="000000"/>
                </a:solidFill>
                <a:latin typeface="Times New Roman" panose="02020603050405020304" pitchFamily="18" charset="0"/>
                <a:ea typeface="Arial"/>
                <a:cs typeface="Times New Roman" panose="02020603050405020304" pitchFamily="18" charset="0"/>
                <a:sym typeface="Arial"/>
              </a:rPr>
              <a:t>Exemple</a:t>
            </a:r>
            <a:endParaRPr lang="fr-FR" sz="2000" b="0" dirty="0">
              <a:solidFill>
                <a:srgbClr val="000000"/>
              </a:solidFill>
              <a:latin typeface="Times New Roman" panose="02020603050405020304" pitchFamily="18" charset="0"/>
              <a:ea typeface="Arial"/>
              <a:cs typeface="Times New Roman" panose="02020603050405020304" pitchFamily="18" charset="0"/>
              <a:sym typeface="Open Sans"/>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438" y="3511257"/>
            <a:ext cx="1339855" cy="1339855"/>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80" y="3282293"/>
            <a:ext cx="1596368" cy="1545285"/>
          </a:xfrm>
          <a:prstGeom prst="rect">
            <a:avLst/>
          </a:prstGeom>
        </p:spPr>
      </p:pic>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a:t>
            </a:fld>
            <a:endParaRPr lang="fr-FR"/>
          </a:p>
        </p:txBody>
      </p:sp>
    </p:spTree>
    <p:extLst>
      <p:ext uri="{BB962C8B-B14F-4D97-AF65-F5344CB8AC3E}">
        <p14:creationId xmlns:p14="http://schemas.microsoft.com/office/powerpoint/2010/main" val="935137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Ergonomie des systèmes</a:t>
            </a:r>
            <a:r>
              <a:rPr lang="fr-FR" sz="2000" dirty="0">
                <a:solidFill>
                  <a:schemeClr val="accent3">
                    <a:lumMod val="75000"/>
                  </a:schemeClr>
                </a:solidFill>
                <a:latin typeface="PT Sans Narrow" panose="020B0604020202020204" charset="0"/>
                <a:ea typeface="Arial"/>
                <a:cs typeface="Arial"/>
              </a:rPr>
              <a:t/>
            </a:r>
            <a:br>
              <a:rPr lang="fr-FR" sz="2000" dirty="0">
                <a:solidFill>
                  <a:schemeClr val="accent3">
                    <a:lumMod val="75000"/>
                  </a:schemeClr>
                </a:solidFill>
                <a:latin typeface="PT Sans Narrow" panose="020B0604020202020204" charset="0"/>
                <a:ea typeface="Arial"/>
                <a:cs typeface="Arial"/>
              </a:rPr>
            </a:br>
            <a:r>
              <a:rPr lang="fr-FR" sz="1800" b="0" dirty="0">
                <a:solidFill>
                  <a:srgbClr val="000000"/>
                </a:solidFill>
                <a:latin typeface="Times New Roman" panose="02020603050405020304" pitchFamily="18" charset="0"/>
                <a:ea typeface="Arial"/>
                <a:cs typeface="Times New Roman" panose="02020603050405020304" pitchFamily="18" charset="0"/>
                <a:sym typeface="Open Sans"/>
              </a:rPr>
              <a:t/>
            </a:r>
            <a:br>
              <a:rPr lang="fr-FR" sz="1800" b="0" dirty="0">
                <a:solidFill>
                  <a:srgbClr val="000000"/>
                </a:solidFill>
                <a:latin typeface="Times New Roman" panose="02020603050405020304" pitchFamily="18" charset="0"/>
                <a:ea typeface="Arial"/>
                <a:cs typeface="Times New Roman" panose="02020603050405020304" pitchFamily="18" charset="0"/>
                <a:sym typeface="Open Sans"/>
              </a:rPr>
            </a:b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496" y="1076249"/>
            <a:ext cx="3779240" cy="3958634"/>
          </a:xfrm>
          <a:prstGeom prst="rect">
            <a:avLst/>
          </a:prstGeom>
        </p:spPr>
      </p:pic>
      <p:sp>
        <p:nvSpPr>
          <p:cNvPr id="5"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Les différentes formes d’ergonomie</a:t>
            </a:r>
            <a:endParaRPr lang="fr-FR" dirty="0"/>
          </a:p>
        </p:txBody>
      </p:sp>
      <p:sp>
        <p:nvSpPr>
          <p:cNvPr id="9" name="Shape 228"/>
          <p:cNvSpPr txBox="1">
            <a:spLocks/>
          </p:cNvSpPr>
          <p:nvPr/>
        </p:nvSpPr>
        <p:spPr>
          <a:xfrm>
            <a:off x="300000" y="1011854"/>
            <a:ext cx="8520600" cy="53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marL="857250" indent="-285750" algn="just">
              <a:lnSpc>
                <a:spcPct val="150000"/>
              </a:lnSpc>
              <a:buClr>
                <a:srgbClr val="000000"/>
              </a:buClr>
              <a:buSzPts val="1800"/>
              <a:buFont typeface="Wingdings" panose="05000000000000000000" pitchFamily="2" charset="2"/>
              <a:buChar char="q"/>
            </a:pPr>
            <a:r>
              <a:rPr lang="fr-FR" sz="1800" b="0" dirty="0">
                <a:solidFill>
                  <a:srgbClr val="000000"/>
                </a:solidFill>
                <a:latin typeface="Times New Roman" panose="02020603050405020304" pitchFamily="18" charset="0"/>
                <a:ea typeface="Arial"/>
                <a:cs typeface="Times New Roman" panose="02020603050405020304" pitchFamily="18" charset="0"/>
                <a:sym typeface="Arial"/>
              </a:rPr>
              <a:t>Exemple</a:t>
            </a:r>
            <a:endParaRPr lang="fr-FR" sz="1800" b="0" dirty="0">
              <a:solidFill>
                <a:srgbClr val="000000"/>
              </a:solidFill>
              <a:latin typeface="Times New Roman" panose="02020603050405020304" pitchFamily="18" charset="0"/>
              <a:ea typeface="Arial"/>
              <a:cs typeface="Times New Roman" panose="02020603050405020304" pitchFamily="18" charset="0"/>
              <a:sym typeface="Open Sans"/>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a:t>
            </a:fld>
            <a:endParaRPr lang="fr-FR"/>
          </a:p>
        </p:txBody>
      </p:sp>
    </p:spTree>
    <p:extLst>
      <p:ext uri="{BB962C8B-B14F-4D97-AF65-F5344CB8AC3E}">
        <p14:creationId xmlns:p14="http://schemas.microsoft.com/office/powerpoint/2010/main" val="1823833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4059" y="1373264"/>
            <a:ext cx="9206349" cy="369332"/>
          </a:xfrm>
          <a:prstGeom prst="rect">
            <a:avLst/>
          </a:prstGeom>
        </p:spPr>
        <p:txBody>
          <a:bodyPr wrap="square">
            <a:spAutoFit/>
          </a:bodyPr>
          <a:lstStyle/>
          <a:p>
            <a:pPr marL="1143000" lvl="2">
              <a:lnSpc>
                <a:spcPct val="90000"/>
              </a:lnSpc>
              <a:spcBef>
                <a:spcPts val="1000"/>
              </a:spcBef>
            </a:pPr>
            <a:r>
              <a:rPr lang="fr-FR" sz="2000" dirty="0">
                <a:latin typeface="Times New Roman" panose="02020603050405020304" pitchFamily="18" charset="0"/>
                <a:cs typeface="Times New Roman" panose="02020603050405020304" pitchFamily="18" charset="0"/>
                <a:sym typeface="Open Sans"/>
              </a:rPr>
              <a:t>Étudie la cognition : « la pensée », « l’intelligence », la connaissance…</a:t>
            </a:r>
          </a:p>
        </p:txBody>
      </p:sp>
      <p:sp>
        <p:nvSpPr>
          <p:cNvPr id="7" name="Rectangle 6"/>
          <p:cNvSpPr/>
          <p:nvPr/>
        </p:nvSpPr>
        <p:spPr>
          <a:xfrm>
            <a:off x="-184059" y="2021014"/>
            <a:ext cx="9128554" cy="923330"/>
          </a:xfrm>
          <a:prstGeom prst="rect">
            <a:avLst/>
          </a:prstGeom>
        </p:spPr>
        <p:txBody>
          <a:bodyPr wrap="square">
            <a:spAutoFit/>
          </a:bodyPr>
          <a:lstStyle/>
          <a:p>
            <a:pPr marL="1143000" lvl="2">
              <a:lnSpc>
                <a:spcPct val="90000"/>
              </a:lnSpc>
              <a:spcBef>
                <a:spcPts val="1000"/>
              </a:spcBef>
            </a:pPr>
            <a:r>
              <a:rPr lang="fr-FR" sz="2000" dirty="0">
                <a:latin typeface="Times New Roman" panose="02020603050405020304" pitchFamily="18" charset="0"/>
                <a:cs typeface="Times New Roman" panose="02020603050405020304" pitchFamily="18" charset="0"/>
                <a:sym typeface="Open Sans"/>
              </a:rPr>
              <a:t>Tente </a:t>
            </a:r>
            <a:r>
              <a:rPr lang="fr-FR" sz="2000" dirty="0">
                <a:latin typeface="Times New Roman" panose="02020603050405020304" pitchFamily="18" charset="0"/>
                <a:cs typeface="Times New Roman" panose="02020603050405020304" pitchFamily="18" charset="0"/>
              </a:rPr>
              <a:t>de comprendre dans le cadre de processus dynamiques comment l’être humain perçoit, construit de la connaissance, la stocke, la récupère et la transforme.</a:t>
            </a:r>
          </a:p>
        </p:txBody>
      </p:sp>
      <p:sp>
        <p:nvSpPr>
          <p:cNvPr id="8" name="Rectangle 7"/>
          <p:cNvSpPr/>
          <p:nvPr/>
        </p:nvSpPr>
        <p:spPr>
          <a:xfrm>
            <a:off x="-184058" y="3057543"/>
            <a:ext cx="9128554" cy="646331"/>
          </a:xfrm>
          <a:prstGeom prst="rect">
            <a:avLst/>
          </a:prstGeom>
        </p:spPr>
        <p:txBody>
          <a:bodyPr wrap="square">
            <a:spAutoFit/>
          </a:bodyPr>
          <a:lstStyle/>
          <a:p>
            <a:pPr marL="1143000" lvl="2">
              <a:lnSpc>
                <a:spcPct val="90000"/>
              </a:lnSpc>
              <a:spcBef>
                <a:spcPts val="1000"/>
              </a:spcBef>
            </a:pPr>
            <a:r>
              <a:rPr lang="fr-FR" sz="2000" dirty="0">
                <a:latin typeface="Times New Roman" panose="02020603050405020304" pitchFamily="18" charset="0"/>
                <a:cs typeface="Times New Roman" panose="02020603050405020304" pitchFamily="18" charset="0"/>
              </a:rPr>
              <a:t>La psychologie cognitive produit des modèles pour prédire </a:t>
            </a:r>
            <a:r>
              <a:rPr lang="fr-FR" sz="2000" dirty="0" smtClean="0">
                <a:latin typeface="Times New Roman" panose="02020603050405020304" pitchFamily="18" charset="0"/>
                <a:cs typeface="Times New Roman" panose="02020603050405020304" pitchFamily="18" charset="0"/>
              </a:rPr>
              <a:t>et expliquer</a:t>
            </a:r>
            <a:r>
              <a:rPr lang="fr-FR" sz="2000" dirty="0">
                <a:latin typeface="Times New Roman" panose="02020603050405020304" pitchFamily="18" charset="0"/>
                <a:cs typeface="Times New Roman" panose="02020603050405020304" pitchFamily="18" charset="0"/>
              </a:rPr>
              <a:t> le comportement du sujet humain.</a:t>
            </a:r>
          </a:p>
        </p:txBody>
      </p:sp>
      <p:sp>
        <p:nvSpPr>
          <p:cNvPr id="9"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psychologie cognitive</a:t>
            </a:r>
            <a:endParaRPr lang="fr-FR" dirty="0"/>
          </a:p>
        </p:txBody>
      </p:sp>
      <p:sp>
        <p:nvSpPr>
          <p:cNvPr id="18" name="Rectangle 17"/>
          <p:cNvSpPr/>
          <p:nvPr/>
        </p:nvSpPr>
        <p:spPr>
          <a:xfrm>
            <a:off x="806684" y="1476769"/>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806682" y="3222204"/>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806683" y="2172976"/>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a:t>
            </a:fld>
            <a:endParaRPr lang="fr-FR"/>
          </a:p>
        </p:txBody>
      </p:sp>
    </p:spTree>
    <p:extLst>
      <p:ext uri="{BB962C8B-B14F-4D97-AF65-F5344CB8AC3E}">
        <p14:creationId xmlns:p14="http://schemas.microsoft.com/office/powerpoint/2010/main" val="2619782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psychologie cognitive</a:t>
            </a:r>
            <a:endParaRPr lang="fr-FR" dirty="0"/>
          </a:p>
        </p:txBody>
      </p:sp>
      <p:sp>
        <p:nvSpPr>
          <p:cNvPr id="7" name="ZoneTexte 6"/>
          <p:cNvSpPr txBox="1"/>
          <p:nvPr/>
        </p:nvSpPr>
        <p:spPr>
          <a:xfrm>
            <a:off x="284002" y="917062"/>
            <a:ext cx="11286698" cy="5704126"/>
          </a:xfrm>
          <a:prstGeom prst="rect">
            <a:avLst/>
          </a:prstGeom>
          <a:noFill/>
        </p:spPr>
        <p:txBody>
          <a:bodyPr wrap="square" rtlCol="0">
            <a:spAutoFit/>
          </a:bodyPr>
          <a:lstStyle/>
          <a:p>
            <a:pPr lvl="1" algn="just">
              <a:lnSpc>
                <a:spcPct val="150000"/>
              </a:lnSpc>
              <a:spcBef>
                <a:spcPts val="1000"/>
              </a:spcBef>
              <a:buClr>
                <a:schemeClr val="accent1"/>
              </a:buClr>
            </a:pPr>
            <a:r>
              <a:rPr lang="fr-FR" sz="2000" dirty="0">
                <a:latin typeface="Times New Roman" panose="02020603050405020304" pitchFamily="18" charset="0"/>
                <a:cs typeface="Times New Roman" panose="02020603050405020304" pitchFamily="18" charset="0"/>
              </a:rPr>
              <a:t>La </a:t>
            </a:r>
            <a:r>
              <a:rPr lang="fr-FR" sz="2000" dirty="0">
                <a:solidFill>
                  <a:schemeClr val="accent3">
                    <a:lumMod val="75000"/>
                  </a:schemeClr>
                </a:solidFill>
                <a:latin typeface="Times New Roman" panose="02020603050405020304" pitchFamily="18" charset="0"/>
                <a:ea typeface="Verdana" panose="020B0604030504040204" pitchFamily="34" charset="0"/>
                <a:cs typeface="Times New Roman" panose="02020603050405020304" pitchFamily="18" charset="0"/>
                <a:sym typeface="Arial"/>
              </a:rPr>
              <a:t>psychologie cognitive </a:t>
            </a:r>
            <a:r>
              <a:rPr lang="fr-FR" sz="2000" dirty="0">
                <a:latin typeface="Times New Roman" panose="02020603050405020304" pitchFamily="18" charset="0"/>
                <a:cs typeface="Times New Roman" panose="02020603050405020304" pitchFamily="18" charset="0"/>
                <a:sym typeface="Arial"/>
              </a:rPr>
              <a:t>s’intéresse donc à des domaines très vastes :</a:t>
            </a: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La </a:t>
            </a:r>
            <a:r>
              <a:rPr lang="fr-FR" sz="2000" dirty="0">
                <a:latin typeface="Times New Roman" panose="02020603050405020304" pitchFamily="18" charset="0"/>
                <a:ea typeface="Verdana" panose="020B0604030504040204" pitchFamily="34" charset="0"/>
                <a:cs typeface="Times New Roman" panose="02020603050405020304" pitchFamily="18" charset="0"/>
                <a:sym typeface="Arial"/>
              </a:rPr>
              <a:t>perception</a:t>
            </a: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La </a:t>
            </a:r>
            <a:r>
              <a:rPr lang="fr-FR" sz="2000" dirty="0">
                <a:latin typeface="Times New Roman" panose="02020603050405020304" pitchFamily="18" charset="0"/>
                <a:ea typeface="Verdana" panose="020B0604030504040204" pitchFamily="34" charset="0"/>
                <a:cs typeface="Times New Roman" panose="02020603050405020304" pitchFamily="18" charset="0"/>
                <a:sym typeface="Arial"/>
              </a:rPr>
              <a:t>mémoire</a:t>
            </a: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La </a:t>
            </a:r>
            <a:r>
              <a:rPr lang="fr-FR" sz="2000" dirty="0">
                <a:latin typeface="Times New Roman" panose="02020603050405020304" pitchFamily="18" charset="0"/>
                <a:ea typeface="Verdana" panose="020B0604030504040204" pitchFamily="34" charset="0"/>
                <a:cs typeface="Times New Roman" panose="02020603050405020304" pitchFamily="18" charset="0"/>
                <a:sym typeface="Arial"/>
              </a:rPr>
              <a:t>résolution de problème</a:t>
            </a: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Le </a:t>
            </a:r>
            <a:r>
              <a:rPr lang="fr-FR" sz="2000" dirty="0">
                <a:latin typeface="Times New Roman" panose="02020603050405020304" pitchFamily="18" charset="0"/>
                <a:ea typeface="Verdana" panose="020B0604030504040204" pitchFamily="34" charset="0"/>
                <a:cs typeface="Times New Roman" panose="02020603050405020304" pitchFamily="18" charset="0"/>
                <a:sym typeface="Arial"/>
              </a:rPr>
              <a:t>raisonnement</a:t>
            </a: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L’apprentissage</a:t>
            </a:r>
            <a:endParaRPr lang="fr-FR" sz="2000" dirty="0">
              <a:latin typeface="Times New Roman" panose="02020603050405020304" pitchFamily="18" charset="0"/>
              <a:ea typeface="Verdana" panose="020B0604030504040204" pitchFamily="34" charset="0"/>
              <a:cs typeface="Times New Roman" panose="02020603050405020304" pitchFamily="18" charset="0"/>
              <a:sym typeface="Arial"/>
            </a:endParaRP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Le </a:t>
            </a:r>
            <a:r>
              <a:rPr lang="fr-FR" sz="2000" dirty="0">
                <a:latin typeface="Times New Roman" panose="02020603050405020304" pitchFamily="18" charset="0"/>
                <a:ea typeface="Verdana" panose="020B0604030504040204" pitchFamily="34" charset="0"/>
                <a:cs typeface="Times New Roman" panose="02020603050405020304" pitchFamily="18" charset="0"/>
                <a:sym typeface="Arial"/>
              </a:rPr>
              <a:t>langage</a:t>
            </a: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L’intelligence</a:t>
            </a:r>
            <a:endParaRPr lang="fr-FR" sz="2000" dirty="0">
              <a:latin typeface="Times New Roman" panose="02020603050405020304" pitchFamily="18" charset="0"/>
              <a:ea typeface="Verdana" panose="020B0604030504040204" pitchFamily="34" charset="0"/>
              <a:cs typeface="Times New Roman" panose="02020603050405020304" pitchFamily="18" charset="0"/>
              <a:sym typeface="Arial"/>
            </a:endParaRP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Les </a:t>
            </a:r>
            <a:r>
              <a:rPr lang="fr-FR" sz="2000" dirty="0">
                <a:latin typeface="Times New Roman" panose="02020603050405020304" pitchFamily="18" charset="0"/>
                <a:ea typeface="Verdana" panose="020B0604030504040204" pitchFamily="34" charset="0"/>
                <a:cs typeface="Times New Roman" panose="02020603050405020304" pitchFamily="18" charset="0"/>
                <a:sym typeface="Arial"/>
              </a:rPr>
              <a:t>relations sociales</a:t>
            </a:r>
          </a:p>
          <a:p>
            <a:pPr marL="449100" lvl="2" algn="just">
              <a:spcBef>
                <a:spcPts val="600"/>
              </a:spcBef>
              <a:buClr>
                <a:schemeClr val="accent1"/>
              </a:buClr>
            </a:pPr>
            <a:r>
              <a:rPr lang="fr-FR" sz="2000" dirty="0" smtClean="0">
                <a:latin typeface="Times New Roman" panose="02020603050405020304" pitchFamily="18" charset="0"/>
                <a:ea typeface="Verdana" panose="020B0604030504040204" pitchFamily="34" charset="0"/>
                <a:cs typeface="Times New Roman" panose="02020603050405020304" pitchFamily="18" charset="0"/>
                <a:sym typeface="Arial"/>
              </a:rPr>
              <a:t>	Les </a:t>
            </a:r>
            <a:r>
              <a:rPr lang="fr-FR" sz="2000" dirty="0">
                <a:latin typeface="Times New Roman" panose="02020603050405020304" pitchFamily="18" charset="0"/>
                <a:ea typeface="Verdana" panose="020B0604030504040204" pitchFamily="34" charset="0"/>
                <a:cs typeface="Times New Roman" panose="02020603050405020304" pitchFamily="18" charset="0"/>
                <a:sym typeface="Arial"/>
              </a:rPr>
              <a:t>prises de décisions</a:t>
            </a:r>
          </a:p>
          <a:p>
            <a:pPr marL="800100" lvl="2" indent="-342900" algn="just">
              <a:lnSpc>
                <a:spcPct val="150000"/>
              </a:lnSpc>
              <a:spcBef>
                <a:spcPts val="1000"/>
              </a:spcBef>
              <a:buClr>
                <a:schemeClr val="accent1"/>
              </a:buClr>
              <a:buFont typeface="Wingdings 3" charset="2"/>
              <a:buChar char=""/>
            </a:pPr>
            <a:endParaRPr lang="fr-FR" sz="2800" dirty="0">
              <a:latin typeface="Arial" panose="020B0604020202020204" pitchFamily="34" charset="0"/>
              <a:ea typeface="Verdana" panose="020B0604030504040204" pitchFamily="34" charset="0"/>
              <a:cs typeface="Arial" panose="020B0604020202020204" pitchFamily="34" charset="0"/>
            </a:endParaRPr>
          </a:p>
          <a:p>
            <a:pPr lvl="1" algn="just">
              <a:lnSpc>
                <a:spcPct val="150000"/>
              </a:lnSpc>
              <a:spcBef>
                <a:spcPts val="1000"/>
              </a:spcBef>
              <a:buClr>
                <a:schemeClr val="accent1"/>
              </a:buClr>
            </a:pPr>
            <a:endParaRPr lang="fr-FR" sz="2800" dirty="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1006538" y="1612668"/>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15533" y="1998835"/>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06537" y="2367327"/>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10693" y="2747338"/>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020370" y="3151156"/>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015533" y="3519648"/>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015533" y="3899659"/>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006536" y="4288964"/>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15533" y="4662781"/>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a:t>
            </a:fld>
            <a:endParaRPr lang="fr-FR"/>
          </a:p>
        </p:txBody>
      </p:sp>
    </p:spTree>
    <p:extLst>
      <p:ext uri="{BB962C8B-B14F-4D97-AF65-F5344CB8AC3E}">
        <p14:creationId xmlns:p14="http://schemas.microsoft.com/office/powerpoint/2010/main" val="2684599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13" name="Rectangle 12"/>
          <p:cNvSpPr/>
          <p:nvPr/>
        </p:nvSpPr>
        <p:spPr>
          <a:xfrm>
            <a:off x="698269" y="1210478"/>
            <a:ext cx="8304415" cy="1323439"/>
          </a:xfrm>
          <a:prstGeom prst="rect">
            <a:avLst/>
          </a:prstGeom>
        </p:spPr>
        <p:txBody>
          <a:bodyPr wrap="square">
            <a:spAutoFit/>
          </a:bodyPr>
          <a:lstStyle/>
          <a:p>
            <a:pPr lvl="1" algn="just">
              <a:spcBef>
                <a:spcPts val="600"/>
              </a:spcBef>
              <a:spcAft>
                <a:spcPts val="1200"/>
              </a:spcAft>
              <a:buClr>
                <a:schemeClr val="accent1"/>
              </a:buClr>
            </a:pPr>
            <a:r>
              <a:rPr lang="fr-FR" sz="2000" dirty="0">
                <a:latin typeface="Times New Roman" panose="02020603050405020304" pitchFamily="18" charset="0"/>
                <a:cs typeface="Times New Roman" panose="02020603050405020304" pitchFamily="18" charset="0"/>
              </a:rPr>
              <a:t>La perception est l'un des grands domaines d'étude de la psychologie cognitive : les études sur la perception permettent de répondre à des questions variées telles que "Quelles sont les illusions courantes qui nous affectent?", "Pourquoi voit-on moins bien en voiture au crépuscule?"...</a:t>
            </a:r>
          </a:p>
        </p:txBody>
      </p:sp>
      <p:sp>
        <p:nvSpPr>
          <p:cNvPr id="14" name="Rectangle 13"/>
          <p:cNvSpPr/>
          <p:nvPr/>
        </p:nvSpPr>
        <p:spPr>
          <a:xfrm>
            <a:off x="698269" y="2611582"/>
            <a:ext cx="8138160" cy="1938992"/>
          </a:xfrm>
          <a:prstGeom prst="rect">
            <a:avLst/>
          </a:prstGeom>
        </p:spPr>
        <p:txBody>
          <a:bodyPr wrap="square">
            <a:spAutoFit/>
          </a:bodyPr>
          <a:lstStyle/>
          <a:p>
            <a:pPr lvl="1" algn="just">
              <a:spcBef>
                <a:spcPts val="600"/>
              </a:spcBef>
              <a:spcAft>
                <a:spcPts val="1200"/>
              </a:spcAft>
              <a:buClr>
                <a:schemeClr val="accent1"/>
              </a:buClr>
            </a:pPr>
            <a:r>
              <a:rPr lang="fr-FR" sz="2000" dirty="0">
                <a:latin typeface="Times New Roman" panose="02020603050405020304" pitchFamily="18" charset="0"/>
                <a:cs typeface="Times New Roman" panose="02020603050405020304" pitchFamily="18" charset="0"/>
              </a:rPr>
              <a:t>La perception se définit comme l'ensemble des mécanismes par lesquels l'organisme prend connaissance du monde, sur la base des informations </a:t>
            </a:r>
            <a:r>
              <a:rPr lang="fr-FR" sz="2000">
                <a:latin typeface="Times New Roman" panose="02020603050405020304" pitchFamily="18" charset="0"/>
                <a:cs typeface="Times New Roman" panose="02020603050405020304" pitchFamily="18" charset="0"/>
              </a:rPr>
              <a:t>du </a:t>
            </a:r>
            <a:r>
              <a:rPr lang="fr-FR" sz="2000" smtClean="0">
                <a:latin typeface="Times New Roman" panose="02020603050405020304" pitchFamily="18" charset="0"/>
                <a:cs typeface="Times New Roman" panose="02020603050405020304" pitchFamily="18" charset="0"/>
              </a:rPr>
              <a:t>sujet. </a:t>
            </a:r>
            <a:r>
              <a:rPr lang="fr-FR" sz="2000" dirty="0">
                <a:latin typeface="Times New Roman" panose="02020603050405020304" pitchFamily="18" charset="0"/>
                <a:cs typeface="Times New Roman" panose="02020603050405020304" pitchFamily="18" charset="0"/>
              </a:rPr>
              <a:t>Elle désigne l'ensemble des opérations de prise d'informations : le système perceptif transforme des stimulations en informations, phénomène de transformation qui, par ailleurs, prend du temps (et des ressources cognitive : c'est le traitement de l'information!). </a:t>
            </a:r>
          </a:p>
        </p:txBody>
      </p:sp>
      <p:sp>
        <p:nvSpPr>
          <p:cNvPr id="15" name="Rectangle 14"/>
          <p:cNvSpPr/>
          <p:nvPr/>
        </p:nvSpPr>
        <p:spPr>
          <a:xfrm>
            <a:off x="487337" y="1371598"/>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87337" y="2776450"/>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a:t>
            </a:fld>
            <a:endParaRPr lang="fr-FR"/>
          </a:p>
        </p:txBody>
      </p:sp>
    </p:spTree>
    <p:extLst>
      <p:ext uri="{BB962C8B-B14F-4D97-AF65-F5344CB8AC3E}">
        <p14:creationId xmlns:p14="http://schemas.microsoft.com/office/powerpoint/2010/main" val="580531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27" y="688436"/>
            <a:ext cx="1084838" cy="417157"/>
          </a:xfrm>
        </p:spPr>
        <p:txBody>
          <a:bodyPr/>
          <a:lstStyle/>
          <a:p>
            <a:pPr>
              <a:buClr>
                <a:srgbClr val="000000"/>
              </a:buClr>
              <a:buFont typeface="Arial"/>
            </a:pPr>
            <a:r>
              <a:rPr lang="fr-FR" sz="2000" dirty="0">
                <a:solidFill>
                  <a:schemeClr val="accent3">
                    <a:lumMod val="75000"/>
                  </a:schemeClr>
                </a:solidFill>
                <a:latin typeface="PT Sans Narrow" panose="020B0604020202020204" charset="0"/>
                <a:ea typeface="Arial"/>
                <a:cs typeface="Arial"/>
                <a:sym typeface="Arial"/>
              </a:rPr>
              <a:t>Nos sens</a:t>
            </a:r>
          </a:p>
        </p:txBody>
      </p:sp>
      <p:sp>
        <p:nvSpPr>
          <p:cNvPr id="4" name="Rectangle 3"/>
          <p:cNvSpPr/>
          <p:nvPr/>
        </p:nvSpPr>
        <p:spPr>
          <a:xfrm>
            <a:off x="793131" y="1911925"/>
            <a:ext cx="8168640" cy="1938992"/>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sym typeface="Open Sans"/>
              </a:rPr>
              <a:t>Il nous permettent de prendre connaissance du monde dans lequel nous vivons. Ce sont les liens qui relient le monde extérieur à l’organisme. Ce sont des systèmes de récepteurs et de cellules capables de capter des stimuli venant de l’extérieur et de les transmettre au système nerveux central. Avec la proprioception (perception inconsciente du corps utilisée en permanence), ils sont les outils de la perception.</a:t>
            </a:r>
          </a:p>
        </p:txBody>
      </p:sp>
      <p:sp>
        <p:nvSpPr>
          <p:cNvPr id="5"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7" name="Rectangle 6"/>
          <p:cNvSpPr/>
          <p:nvPr/>
        </p:nvSpPr>
        <p:spPr>
          <a:xfrm>
            <a:off x="2733519" y="1259926"/>
            <a:ext cx="3127779" cy="400110"/>
          </a:xfrm>
          <a:prstGeom prst="rect">
            <a:avLst/>
          </a:prstGeom>
        </p:spPr>
        <p:txBody>
          <a:bodyPr wrap="none">
            <a:spAutoFit/>
          </a:bodyPr>
          <a:lstStyle/>
          <a:p>
            <a:pPr marL="114300" indent="0">
              <a:buSzPts val="3600"/>
            </a:pPr>
            <a:r>
              <a:rPr lang="fr-FR" sz="2000" b="1" dirty="0">
                <a:solidFill>
                  <a:schemeClr val="bg2">
                    <a:lumMod val="75000"/>
                  </a:schemeClr>
                </a:solidFill>
                <a:latin typeface="PT Sans Narrow" panose="020B0604020202020204" charset="0"/>
                <a:sym typeface="PT Sans Narrow"/>
              </a:rPr>
              <a:t>La vue, l’audition et le </a:t>
            </a:r>
            <a:r>
              <a:rPr lang="fr-FR" sz="2000" b="1" dirty="0" smtClean="0">
                <a:solidFill>
                  <a:schemeClr val="bg2">
                    <a:lumMod val="75000"/>
                  </a:schemeClr>
                </a:solidFill>
                <a:latin typeface="PT Sans Narrow" panose="020B0604020202020204" charset="0"/>
                <a:sym typeface="PT Sans Narrow"/>
              </a:rPr>
              <a:t>toucher</a:t>
            </a:r>
            <a:endParaRPr lang="fr-FR" sz="2000" b="1" dirty="0">
              <a:solidFill>
                <a:schemeClr val="bg2">
                  <a:lumMod val="75000"/>
                </a:schemeClr>
              </a:solidFill>
              <a:latin typeface="PT Sans Narrow" panose="020B0604020202020204" charset="0"/>
              <a:sym typeface="PT Sans Narrow"/>
            </a:endParaRPr>
          </a:p>
        </p:txBody>
      </p:sp>
      <p:pic>
        <p:nvPicPr>
          <p:cNvPr id="3074" name="Picture 2" descr="Résultat de recherche d'images pour &quot;sens ic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852" y="110546"/>
            <a:ext cx="1588919" cy="158891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a:t>
            </a:fld>
            <a:endParaRPr lang="fr-FR"/>
          </a:p>
        </p:txBody>
      </p:sp>
    </p:spTree>
    <p:extLst>
      <p:ext uri="{BB962C8B-B14F-4D97-AF65-F5344CB8AC3E}">
        <p14:creationId xmlns:p14="http://schemas.microsoft.com/office/powerpoint/2010/main" val="132478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Objectif du cour</a:t>
            </a:r>
          </a:p>
        </p:txBody>
      </p:sp>
      <p:pic>
        <p:nvPicPr>
          <p:cNvPr id="1026" name="Picture 2" descr="http://www.pciwc.com/Content/images/pci_services_ergonomics_icon.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6336" y="1879833"/>
            <a:ext cx="653656" cy="600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54727" y="1857706"/>
            <a:ext cx="6733310" cy="707886"/>
          </a:xfrm>
          <a:prstGeom prst="rect">
            <a:avLst/>
          </a:prstGeom>
        </p:spPr>
        <p:txBody>
          <a:bodyPr wrap="square">
            <a:spAutoFit/>
          </a:bodyPr>
          <a:lstStyle/>
          <a:p>
            <a:r>
              <a:rPr lang="fr-FR" sz="2000" dirty="0">
                <a:latin typeface="Times New Roman" panose="02020603050405020304" pitchFamily="18" charset="0"/>
                <a:cs typeface="Times New Roman" panose="02020603050405020304" pitchFamily="18" charset="0"/>
              </a:rPr>
              <a:t>Se familiariser avec </a:t>
            </a:r>
            <a:r>
              <a:rPr lang="fr-FR" sz="2000" dirty="0">
                <a:solidFill>
                  <a:schemeClr val="accent3">
                    <a:lumMod val="75000"/>
                  </a:schemeClr>
                </a:solidFill>
                <a:latin typeface="Times New Roman" panose="02020603050405020304" pitchFamily="18" charset="0"/>
                <a:cs typeface="Times New Roman" panose="02020603050405020304" pitchFamily="18" charset="0"/>
              </a:rPr>
              <a:t>l'ergonomie</a:t>
            </a:r>
            <a:r>
              <a:rPr lang="fr-FR" sz="2000" dirty="0">
                <a:latin typeface="Times New Roman" panose="02020603050405020304" pitchFamily="18" charset="0"/>
                <a:cs typeface="Times New Roman" panose="02020603050405020304" pitchFamily="18" charset="0"/>
              </a:rPr>
              <a:t>, et plus particulièrement </a:t>
            </a:r>
            <a:r>
              <a:rPr lang="fr-FR" sz="2000" dirty="0">
                <a:solidFill>
                  <a:schemeClr val="accent3">
                    <a:lumMod val="75000"/>
                  </a:schemeClr>
                </a:solidFill>
                <a:latin typeface="Times New Roman" panose="02020603050405020304" pitchFamily="18" charset="0"/>
                <a:cs typeface="Times New Roman" panose="02020603050405020304" pitchFamily="18" charset="0"/>
              </a:rPr>
              <a:t>l'ergonomie logicielle </a:t>
            </a:r>
            <a:r>
              <a:rPr lang="fr-FR" sz="2000" dirty="0">
                <a:latin typeface="Times New Roman" panose="02020603050405020304" pitchFamily="18" charset="0"/>
                <a:cs typeface="Times New Roman" panose="02020603050405020304" pitchFamily="18" charset="0"/>
              </a:rPr>
              <a:t>des interfaces homme-machine. </a:t>
            </a:r>
          </a:p>
        </p:txBody>
      </p:sp>
      <p:sp>
        <p:nvSpPr>
          <p:cNvPr id="7" name="Rectangle 6"/>
          <p:cNvSpPr/>
          <p:nvPr/>
        </p:nvSpPr>
        <p:spPr>
          <a:xfrm>
            <a:off x="1454727" y="2601262"/>
            <a:ext cx="3866764" cy="707886"/>
          </a:xfrm>
          <a:prstGeom prst="rect">
            <a:avLst/>
          </a:prstGeom>
        </p:spPr>
        <p:txBody>
          <a:bodyPr wrap="none">
            <a:spAutoFit/>
          </a:bodyPr>
          <a:lstStyle/>
          <a:p>
            <a:pPr>
              <a:lnSpc>
                <a:spcPct val="200000"/>
              </a:lnSpc>
            </a:pPr>
            <a:r>
              <a:rPr lang="fr-FR" sz="2000" dirty="0">
                <a:latin typeface="Times New Roman" panose="02020603050405020304" pitchFamily="18" charset="0"/>
                <a:cs typeface="Times New Roman" panose="02020603050405020304" pitchFamily="18" charset="0"/>
              </a:rPr>
              <a:t>Présenter la </a:t>
            </a:r>
            <a:r>
              <a:rPr lang="fr-FR" sz="2000" dirty="0">
                <a:solidFill>
                  <a:schemeClr val="accent3">
                    <a:lumMod val="75000"/>
                  </a:schemeClr>
                </a:solidFill>
                <a:latin typeface="Times New Roman" panose="02020603050405020304" pitchFamily="18" charset="0"/>
                <a:cs typeface="Times New Roman" panose="02020603050405020304" pitchFamily="18" charset="0"/>
              </a:rPr>
              <a:t>psychologie cognitives</a:t>
            </a:r>
            <a:r>
              <a:rPr lang="fr-FR" sz="2000" dirty="0">
                <a:latin typeface="Times New Roman" panose="02020603050405020304" pitchFamily="18" charset="0"/>
                <a:cs typeface="Times New Roman" panose="02020603050405020304" pitchFamily="18" charset="0"/>
              </a:rPr>
              <a:t>.</a:t>
            </a:r>
          </a:p>
        </p:txBody>
      </p:sp>
      <p:sp>
        <p:nvSpPr>
          <p:cNvPr id="8" name="Rectangle 7"/>
          <p:cNvSpPr/>
          <p:nvPr/>
        </p:nvSpPr>
        <p:spPr>
          <a:xfrm>
            <a:off x="1454727" y="3718510"/>
            <a:ext cx="4530407" cy="400110"/>
          </a:xfrm>
          <a:prstGeom prst="rect">
            <a:avLst/>
          </a:prstGeom>
        </p:spPr>
        <p:txBody>
          <a:bodyPr wrap="none">
            <a:spAutoFit/>
          </a:bodyPr>
          <a:lstStyle/>
          <a:p>
            <a:pPr lvl="2"/>
            <a:r>
              <a:rPr lang="fr-FR" sz="2000" dirty="0">
                <a:latin typeface="Times New Roman" panose="02020603050405020304" pitchFamily="18" charset="0"/>
                <a:cs typeface="Times New Roman" panose="02020603050405020304" pitchFamily="18" charset="0"/>
              </a:rPr>
              <a:t>Identifier les différents </a:t>
            </a:r>
            <a:r>
              <a:rPr lang="fr-FR" sz="2000" dirty="0">
                <a:solidFill>
                  <a:schemeClr val="accent3">
                    <a:lumMod val="75000"/>
                  </a:schemeClr>
                </a:solidFill>
                <a:latin typeface="Times New Roman" panose="02020603050405020304" pitchFamily="18" charset="0"/>
                <a:cs typeface="Times New Roman" panose="02020603050405020304" pitchFamily="18" charset="0"/>
              </a:rPr>
              <a:t>modèles cognitifs. </a:t>
            </a:r>
          </a:p>
        </p:txBody>
      </p:sp>
      <p:sp>
        <p:nvSpPr>
          <p:cNvPr id="10" name="Rectangle 9"/>
          <p:cNvSpPr/>
          <p:nvPr/>
        </p:nvSpPr>
        <p:spPr>
          <a:xfrm>
            <a:off x="117625" y="1081192"/>
            <a:ext cx="2868093" cy="400110"/>
          </a:xfrm>
          <a:prstGeom prst="rect">
            <a:avLst/>
          </a:prstGeom>
        </p:spPr>
        <p:txBody>
          <a:bodyPr wrap="none">
            <a:spAutoFit/>
          </a:bodyPr>
          <a:lstStyle/>
          <a:p>
            <a:pPr marL="114300" indent="0">
              <a:buNone/>
            </a:pPr>
            <a:r>
              <a:rPr lang="fr-FR" sz="2000" dirty="0">
                <a:latin typeface="Times New Roman" panose="02020603050405020304" pitchFamily="18" charset="0"/>
                <a:cs typeface="Times New Roman" panose="02020603050405020304" pitchFamily="18" charset="0"/>
              </a:rPr>
              <a:t>Le </a:t>
            </a:r>
            <a:r>
              <a:rPr lang="fr-FR" sz="2000" dirty="0">
                <a:solidFill>
                  <a:schemeClr val="tx1">
                    <a:lumMod val="50000"/>
                  </a:schemeClr>
                </a:solidFill>
                <a:latin typeface="Times New Roman" panose="02020603050405020304" pitchFamily="18" charset="0"/>
                <a:cs typeface="Times New Roman" panose="02020603050405020304" pitchFamily="18" charset="0"/>
              </a:rPr>
              <a:t>but</a:t>
            </a:r>
            <a:r>
              <a:rPr lang="fr-FR" sz="2000" dirty="0">
                <a:latin typeface="Times New Roman" panose="02020603050405020304" pitchFamily="18" charset="0"/>
                <a:cs typeface="Times New Roman" panose="02020603050405020304" pitchFamily="18" charset="0"/>
              </a:rPr>
              <a:t> de ce cour est de :</a:t>
            </a:r>
          </a:p>
        </p:txBody>
      </p:sp>
      <p:pic>
        <p:nvPicPr>
          <p:cNvPr id="1028" name="Picture 4" descr="Icon for Psychologist"/>
          <p:cNvPicPr>
            <a:picLocks noChangeAspect="1" noChangeArrowheads="1"/>
          </p:cNvPicPr>
          <p:nvPr/>
        </p:nvPicPr>
        <p:blipFill>
          <a:blip r:embed="rId4">
            <a:duotone>
              <a:prstClr val="black"/>
              <a:srgbClr val="D98557">
                <a:tint val="45000"/>
                <a:satMod val="400000"/>
              </a:srgbClr>
            </a:duotone>
            <a:extLst>
              <a:ext uri="{28A0092B-C50C-407E-A947-70E740481C1C}">
                <a14:useLocalDpi xmlns:a14="http://schemas.microsoft.com/office/drawing/2010/main" val="0"/>
              </a:ext>
            </a:extLst>
          </a:blip>
          <a:srcRect/>
          <a:stretch>
            <a:fillRect/>
          </a:stretch>
        </p:blipFill>
        <p:spPr bwMode="auto">
          <a:xfrm>
            <a:off x="806150" y="2689839"/>
            <a:ext cx="648577" cy="64857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5">
            <a:clrChange>
              <a:clrFrom>
                <a:srgbClr val="FAFAFA"/>
              </a:clrFrom>
              <a:clrTo>
                <a:srgbClr val="FAFAFA">
                  <a:alpha val="0"/>
                </a:srgbClr>
              </a:clrTo>
            </a:clrChange>
            <a:duotone>
              <a:schemeClr val="bg2">
                <a:shade val="45000"/>
                <a:satMod val="135000"/>
              </a:schemeClr>
              <a:prstClr val="white"/>
            </a:duotone>
          </a:blip>
          <a:stretch>
            <a:fillRect/>
          </a:stretch>
        </p:blipFill>
        <p:spPr>
          <a:xfrm>
            <a:off x="592643" y="3547569"/>
            <a:ext cx="959029" cy="707480"/>
          </a:xfrm>
          <a:prstGeom prst="rect">
            <a:avLst/>
          </a:prstGeom>
        </p:spPr>
      </p:pic>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a:t>
            </a:fld>
            <a:endParaRPr lang="fr-FR"/>
          </a:p>
        </p:txBody>
      </p:sp>
    </p:spTree>
    <p:extLst>
      <p:ext uri="{BB962C8B-B14F-4D97-AF65-F5344CB8AC3E}">
        <p14:creationId xmlns:p14="http://schemas.microsoft.com/office/powerpoint/2010/main" val="3668726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12" name="Titre 1"/>
          <p:cNvSpPr>
            <a:spLocks noGrp="1"/>
          </p:cNvSpPr>
          <p:nvPr>
            <p:ph type="title"/>
          </p:nvPr>
        </p:nvSpPr>
        <p:spPr>
          <a:xfrm>
            <a:off x="137126" y="688436"/>
            <a:ext cx="2265251" cy="417157"/>
          </a:xfrm>
        </p:spPr>
        <p:txBody>
          <a:body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La vision </a:t>
            </a:r>
            <a:r>
              <a:rPr lang="fr-FR" sz="2000" dirty="0">
                <a:solidFill>
                  <a:schemeClr val="accent3">
                    <a:lumMod val="75000"/>
                  </a:schemeClr>
                </a:solidFill>
                <a:latin typeface="PT Sans Narrow" panose="020B0604020202020204" charset="0"/>
                <a:ea typeface="Arial"/>
                <a:cs typeface="Arial"/>
              </a:rPr>
              <a:t>humaine</a:t>
            </a:r>
            <a:br>
              <a:rPr lang="fr-FR" sz="2000" dirty="0">
                <a:solidFill>
                  <a:schemeClr val="accent3">
                    <a:lumMod val="75000"/>
                  </a:schemeClr>
                </a:solidFill>
                <a:latin typeface="PT Sans Narrow" panose="020B0604020202020204" charset="0"/>
                <a:ea typeface="Arial"/>
                <a:cs typeface="Arial"/>
              </a:rPr>
            </a:br>
            <a:endParaRPr lang="fr-FR" sz="2000" dirty="0">
              <a:solidFill>
                <a:schemeClr val="accent3">
                  <a:lumMod val="75000"/>
                </a:schemeClr>
              </a:solidFill>
              <a:latin typeface="PT Sans Narrow" panose="020B0604020202020204" charset="0"/>
              <a:ea typeface="Arial"/>
              <a:cs typeface="Arial"/>
              <a:sym typeface="Arial"/>
            </a:endParaRPr>
          </a:p>
        </p:txBody>
      </p:sp>
      <p:sp>
        <p:nvSpPr>
          <p:cNvPr id="13"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6" name="Rectangle 5"/>
          <p:cNvSpPr/>
          <p:nvPr/>
        </p:nvSpPr>
        <p:spPr>
          <a:xfrm>
            <a:off x="225318" y="1479131"/>
            <a:ext cx="8520600" cy="836126"/>
          </a:xfrm>
          <a:prstGeom prst="rect">
            <a:avLst/>
          </a:prstGeom>
        </p:spPr>
        <p:txBody>
          <a:bodyPr wrap="square">
            <a:spAutoFit/>
          </a:bodyPr>
          <a:lstStyle/>
          <a:p>
            <a:pPr marL="457200" lvl="2" algn="just">
              <a:spcBef>
                <a:spcPts val="1000"/>
              </a:spcBef>
              <a:buClr>
                <a:schemeClr val="accent1"/>
              </a:buClr>
            </a:pPr>
            <a:r>
              <a:rPr lang="fr-FR" sz="2000" dirty="0">
                <a:latin typeface="Times New Roman" panose="02020603050405020304" pitchFamily="18" charset="0"/>
                <a:cs typeface="Times New Roman" panose="02020603050405020304" pitchFamily="18" charset="0"/>
              </a:rPr>
              <a:t>La vision humaine est la </a:t>
            </a:r>
            <a:r>
              <a:rPr lang="fr-FR" sz="2000" dirty="0">
                <a:solidFill>
                  <a:schemeClr val="accent3">
                    <a:lumMod val="75000"/>
                  </a:schemeClr>
                </a:solidFill>
                <a:latin typeface="Times New Roman" panose="02020603050405020304" pitchFamily="18" charset="0"/>
                <a:cs typeface="Times New Roman" panose="02020603050405020304" pitchFamily="18" charset="0"/>
              </a:rPr>
              <a:t>perception </a:t>
            </a:r>
            <a:r>
              <a:rPr lang="fr-FR" sz="2000" dirty="0">
                <a:latin typeface="Times New Roman" panose="02020603050405020304" pitchFamily="18" charset="0"/>
                <a:cs typeface="Times New Roman" panose="02020603050405020304" pitchFamily="18" charset="0"/>
              </a:rPr>
              <a:t>humaine des rayonnements </a:t>
            </a:r>
            <a:r>
              <a:rPr lang="fr-FR" sz="2000" dirty="0">
                <a:solidFill>
                  <a:schemeClr val="accent3">
                    <a:lumMod val="75000"/>
                  </a:schemeClr>
                </a:solidFill>
                <a:latin typeface="Times New Roman" panose="02020603050405020304" pitchFamily="18" charset="0"/>
                <a:cs typeface="Times New Roman" panose="02020603050405020304" pitchFamily="18" charset="0"/>
              </a:rPr>
              <a:t>lumineux</a:t>
            </a:r>
            <a:r>
              <a:rPr lang="fr-FR" sz="2000" dirty="0">
                <a:latin typeface="Times New Roman" panose="02020603050405020304" pitchFamily="18" charset="0"/>
                <a:cs typeface="Times New Roman" panose="02020603050405020304" pitchFamily="18" charset="0"/>
              </a:rPr>
              <a:t> et </a:t>
            </a:r>
          </a:p>
          <a:p>
            <a:pPr marL="457200" lvl="2" algn="just">
              <a:spcBef>
                <a:spcPts val="1000"/>
              </a:spcBef>
              <a:buClr>
                <a:schemeClr val="accent1"/>
              </a:buClr>
            </a:pPr>
            <a:r>
              <a:rPr lang="fr-FR" sz="2000" dirty="0">
                <a:latin typeface="Times New Roman" panose="02020603050405020304" pitchFamily="18" charset="0"/>
                <a:cs typeface="Times New Roman" panose="02020603050405020304" pitchFamily="18" charset="0"/>
              </a:rPr>
              <a:t>leur interprétation </a:t>
            </a:r>
            <a:r>
              <a:rPr lang="fr-FR" sz="2000" dirty="0">
                <a:solidFill>
                  <a:schemeClr val="accent3">
                    <a:lumMod val="75000"/>
                  </a:schemeClr>
                </a:solidFill>
                <a:latin typeface="Times New Roman" panose="02020603050405020304" pitchFamily="18" charset="0"/>
                <a:cs typeface="Times New Roman" panose="02020603050405020304" pitchFamily="18" charset="0"/>
              </a:rPr>
              <a:t>cognitive</a:t>
            </a:r>
            <a:r>
              <a:rPr lang="fr-FR" sz="2000" dirty="0">
                <a:latin typeface="Times New Roman" panose="02020603050405020304" pitchFamily="18" charset="0"/>
                <a:cs typeface="Times New Roman" panose="02020603050405020304" pitchFamily="18" charset="0"/>
              </a:rPr>
              <a:t>.</a:t>
            </a:r>
          </a:p>
        </p:txBody>
      </p:sp>
      <p:sp>
        <p:nvSpPr>
          <p:cNvPr id="7" name="Rectangle 6"/>
          <p:cNvSpPr/>
          <p:nvPr/>
        </p:nvSpPr>
        <p:spPr>
          <a:xfrm>
            <a:off x="225318" y="2558379"/>
            <a:ext cx="8923747" cy="836126"/>
          </a:xfrm>
          <a:prstGeom prst="rect">
            <a:avLst/>
          </a:prstGeom>
        </p:spPr>
        <p:txBody>
          <a:bodyPr wrap="square">
            <a:spAutoFit/>
          </a:bodyPr>
          <a:lstStyle/>
          <a:p>
            <a:pPr marL="457200" lvl="2" algn="just">
              <a:spcBef>
                <a:spcPts val="1000"/>
              </a:spcBef>
              <a:buClr>
                <a:schemeClr val="accent1"/>
              </a:buClr>
            </a:pPr>
            <a:r>
              <a:rPr lang="fr-FR" sz="2000" dirty="0">
                <a:latin typeface="Times New Roman" panose="02020603050405020304" pitchFamily="18" charset="0"/>
                <a:cs typeface="Times New Roman" panose="02020603050405020304" pitchFamily="18" charset="0"/>
              </a:rPr>
              <a:t>Elle représente un </a:t>
            </a:r>
            <a:r>
              <a:rPr lang="fr-FR" sz="2000" dirty="0">
                <a:solidFill>
                  <a:schemeClr val="accent3">
                    <a:lumMod val="75000"/>
                  </a:schemeClr>
                </a:solidFill>
                <a:latin typeface="Times New Roman" panose="02020603050405020304" pitchFamily="18" charset="0"/>
                <a:cs typeface="Times New Roman" panose="02020603050405020304" pitchFamily="18" charset="0"/>
              </a:rPr>
              <a:t>phénomène</a:t>
            </a:r>
            <a:r>
              <a:rPr lang="fr-FR" sz="2000" dirty="0">
                <a:latin typeface="Times New Roman" panose="02020603050405020304" pitchFamily="18" charset="0"/>
                <a:cs typeface="Times New Roman" panose="02020603050405020304" pitchFamily="18" charset="0"/>
              </a:rPr>
              <a:t> très complexe fait d'un ensemble de réflexes et</a:t>
            </a:r>
          </a:p>
          <a:p>
            <a:pPr marL="457200" lvl="2" algn="just">
              <a:spcBef>
                <a:spcPts val="1000"/>
              </a:spcBef>
              <a:buClr>
                <a:schemeClr val="accent1"/>
              </a:buClr>
            </a:pPr>
            <a:r>
              <a:rPr lang="fr-FR" sz="2000" dirty="0" smtClean="0">
                <a:latin typeface="Times New Roman" panose="02020603050405020304" pitchFamily="18" charset="0"/>
                <a:cs typeface="Times New Roman" panose="02020603050405020304" pitchFamily="18" charset="0"/>
              </a:rPr>
              <a:t>d'habitudes.</a:t>
            </a:r>
            <a:endParaRPr lang="fr-FR" dirty="0"/>
          </a:p>
        </p:txBody>
      </p:sp>
      <p:sp>
        <p:nvSpPr>
          <p:cNvPr id="16" name="Rectangle 15"/>
          <p:cNvSpPr/>
          <p:nvPr/>
        </p:nvSpPr>
        <p:spPr>
          <a:xfrm>
            <a:off x="495649" y="1670250"/>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95648" y="2711619"/>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a:t>
            </a:fld>
            <a:endParaRPr lang="fr-FR"/>
          </a:p>
        </p:txBody>
      </p:sp>
    </p:spTree>
    <p:extLst>
      <p:ext uri="{BB962C8B-B14F-4D97-AF65-F5344CB8AC3E}">
        <p14:creationId xmlns:p14="http://schemas.microsoft.com/office/powerpoint/2010/main" val="3935228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Shape 2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Le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cerveau traite et analyse les images captées</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spcAft>
                <a:spcPts val="0"/>
              </a:spcAft>
              <a:buNone/>
            </a:pPr>
            <a:endParaRPr lang="fr" sz="2000" dirty="0" smtClean="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spcAft>
                <a:spcPts val="0"/>
              </a:spcAft>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Il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nous permet d’extraire :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914400" lvl="0" indent="0">
              <a:lnSpc>
                <a:spcPct val="100000"/>
              </a:lnSpc>
              <a:spcBef>
                <a:spcPts val="0"/>
              </a:spcBef>
              <a:spcAft>
                <a:spcPts val="0"/>
              </a:spcAft>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La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taille et la profondeur (stéréoscopie)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914400" lvl="0" indent="0">
              <a:lnSpc>
                <a:spcPct val="100000"/>
              </a:lnSpc>
              <a:spcBef>
                <a:spcPts val="0"/>
              </a:spcBef>
              <a:spcAft>
                <a:spcPts val="0"/>
              </a:spcAft>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La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luminosité et la couleur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spcAft>
                <a:spcPts val="0"/>
              </a:spcAft>
              <a:buNone/>
            </a:pP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spcAft>
                <a:spcPts val="0"/>
              </a:spcAft>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Il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nous permet d’analyser :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914400" lvl="0" indent="0">
              <a:lnSpc>
                <a:spcPct val="100000"/>
              </a:lnSpc>
              <a:spcBef>
                <a:spcPts val="0"/>
              </a:spcBef>
              <a:spcAft>
                <a:spcPts val="0"/>
              </a:spcAft>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La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cohérence d’une scène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914400" lvl="0" indent="0">
              <a:lnSpc>
                <a:spcPct val="100000"/>
              </a:lnSpc>
              <a:spcBef>
                <a:spcPts val="0"/>
              </a:spcBef>
              <a:spcAft>
                <a:spcPts val="0"/>
              </a:spcAft>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Lever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les ambiguïtés sur les distances relatives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914400" lvl="0" indent="0">
              <a:lnSpc>
                <a:spcPct val="100000"/>
              </a:lnSpc>
              <a:spcBef>
                <a:spcPts val="0"/>
              </a:spcBef>
              <a:spcAft>
                <a:spcPts val="0"/>
              </a:spcAft>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Différenciation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des couleurs</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5" name="Titre 1"/>
          <p:cNvSpPr txBox="1">
            <a:spLocks/>
          </p:cNvSpPr>
          <p:nvPr/>
        </p:nvSpPr>
        <p:spPr>
          <a:xfrm>
            <a:off x="137126" y="688436"/>
            <a:ext cx="226525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La vision humaine</a:t>
            </a:r>
            <a:br>
              <a:rPr lang="fr-FR" sz="2000" dirty="0" smtClean="0">
                <a:solidFill>
                  <a:schemeClr val="accent3">
                    <a:lumMod val="75000"/>
                  </a:schemeClr>
                </a:solidFill>
                <a:latin typeface="PT Sans Narrow" panose="020B0604020202020204" charset="0"/>
                <a:ea typeface="Arial"/>
                <a:cs typeface="Arial"/>
              </a:rPr>
            </a:br>
            <a:endParaRPr lang="fr-FR" sz="2000" dirty="0">
              <a:solidFill>
                <a:schemeClr val="accent3">
                  <a:lumMod val="75000"/>
                </a:schemeClr>
              </a:solidFill>
              <a:latin typeface="PT Sans Narrow" panose="020B0604020202020204" charset="0"/>
              <a:ea typeface="Arial"/>
              <a:cs typeface="Arial"/>
              <a:sym typeface="Arial"/>
            </a:endParaRPr>
          </a:p>
        </p:txBody>
      </p:sp>
      <p:sp>
        <p:nvSpPr>
          <p:cNvPr id="6"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7" name="Rectangle 6"/>
          <p:cNvSpPr/>
          <p:nvPr/>
        </p:nvSpPr>
        <p:spPr>
          <a:xfrm>
            <a:off x="1027663" y="2399002"/>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27663" y="2706076"/>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27663" y="3621584"/>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28355" y="4249474"/>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27663" y="3929923"/>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a:t>
            </a:fld>
            <a:endParaRPr lang="fr-FR"/>
          </a:p>
        </p:txBody>
      </p:sp>
    </p:spTree>
    <p:extLst>
      <p:ext uri="{BB962C8B-B14F-4D97-AF65-F5344CB8AC3E}">
        <p14:creationId xmlns:p14="http://schemas.microsoft.com/office/powerpoint/2010/main" val="2117687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txBox="1">
            <a:spLocks noGrp="1"/>
          </p:cNvSpPr>
          <p:nvPr>
            <p:ph type="body" idx="1"/>
          </p:nvPr>
        </p:nvSpPr>
        <p:spPr>
          <a:xfrm>
            <a:off x="1654233" y="2909503"/>
            <a:ext cx="7577078" cy="1077864"/>
          </a:xfrm>
          <a:prstGeom prst="rect">
            <a:avLst/>
          </a:prstGeom>
        </p:spPr>
        <p:txBody>
          <a:bodyPr spcFirstLastPara="1" wrap="square" lIns="91425" tIns="91425" rIns="91425" bIns="91425" anchor="t" anchorCtr="0">
            <a:noAutofit/>
          </a:bodyPr>
          <a:lstStyle/>
          <a:p>
            <a:pPr marL="0" lvl="0" indent="0">
              <a:spcBef>
                <a:spcPts val="1600"/>
              </a:spcBef>
              <a:spcAft>
                <a:spcPts val="1600"/>
              </a:spcAft>
              <a:buNone/>
            </a:pPr>
            <a:r>
              <a:rPr lang="fr-FR" sz="2000" dirty="0">
                <a:solidFill>
                  <a:srgbClr val="000000"/>
                </a:solidFill>
                <a:latin typeface="Times New Roman" panose="02020603050405020304" pitchFamily="18" charset="0"/>
                <a:ea typeface="Arial"/>
                <a:cs typeface="Times New Roman" panose="02020603050405020304" pitchFamily="18" charset="0"/>
                <a:sym typeface="Arial"/>
              </a:rPr>
              <a:t>Une illusion est une fausse perception de la réalité due à une apparence trompeuse. C’est un mauvais jugement d’une sensation réellement perçue. </a:t>
            </a:r>
          </a:p>
        </p:txBody>
      </p:sp>
      <p:sp>
        <p:nvSpPr>
          <p:cNvPr id="4" name="Titre 1"/>
          <p:cNvSpPr txBox="1">
            <a:spLocks/>
          </p:cNvSpPr>
          <p:nvPr/>
        </p:nvSpPr>
        <p:spPr>
          <a:xfrm>
            <a:off x="137126" y="688436"/>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 sz="2000" dirty="0" smtClean="0">
                <a:solidFill>
                  <a:schemeClr val="accent3">
                    <a:lumMod val="75000"/>
                  </a:schemeClr>
                </a:solidFill>
                <a:latin typeface="PT Sans Narrow" panose="020B0604020202020204" charset="0"/>
                <a:ea typeface="Arial"/>
                <a:cs typeface="Arial"/>
              </a:rPr>
              <a:t>La </a:t>
            </a:r>
            <a:r>
              <a:rPr lang="fr" sz="2000" dirty="0">
                <a:solidFill>
                  <a:schemeClr val="accent3">
                    <a:lumMod val="75000"/>
                  </a:schemeClr>
                </a:solidFill>
                <a:latin typeface="PT Sans Narrow" panose="020B0604020202020204" charset="0"/>
                <a:ea typeface="Arial"/>
                <a:cs typeface="Arial"/>
              </a:rPr>
              <a:t>vision humaine et illusions optiques </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5"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pic>
        <p:nvPicPr>
          <p:cNvPr id="6146" name="Picture 2" descr="Photo, Image, Paysage, Icône, Images"/>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8907" y="1683483"/>
            <a:ext cx="692323" cy="6923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54233" y="1625359"/>
            <a:ext cx="6659424" cy="1015663"/>
          </a:xfrm>
          <a:prstGeom prst="rect">
            <a:avLst/>
          </a:prstGeom>
        </p:spPr>
        <p:txBody>
          <a:bodyPr wrap="square">
            <a:spAutoFit/>
          </a:bodyPr>
          <a:lstStyle/>
          <a:p>
            <a:pPr lvl="0"/>
            <a:r>
              <a:rPr lang="fr-FR" sz="2000" dirty="0">
                <a:latin typeface="Times New Roman" panose="02020603050405020304" pitchFamily="18" charset="0"/>
                <a:cs typeface="Times New Roman" panose="02020603050405020304" pitchFamily="18" charset="0"/>
              </a:rPr>
              <a:t>Une image est neutre en elle-même, c’est lors du traitement de l’information au cerveau qu’une interprétation correct se produit ou erronée peut se produire. </a:t>
            </a:r>
          </a:p>
        </p:txBody>
      </p:sp>
      <p:pic>
        <p:nvPicPr>
          <p:cNvPr id="6150" name="Picture 6" descr="Résultat de recherche d'images pour &quot;illusion ic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907" y="3236681"/>
            <a:ext cx="673332" cy="673332"/>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a:t>
            </a:fld>
            <a:endParaRPr lang="fr-FR"/>
          </a:p>
        </p:txBody>
      </p:sp>
    </p:spTree>
    <p:extLst>
      <p:ext uri="{BB962C8B-B14F-4D97-AF65-F5344CB8AC3E}">
        <p14:creationId xmlns:p14="http://schemas.microsoft.com/office/powerpoint/2010/main" val="695953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a:blip r:embed="rId3">
            <a:alphaModFix/>
          </a:blip>
          <a:stretch>
            <a:fillRect/>
          </a:stretch>
        </p:blipFill>
        <p:spPr>
          <a:xfrm>
            <a:off x="1469500" y="1550900"/>
            <a:ext cx="6113201" cy="2982775"/>
          </a:xfrm>
          <a:prstGeom prst="rect">
            <a:avLst/>
          </a:prstGeom>
          <a:noFill/>
          <a:ln>
            <a:noFill/>
          </a:ln>
        </p:spPr>
      </p:pic>
      <p:sp>
        <p:nvSpPr>
          <p:cNvPr id="247" name="Shape 247"/>
          <p:cNvSpPr txBox="1">
            <a:spLocks noGrp="1"/>
          </p:cNvSpPr>
          <p:nvPr>
            <p:ph type="body" idx="1"/>
          </p:nvPr>
        </p:nvSpPr>
        <p:spPr>
          <a:xfrm>
            <a:off x="108940" y="1088274"/>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Vous observez deux frontières?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5" name="Titre 1"/>
          <p:cNvSpPr txBox="1">
            <a:spLocks/>
          </p:cNvSpPr>
          <p:nvPr/>
        </p:nvSpPr>
        <p:spPr>
          <a:xfrm>
            <a:off x="108940" y="671117"/>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 sz="2000" dirty="0" smtClean="0">
                <a:solidFill>
                  <a:schemeClr val="accent3">
                    <a:lumMod val="75000"/>
                  </a:schemeClr>
                </a:solidFill>
                <a:latin typeface="PT Sans Narrow" panose="020B0604020202020204" charset="0"/>
                <a:ea typeface="Arial"/>
                <a:cs typeface="Arial"/>
              </a:rPr>
              <a:t>La </a:t>
            </a:r>
            <a:r>
              <a:rPr lang="fr" sz="2000" dirty="0">
                <a:solidFill>
                  <a:schemeClr val="accent3">
                    <a:lumMod val="75000"/>
                  </a:schemeClr>
                </a:solidFill>
                <a:latin typeface="PT Sans Narrow" panose="020B0604020202020204" charset="0"/>
                <a:ea typeface="Arial"/>
                <a:cs typeface="Arial"/>
              </a:rPr>
              <a:t>vision </a:t>
            </a:r>
            <a:r>
              <a:rPr lang="fr" sz="2000" dirty="0" smtClean="0">
                <a:solidFill>
                  <a:schemeClr val="accent3">
                    <a:lumMod val="75000"/>
                  </a:schemeClr>
                </a:solidFill>
                <a:latin typeface="PT Sans Narrow" panose="020B0604020202020204" charset="0"/>
                <a:ea typeface="Arial"/>
                <a:cs typeface="Arial"/>
              </a:rPr>
              <a:t>humaine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6"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a:t>
            </a:fld>
            <a:endParaRPr lang="fr-FR"/>
          </a:p>
        </p:txBody>
      </p:sp>
    </p:spTree>
    <p:extLst>
      <p:ext uri="{BB962C8B-B14F-4D97-AF65-F5344CB8AC3E}">
        <p14:creationId xmlns:p14="http://schemas.microsoft.com/office/powerpoint/2010/main" val="1050292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5" name="Rectangle à coins arrondis 4"/>
          <p:cNvSpPr/>
          <p:nvPr/>
        </p:nvSpPr>
        <p:spPr>
          <a:xfrm>
            <a:off x="6402359" y="3031300"/>
            <a:ext cx="2680681" cy="59243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Shape 260"/>
          <p:cNvSpPr txBox="1">
            <a:spLocks noGrp="1"/>
          </p:cNvSpPr>
          <p:nvPr>
            <p:ph type="body" idx="1"/>
          </p:nvPr>
        </p:nvSpPr>
        <p:spPr>
          <a:xfrm>
            <a:off x="108940" y="1379950"/>
            <a:ext cx="8520600" cy="330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Le blivet est à la fois une figure indécidable Il est aussi appelé « trident à deux dents » et « la chose à trois jambes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marR="0" lvl="0" indent="0" algn="l" rtl="0">
              <a:lnSpc>
                <a:spcPct val="100000"/>
              </a:lnSpc>
              <a:spcBef>
                <a:spcPts val="0"/>
              </a:spcBef>
              <a:spcAft>
                <a:spcPts val="0"/>
              </a:spcAft>
              <a:buNone/>
            </a:pP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dirty="0">
              <a:solidFill>
                <a:srgbClr val="000000"/>
              </a:solidFill>
              <a:latin typeface="Arial"/>
              <a:ea typeface="Arial"/>
              <a:cs typeface="Arial"/>
              <a:sym typeface="Arial"/>
            </a:endParaRPr>
          </a:p>
        </p:txBody>
      </p:sp>
      <p:sp>
        <p:nvSpPr>
          <p:cNvPr id="261" name="Shape 261"/>
          <p:cNvSpPr txBox="1"/>
          <p:nvPr/>
        </p:nvSpPr>
        <p:spPr>
          <a:xfrm>
            <a:off x="0" y="1058954"/>
            <a:ext cx="1091966" cy="400110"/>
          </a:xfrm>
          <a:prstGeom prst="rect">
            <a:avLst/>
          </a:prstGeom>
        </p:spPr>
        <p:txBody>
          <a:bodyPr wrap="none">
            <a:spAutoFit/>
          </a:bodyPr>
          <a:lstStyle>
            <a:defPPr marR="0" lvl="0" algn="l" rtl="0">
              <a:lnSpc>
                <a:spcPct val="100000"/>
              </a:lnSpc>
              <a:spcBef>
                <a:spcPts val="0"/>
              </a:spcBef>
              <a:spcAft>
                <a:spcPts val="0"/>
              </a:spcAft>
            </a:defPPr>
            <a:lvl1pPr marL="114300" indent="0">
              <a:buSzPts val="3600"/>
              <a:defRPr sz="2000" b="1">
                <a:solidFill>
                  <a:schemeClr val="bg2">
                    <a:lumMod val="75000"/>
                  </a:schemeClr>
                </a:solidFill>
                <a:latin typeface="PT Sans Narrow" panose="020B0604020202020204" charset="0"/>
              </a:defRPr>
            </a:lvl1pPr>
          </a:lstStyle>
          <a:p>
            <a:r>
              <a:rPr lang="fr" dirty="0"/>
              <a:t>Le blivet</a:t>
            </a:r>
            <a:endParaRPr dirty="0"/>
          </a:p>
        </p:txBody>
      </p:sp>
      <p:pic>
        <p:nvPicPr>
          <p:cNvPr id="262" name="Shape 262"/>
          <p:cNvPicPr preferRelativeResize="0"/>
          <p:nvPr/>
        </p:nvPicPr>
        <p:blipFill>
          <a:blip r:embed="rId3">
            <a:alphaModFix/>
          </a:blip>
          <a:stretch>
            <a:fillRect/>
          </a:stretch>
        </p:blipFill>
        <p:spPr>
          <a:xfrm>
            <a:off x="0" y="2181475"/>
            <a:ext cx="5293300" cy="2501175"/>
          </a:xfrm>
          <a:prstGeom prst="rect">
            <a:avLst/>
          </a:prstGeom>
          <a:noFill/>
          <a:ln>
            <a:noFill/>
          </a:ln>
        </p:spPr>
      </p:pic>
      <p:sp>
        <p:nvSpPr>
          <p:cNvPr id="3" name="Rectangle 2"/>
          <p:cNvSpPr/>
          <p:nvPr/>
        </p:nvSpPr>
        <p:spPr>
          <a:xfrm>
            <a:off x="6493870" y="3127461"/>
            <a:ext cx="2589170" cy="400110"/>
          </a:xfrm>
          <a:prstGeom prst="rect">
            <a:avLst/>
          </a:prstGeom>
        </p:spPr>
        <p:txBody>
          <a:bodyPr wrap="none">
            <a:spAutoFit/>
          </a:bodyPr>
          <a:lstStyle/>
          <a:p>
            <a:r>
              <a:rPr lang="fr-FR" sz="2000" b="1" dirty="0">
                <a:solidFill>
                  <a:schemeClr val="bg1">
                    <a:lumMod val="95000"/>
                  </a:schemeClr>
                </a:solidFill>
              </a:rPr>
              <a:t>Illusions artistiques</a:t>
            </a:r>
          </a:p>
        </p:txBody>
      </p:sp>
      <p:sp>
        <p:nvSpPr>
          <p:cNvPr id="4" name="Flèche droite 3"/>
          <p:cNvSpPr/>
          <p:nvPr/>
        </p:nvSpPr>
        <p:spPr>
          <a:xfrm>
            <a:off x="5452529" y="3176693"/>
            <a:ext cx="849369" cy="255369"/>
          </a:xfrm>
          <a:prstGeom prst="rightArrow">
            <a:avLst/>
          </a:prstGeom>
          <a:solidFill>
            <a:schemeClr val="accent3">
              <a:lumMod val="75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txBox="1">
            <a:spLocks/>
          </p:cNvSpPr>
          <p:nvPr/>
        </p:nvSpPr>
        <p:spPr>
          <a:xfrm>
            <a:off x="108940" y="671117"/>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 sz="2000" dirty="0" smtClean="0">
                <a:solidFill>
                  <a:schemeClr val="accent3">
                    <a:lumMod val="75000"/>
                  </a:schemeClr>
                </a:solidFill>
                <a:latin typeface="PT Sans Narrow" panose="020B0604020202020204" charset="0"/>
                <a:ea typeface="Arial"/>
                <a:cs typeface="Arial"/>
              </a:rPr>
              <a:t>La </a:t>
            </a:r>
            <a:r>
              <a:rPr lang="fr" sz="2000" dirty="0">
                <a:solidFill>
                  <a:schemeClr val="accent3">
                    <a:lumMod val="75000"/>
                  </a:schemeClr>
                </a:solidFill>
                <a:latin typeface="PT Sans Narrow" panose="020B0604020202020204" charset="0"/>
                <a:ea typeface="Arial"/>
                <a:cs typeface="Arial"/>
              </a:rPr>
              <a:t>vision </a:t>
            </a:r>
            <a:r>
              <a:rPr lang="fr" sz="2000" dirty="0" smtClean="0">
                <a:solidFill>
                  <a:schemeClr val="accent3">
                    <a:lumMod val="75000"/>
                  </a:schemeClr>
                </a:solidFill>
                <a:latin typeface="PT Sans Narrow" panose="020B0604020202020204" charset="0"/>
                <a:ea typeface="Arial"/>
                <a:cs typeface="Arial"/>
              </a:rPr>
              <a:t>humaine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11"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a:t>
            </a:fld>
            <a:endParaRPr lang="fr-FR"/>
          </a:p>
        </p:txBody>
      </p:sp>
    </p:spTree>
    <p:extLst>
      <p:ext uri="{BB962C8B-B14F-4D97-AF65-F5344CB8AC3E}">
        <p14:creationId xmlns:p14="http://schemas.microsoft.com/office/powerpoint/2010/main" val="4071794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p:nvPr/>
        </p:nvSpPr>
        <p:spPr>
          <a:xfrm>
            <a:off x="-12496"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a:t>Illusion de Müller-Lyer</a:t>
            </a:r>
            <a:endParaRPr dirty="0"/>
          </a:p>
        </p:txBody>
      </p:sp>
      <p:pic>
        <p:nvPicPr>
          <p:cNvPr id="269" name="Shape 269"/>
          <p:cNvPicPr preferRelativeResize="0"/>
          <p:nvPr/>
        </p:nvPicPr>
        <p:blipFill>
          <a:blip r:embed="rId3">
            <a:alphaModFix/>
          </a:blip>
          <a:stretch>
            <a:fillRect/>
          </a:stretch>
        </p:blipFill>
        <p:spPr>
          <a:xfrm>
            <a:off x="3528199" y="1778116"/>
            <a:ext cx="5334000" cy="2428875"/>
          </a:xfrm>
          <a:prstGeom prst="rect">
            <a:avLst/>
          </a:prstGeom>
          <a:noFill/>
          <a:ln>
            <a:noFill/>
          </a:ln>
        </p:spPr>
      </p:pic>
      <p:sp>
        <p:nvSpPr>
          <p:cNvPr id="270" name="Shape 270"/>
          <p:cNvSpPr txBox="1"/>
          <p:nvPr/>
        </p:nvSpPr>
        <p:spPr>
          <a:xfrm>
            <a:off x="336638" y="2537949"/>
            <a:ext cx="3655526" cy="643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 sz="2000" dirty="0">
                <a:latin typeface="Times New Roman" panose="02020603050405020304" pitchFamily="18" charset="0"/>
                <a:cs typeface="Times New Roman" panose="02020603050405020304" pitchFamily="18" charset="0"/>
              </a:rPr>
              <a:t>Quelle segment est le plus long ?</a:t>
            </a:r>
            <a:endParaRPr sz="2000" dirty="0">
              <a:latin typeface="Times New Roman" panose="02020603050405020304" pitchFamily="18" charset="0"/>
              <a:cs typeface="Times New Roman" panose="02020603050405020304" pitchFamily="18" charset="0"/>
            </a:endParaRPr>
          </a:p>
        </p:txBody>
      </p:sp>
      <p:sp>
        <p:nvSpPr>
          <p:cNvPr id="7" name="Titre 1"/>
          <p:cNvSpPr txBox="1">
            <a:spLocks/>
          </p:cNvSpPr>
          <p:nvPr/>
        </p:nvSpPr>
        <p:spPr>
          <a:xfrm>
            <a:off x="108940" y="671117"/>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 sz="2000" dirty="0" smtClean="0">
                <a:solidFill>
                  <a:schemeClr val="accent3">
                    <a:lumMod val="75000"/>
                  </a:schemeClr>
                </a:solidFill>
                <a:latin typeface="PT Sans Narrow" panose="020B0604020202020204" charset="0"/>
                <a:ea typeface="Arial"/>
                <a:cs typeface="Arial"/>
              </a:rPr>
              <a:t>La </a:t>
            </a:r>
            <a:r>
              <a:rPr lang="fr" sz="2000" dirty="0">
                <a:solidFill>
                  <a:schemeClr val="accent3">
                    <a:lumMod val="75000"/>
                  </a:schemeClr>
                </a:solidFill>
                <a:latin typeface="PT Sans Narrow" panose="020B0604020202020204" charset="0"/>
                <a:ea typeface="Arial"/>
                <a:cs typeface="Arial"/>
              </a:rPr>
              <a:t>vision </a:t>
            </a:r>
            <a:r>
              <a:rPr lang="fr" sz="2000" dirty="0" smtClean="0">
                <a:solidFill>
                  <a:schemeClr val="accent3">
                    <a:lumMod val="75000"/>
                  </a:schemeClr>
                </a:solidFill>
                <a:latin typeface="PT Sans Narrow" panose="020B0604020202020204" charset="0"/>
                <a:ea typeface="Arial"/>
                <a:cs typeface="Arial"/>
              </a:rPr>
              <a:t>humaine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8"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a:t>
            </a:fld>
            <a:endParaRPr lang="fr-FR"/>
          </a:p>
        </p:txBody>
      </p:sp>
    </p:spTree>
    <p:extLst>
      <p:ext uri="{BB962C8B-B14F-4D97-AF65-F5344CB8AC3E}">
        <p14:creationId xmlns:p14="http://schemas.microsoft.com/office/powerpoint/2010/main" val="3806428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Shape 276"/>
          <p:cNvSpPr txBox="1">
            <a:spLocks noGrp="1"/>
          </p:cNvSpPr>
          <p:nvPr>
            <p:ph type="body" idx="1"/>
          </p:nvPr>
        </p:nvSpPr>
        <p:spPr>
          <a:xfrm>
            <a:off x="311700" y="14187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Dans la mise en relation de grandeur, l’assimilation d’un élément test à des éléments inducteurs plus grands amène une sous-estimation de celui-ci.</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spcBef>
                <a:spcPts val="1600"/>
              </a:spcBef>
              <a:spcAft>
                <a:spcPts val="0"/>
              </a:spcAft>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L’inverse se produit avec des éléments inducteurs plus petits qui provoquent une surestimation de l’élément test.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rtl="0">
              <a:spcBef>
                <a:spcPts val="1600"/>
              </a:spcBef>
              <a:spcAft>
                <a:spcPts val="1600"/>
              </a:spcAft>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Résultat : bien que rigoureusement identiques, les deux éléments tests nous paraissent différents à cause de l’effet du contexte</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pic>
        <p:nvPicPr>
          <p:cNvPr id="277" name="Shape 277"/>
          <p:cNvPicPr preferRelativeResize="0"/>
          <p:nvPr/>
        </p:nvPicPr>
        <p:blipFill>
          <a:blip r:embed="rId3">
            <a:alphaModFix/>
          </a:blip>
          <a:stretch>
            <a:fillRect/>
          </a:stretch>
        </p:blipFill>
        <p:spPr>
          <a:xfrm>
            <a:off x="5901290" y="3703487"/>
            <a:ext cx="2728250" cy="1242325"/>
          </a:xfrm>
          <a:prstGeom prst="rect">
            <a:avLst/>
          </a:prstGeom>
          <a:noFill/>
          <a:ln>
            <a:noFill/>
          </a:ln>
        </p:spPr>
      </p:pic>
      <p:sp>
        <p:nvSpPr>
          <p:cNvPr id="278" name="Shape 278"/>
          <p:cNvSpPr txBox="1"/>
          <p:nvPr/>
        </p:nvSpPr>
        <p:spPr>
          <a:xfrm>
            <a:off x="0" y="1017325"/>
            <a:ext cx="4098600" cy="401400"/>
          </a:xfrm>
          <a:prstGeom prst="rect">
            <a:avLst/>
          </a:prstGeom>
          <a:noFill/>
          <a:ln>
            <a:noFill/>
          </a:ln>
        </p:spPr>
        <p:txBody>
          <a:bodyPr spcFirstLastPara="1" wrap="square" lIns="91425" tIns="91425" rIns="91425" bIns="91425" anchor="t" anchorCtr="0">
            <a:noAutofit/>
          </a:bodyPr>
          <a:lstStyle/>
          <a:p>
            <a:pPr marL="114300" lvl="0">
              <a:buSzPts val="3600"/>
              <a:buFont typeface="Arial"/>
              <a:buNone/>
            </a:pPr>
            <a:r>
              <a:rPr lang="fr" sz="2000" b="1" dirty="0">
                <a:solidFill>
                  <a:schemeClr val="bg2">
                    <a:lumMod val="75000"/>
                  </a:schemeClr>
                </a:solidFill>
                <a:latin typeface="PT Sans Narrow" panose="020B0604020202020204" charset="0"/>
              </a:rPr>
              <a:t>Illusion de Müller-Lyer</a:t>
            </a:r>
            <a:endParaRPr sz="2000" b="1" dirty="0">
              <a:solidFill>
                <a:schemeClr val="bg2">
                  <a:lumMod val="75000"/>
                </a:schemeClr>
              </a:solidFill>
              <a:latin typeface="PT Sans Narrow" panose="020B0604020202020204" charset="0"/>
            </a:endParaRPr>
          </a:p>
        </p:txBody>
      </p:sp>
      <p:sp>
        <p:nvSpPr>
          <p:cNvPr id="6" name="Titre 1"/>
          <p:cNvSpPr txBox="1">
            <a:spLocks/>
          </p:cNvSpPr>
          <p:nvPr/>
        </p:nvSpPr>
        <p:spPr>
          <a:xfrm>
            <a:off x="122781" y="701178"/>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 sz="2000" dirty="0" smtClean="0">
                <a:solidFill>
                  <a:schemeClr val="accent3">
                    <a:lumMod val="75000"/>
                  </a:schemeClr>
                </a:solidFill>
                <a:latin typeface="PT Sans Narrow" panose="020B0604020202020204" charset="0"/>
                <a:ea typeface="Arial"/>
                <a:cs typeface="Arial"/>
              </a:rPr>
              <a:t>La </a:t>
            </a:r>
            <a:r>
              <a:rPr lang="fr" sz="2000" dirty="0">
                <a:solidFill>
                  <a:schemeClr val="accent3">
                    <a:lumMod val="75000"/>
                  </a:schemeClr>
                </a:solidFill>
                <a:latin typeface="PT Sans Narrow" panose="020B0604020202020204" charset="0"/>
                <a:ea typeface="Arial"/>
                <a:cs typeface="Arial"/>
              </a:rPr>
              <a:t>vision </a:t>
            </a:r>
            <a:r>
              <a:rPr lang="fr" sz="2000" dirty="0" smtClean="0">
                <a:solidFill>
                  <a:schemeClr val="accent3">
                    <a:lumMod val="75000"/>
                  </a:schemeClr>
                </a:solidFill>
                <a:latin typeface="PT Sans Narrow" panose="020B0604020202020204" charset="0"/>
                <a:ea typeface="Arial"/>
                <a:cs typeface="Arial"/>
              </a:rPr>
              <a:t>humaine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7"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a:t>
            </a:fld>
            <a:endParaRPr lang="fr-FR"/>
          </a:p>
        </p:txBody>
      </p:sp>
    </p:spTree>
    <p:extLst>
      <p:ext uri="{BB962C8B-B14F-4D97-AF65-F5344CB8AC3E}">
        <p14:creationId xmlns:p14="http://schemas.microsoft.com/office/powerpoint/2010/main" val="476756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553062" y="1787575"/>
            <a:ext cx="2569575" cy="2216800"/>
          </a:xfrm>
          <a:prstGeom prst="rect">
            <a:avLst/>
          </a:prstGeom>
          <a:noFill/>
          <a:ln>
            <a:noFill/>
          </a:ln>
        </p:spPr>
      </p:pic>
      <p:sp>
        <p:nvSpPr>
          <p:cNvPr id="284" name="Shape 284"/>
          <p:cNvSpPr/>
          <p:nvPr/>
        </p:nvSpPr>
        <p:spPr>
          <a:xfrm>
            <a:off x="1081629" y="2115965"/>
            <a:ext cx="1484700" cy="438130"/>
          </a:xfrm>
          <a:prstGeom prst="rect">
            <a:avLst/>
          </a:prstGeom>
          <a:noFill/>
          <a:ln w="9525"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85" name="Shape 285"/>
          <p:cNvSpPr/>
          <p:nvPr/>
        </p:nvSpPr>
        <p:spPr>
          <a:xfrm>
            <a:off x="1000991" y="3332805"/>
            <a:ext cx="1484700" cy="378900"/>
          </a:xfrm>
          <a:prstGeom prst="rect">
            <a:avLst/>
          </a:prstGeom>
          <a:noFill/>
          <a:ln w="9525"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86" name="Shape 286"/>
          <p:cNvPicPr preferRelativeResize="0"/>
          <p:nvPr/>
        </p:nvPicPr>
        <p:blipFill>
          <a:blip r:embed="rId4">
            <a:alphaModFix/>
          </a:blip>
          <a:stretch>
            <a:fillRect/>
          </a:stretch>
        </p:blipFill>
        <p:spPr>
          <a:xfrm>
            <a:off x="4637515" y="1834778"/>
            <a:ext cx="3992025" cy="2076750"/>
          </a:xfrm>
          <a:prstGeom prst="rect">
            <a:avLst/>
          </a:prstGeom>
          <a:noFill/>
          <a:ln>
            <a:noFill/>
          </a:ln>
        </p:spPr>
      </p:pic>
      <p:sp>
        <p:nvSpPr>
          <p:cNvPr id="287" name="Shape 287"/>
          <p:cNvSpPr txBox="1"/>
          <p:nvPr/>
        </p:nvSpPr>
        <p:spPr>
          <a:xfrm>
            <a:off x="4369240" y="1316009"/>
            <a:ext cx="4800610" cy="7859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latin typeface="Times New Roman" panose="02020603050405020304" pitchFamily="18" charset="0"/>
                <a:cs typeface="Times New Roman" panose="02020603050405020304" pitchFamily="18" charset="0"/>
              </a:defRPr>
            </a:lvl1pPr>
          </a:lstStyle>
          <a:p>
            <a:r>
              <a:rPr lang="fr" dirty="0"/>
              <a:t>Lequel des 2 cercles rouges est le plus gros ?</a:t>
            </a:r>
            <a:endParaRPr dirty="0"/>
          </a:p>
        </p:txBody>
      </p:sp>
      <p:sp>
        <p:nvSpPr>
          <p:cNvPr id="288" name="Shape 288"/>
          <p:cNvSpPr txBox="1"/>
          <p:nvPr/>
        </p:nvSpPr>
        <p:spPr>
          <a:xfrm>
            <a:off x="553062" y="3822644"/>
            <a:ext cx="8448562" cy="1099601"/>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fr" sz="2000" dirty="0" smtClean="0">
                <a:latin typeface="Times New Roman" panose="02020603050405020304" pitchFamily="18" charset="0"/>
                <a:cs typeface="Times New Roman" panose="02020603050405020304" pitchFamily="18" charset="0"/>
              </a:rPr>
              <a:t>La </a:t>
            </a:r>
            <a:r>
              <a:rPr lang="fr" sz="2000" dirty="0">
                <a:latin typeface="Times New Roman" panose="02020603050405020304" pitchFamily="18" charset="0"/>
                <a:cs typeface="Times New Roman" panose="02020603050405020304" pitchFamily="18" charset="0"/>
              </a:rPr>
              <a:t>présence d’indices de perspective impose de percevoir l’un des personnages plus en avant et donc plus petit que l’autre. </a:t>
            </a:r>
            <a:endParaRPr sz="2000" dirty="0">
              <a:latin typeface="Times New Roman" panose="02020603050405020304" pitchFamily="18" charset="0"/>
              <a:cs typeface="Times New Roman" panose="02020603050405020304" pitchFamily="18" charset="0"/>
            </a:endParaRPr>
          </a:p>
        </p:txBody>
      </p:sp>
      <p:sp>
        <p:nvSpPr>
          <p:cNvPr id="290" name="Shape 290"/>
          <p:cNvSpPr txBox="1"/>
          <p:nvPr/>
        </p:nvSpPr>
        <p:spPr>
          <a:xfrm>
            <a:off x="122781" y="1467616"/>
            <a:ext cx="3998077" cy="486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 sz="2000" dirty="0">
                <a:latin typeface="Times New Roman" panose="02020603050405020304" pitchFamily="18" charset="0"/>
                <a:cs typeface="Times New Roman" panose="02020603050405020304" pitchFamily="18" charset="0"/>
              </a:rPr>
              <a:t>Quelle segment gris est le plus long ?</a:t>
            </a:r>
            <a:endParaRPr sz="2000" dirty="0">
              <a:latin typeface="Times New Roman" panose="02020603050405020304" pitchFamily="18" charset="0"/>
              <a:cs typeface="Times New Roman" panose="02020603050405020304" pitchFamily="18" charset="0"/>
            </a:endParaRPr>
          </a:p>
        </p:txBody>
      </p:sp>
      <p:sp>
        <p:nvSpPr>
          <p:cNvPr id="10" name="Shape 278"/>
          <p:cNvSpPr txBox="1"/>
          <p:nvPr/>
        </p:nvSpPr>
        <p:spPr>
          <a:xfrm>
            <a:off x="8417" y="1099400"/>
            <a:ext cx="4098600" cy="40140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a:t>Principe de proximité</a:t>
            </a:r>
            <a:endParaRPr dirty="0"/>
          </a:p>
        </p:txBody>
      </p:sp>
      <p:sp>
        <p:nvSpPr>
          <p:cNvPr id="12" name="Titre 1"/>
          <p:cNvSpPr txBox="1">
            <a:spLocks/>
          </p:cNvSpPr>
          <p:nvPr/>
        </p:nvSpPr>
        <p:spPr>
          <a:xfrm>
            <a:off x="122781" y="701178"/>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 sz="2000" dirty="0" smtClean="0">
                <a:solidFill>
                  <a:schemeClr val="accent3">
                    <a:lumMod val="75000"/>
                  </a:schemeClr>
                </a:solidFill>
                <a:latin typeface="PT Sans Narrow" panose="020B0604020202020204" charset="0"/>
                <a:ea typeface="Arial"/>
                <a:cs typeface="Arial"/>
              </a:rPr>
              <a:t>La </a:t>
            </a:r>
            <a:r>
              <a:rPr lang="fr" sz="2000" dirty="0">
                <a:solidFill>
                  <a:schemeClr val="accent3">
                    <a:lumMod val="75000"/>
                  </a:schemeClr>
                </a:solidFill>
                <a:latin typeface="PT Sans Narrow" panose="020B0604020202020204" charset="0"/>
                <a:ea typeface="Arial"/>
                <a:cs typeface="Arial"/>
              </a:rPr>
              <a:t>vision </a:t>
            </a:r>
            <a:r>
              <a:rPr lang="fr" sz="2000" dirty="0" smtClean="0">
                <a:solidFill>
                  <a:schemeClr val="accent3">
                    <a:lumMod val="75000"/>
                  </a:schemeClr>
                </a:solidFill>
                <a:latin typeface="PT Sans Narrow" panose="020B0604020202020204" charset="0"/>
                <a:ea typeface="Arial"/>
                <a:cs typeface="Arial"/>
              </a:rPr>
              <a:t>humaine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13"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15" name="Rectangle 14"/>
          <p:cNvSpPr/>
          <p:nvPr/>
        </p:nvSpPr>
        <p:spPr>
          <a:xfrm>
            <a:off x="412441" y="4171925"/>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a:t>
            </a:fld>
            <a:endParaRPr lang="fr-FR"/>
          </a:p>
        </p:txBody>
      </p:sp>
    </p:spTree>
    <p:extLst>
      <p:ext uri="{BB962C8B-B14F-4D97-AF65-F5344CB8AC3E}">
        <p14:creationId xmlns:p14="http://schemas.microsoft.com/office/powerpoint/2010/main" val="126449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pSp>
        <p:nvGrpSpPr>
          <p:cNvPr id="6" name="Groupe 5"/>
          <p:cNvGrpSpPr/>
          <p:nvPr/>
        </p:nvGrpSpPr>
        <p:grpSpPr>
          <a:xfrm>
            <a:off x="3900284" y="190096"/>
            <a:ext cx="5243716" cy="2492587"/>
            <a:chOff x="3156373" y="621248"/>
            <a:chExt cx="5527040" cy="2492587"/>
          </a:xfrm>
        </p:grpSpPr>
        <p:sp>
          <p:nvSpPr>
            <p:cNvPr id="4" name="Pensées 3"/>
            <p:cNvSpPr/>
            <p:nvPr/>
          </p:nvSpPr>
          <p:spPr>
            <a:xfrm>
              <a:off x="3156373" y="621248"/>
              <a:ext cx="5527040" cy="2492587"/>
            </a:xfrm>
            <a:prstGeom prst="cloudCallout">
              <a:avLst>
                <a:gd name="adj1" fmla="val -41752"/>
                <a:gd name="adj2" fmla="val 52989"/>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989493" y="1133759"/>
              <a:ext cx="4572000" cy="1169551"/>
            </a:xfrm>
            <a:prstGeom prst="rect">
              <a:avLst/>
            </a:prstGeom>
          </p:spPr>
          <p:txBody>
            <a:bodyPr>
              <a:spAutoFit/>
            </a:bodyPr>
            <a:lstStyle/>
            <a:p>
              <a:r>
                <a:rPr lang="fr-FR" dirty="0"/>
                <a:t>Une ligne verticale paraît plus longue qu’une horizontale de même longueur</a:t>
              </a:r>
            </a:p>
            <a:p>
              <a:r>
                <a:rPr lang="fr-FR" dirty="0"/>
                <a:t>Car le mouvement des yeux qui est lié aux lignes horizontales </a:t>
              </a:r>
            </a:p>
            <a:p>
              <a:r>
                <a:rPr lang="fr-FR" dirty="0"/>
                <a:t>est plus facile à exécuter qu’un mouvement vertical.</a:t>
              </a:r>
            </a:p>
          </p:txBody>
        </p:sp>
      </p:grpSp>
      <p:pic>
        <p:nvPicPr>
          <p:cNvPr id="2050" name="Picture 2" descr="https://marketplace.canva.com/MAB2si1vbe4/1/thumbnail/canva-business-people-design-person-icon--MAB2si1vb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721" y="249531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Pensées 6"/>
          <p:cNvSpPr/>
          <p:nvPr/>
        </p:nvSpPr>
        <p:spPr>
          <a:xfrm>
            <a:off x="140560" y="1160456"/>
            <a:ext cx="2717491" cy="1799491"/>
          </a:xfrm>
          <a:prstGeom prst="cloudCallout">
            <a:avLst>
              <a:gd name="adj1" fmla="val 76648"/>
              <a:gd name="adj2" fmla="val 39873"/>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882449" y="1298563"/>
            <a:ext cx="1589085" cy="1412028"/>
          </a:xfrm>
          <a:prstGeom prst="rect">
            <a:avLst/>
          </a:prstGeom>
        </p:spPr>
      </p:pic>
      <p:sp>
        <p:nvSpPr>
          <p:cNvPr id="12" name="Titre 1"/>
          <p:cNvSpPr txBox="1">
            <a:spLocks/>
          </p:cNvSpPr>
          <p:nvPr/>
        </p:nvSpPr>
        <p:spPr>
          <a:xfrm>
            <a:off x="122781" y="701178"/>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 sz="2000" dirty="0" smtClean="0">
                <a:solidFill>
                  <a:schemeClr val="accent3">
                    <a:lumMod val="75000"/>
                  </a:schemeClr>
                </a:solidFill>
                <a:latin typeface="PT Sans Narrow" panose="020B0604020202020204" charset="0"/>
                <a:ea typeface="Arial"/>
                <a:cs typeface="Arial"/>
              </a:rPr>
              <a:t>La </a:t>
            </a:r>
            <a:r>
              <a:rPr lang="fr" sz="2000" dirty="0">
                <a:solidFill>
                  <a:schemeClr val="accent3">
                    <a:lumMod val="75000"/>
                  </a:schemeClr>
                </a:solidFill>
                <a:latin typeface="PT Sans Narrow" panose="020B0604020202020204" charset="0"/>
                <a:ea typeface="Arial"/>
                <a:cs typeface="Arial"/>
              </a:rPr>
              <a:t>vision </a:t>
            </a:r>
            <a:r>
              <a:rPr lang="fr" sz="2000" dirty="0" smtClean="0">
                <a:solidFill>
                  <a:schemeClr val="accent3">
                    <a:lumMod val="75000"/>
                  </a:schemeClr>
                </a:solidFill>
                <a:latin typeface="PT Sans Narrow" panose="020B0604020202020204" charset="0"/>
                <a:ea typeface="Arial"/>
                <a:cs typeface="Arial"/>
              </a:rPr>
              <a:t>humaine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13"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a:t>
            </a:fld>
            <a:endParaRPr lang="fr-FR"/>
          </a:p>
        </p:txBody>
      </p:sp>
    </p:spTree>
    <p:extLst>
      <p:ext uri="{BB962C8B-B14F-4D97-AF65-F5344CB8AC3E}">
        <p14:creationId xmlns:p14="http://schemas.microsoft.com/office/powerpoint/2010/main" val="1362685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body" idx="1"/>
          </p:nvPr>
        </p:nvSpPr>
        <p:spPr>
          <a:xfrm>
            <a:off x="122781" y="1338499"/>
            <a:ext cx="8520600" cy="329431"/>
          </a:xfrm>
          <a:prstGeom prst="rect">
            <a:avLst/>
          </a:prstGeom>
          <a:noFill/>
          <a:ln>
            <a:noFill/>
          </a:ln>
        </p:spPr>
        <p:txBody>
          <a:bodyPr spcFirstLastPara="1" wrap="square" lIns="91425" tIns="91425" rIns="91425" bIns="91425" anchor="ctr" anchorCtr="0">
            <a:noAutofit/>
          </a:bodyPr>
          <a:lstStyle/>
          <a:p>
            <a:pPr marL="0" indent="0">
              <a:lnSpc>
                <a:spcPct val="100000"/>
              </a:lnSpc>
              <a:buClr>
                <a:srgbClr val="000000"/>
              </a:buClr>
              <a:buFont typeface="Arial"/>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Pouvez-vous dire à haute voix et rapidement la couleur des mots ci-dessous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0">
              <a:lnSpc>
                <a:spcPct val="100000"/>
              </a:lnSpc>
              <a:buClr>
                <a:srgbClr val="000000"/>
              </a:buClr>
              <a:buFont typeface="Arial"/>
              <a:buNone/>
            </a:pP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pic>
        <p:nvPicPr>
          <p:cNvPr id="303" name="Shape 303"/>
          <p:cNvPicPr preferRelativeResize="0"/>
          <p:nvPr/>
        </p:nvPicPr>
        <p:blipFill>
          <a:blip r:embed="rId3">
            <a:alphaModFix/>
          </a:blip>
          <a:stretch>
            <a:fillRect/>
          </a:stretch>
        </p:blipFill>
        <p:spPr>
          <a:xfrm>
            <a:off x="1230700" y="1815774"/>
            <a:ext cx="6115400" cy="3044775"/>
          </a:xfrm>
          <a:prstGeom prst="rect">
            <a:avLst/>
          </a:prstGeom>
          <a:noFill/>
          <a:ln>
            <a:noFill/>
          </a:ln>
        </p:spPr>
      </p:pic>
      <p:sp>
        <p:nvSpPr>
          <p:cNvPr id="6" name="Titre 1"/>
          <p:cNvSpPr txBox="1">
            <a:spLocks/>
          </p:cNvSpPr>
          <p:nvPr/>
        </p:nvSpPr>
        <p:spPr>
          <a:xfrm>
            <a:off x="122781" y="701178"/>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 sz="2000" dirty="0" smtClean="0">
                <a:solidFill>
                  <a:schemeClr val="accent3">
                    <a:lumMod val="75000"/>
                  </a:schemeClr>
                </a:solidFill>
                <a:latin typeface="PT Sans Narrow" panose="020B0604020202020204" charset="0"/>
                <a:ea typeface="Arial"/>
                <a:cs typeface="Arial"/>
              </a:rPr>
              <a:t>La </a:t>
            </a:r>
            <a:r>
              <a:rPr lang="fr" sz="2000" dirty="0">
                <a:solidFill>
                  <a:schemeClr val="accent3">
                    <a:lumMod val="75000"/>
                  </a:schemeClr>
                </a:solidFill>
                <a:latin typeface="PT Sans Narrow" panose="020B0604020202020204" charset="0"/>
                <a:ea typeface="Arial"/>
                <a:cs typeface="Arial"/>
              </a:rPr>
              <a:t>vision </a:t>
            </a:r>
            <a:r>
              <a:rPr lang="fr" sz="2000" dirty="0" smtClean="0">
                <a:solidFill>
                  <a:schemeClr val="accent3">
                    <a:lumMod val="75000"/>
                  </a:schemeClr>
                </a:solidFill>
                <a:latin typeface="PT Sans Narrow" panose="020B0604020202020204" charset="0"/>
                <a:ea typeface="Arial"/>
                <a:cs typeface="Arial"/>
              </a:rPr>
              <a:t>humaine</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7"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a:t>
            </a:fld>
            <a:endParaRPr lang="fr-FR"/>
          </a:p>
        </p:txBody>
      </p:sp>
    </p:spTree>
    <p:extLst>
      <p:ext uri="{BB962C8B-B14F-4D97-AF65-F5344CB8AC3E}">
        <p14:creationId xmlns:p14="http://schemas.microsoft.com/office/powerpoint/2010/main" val="158773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452072" y="849366"/>
            <a:ext cx="8263780" cy="1617248"/>
          </a:xfrm>
          <a:prstGeom prst="rect">
            <a:avLst/>
          </a:prstGeom>
        </p:spPr>
        <p:txBody>
          <a:bodyPr spcFirstLastPara="1" wrap="square" lIns="91425" tIns="91425" rIns="91425" bIns="91425" anchor="t" anchorCtr="0">
            <a:noAutofit/>
          </a:bodyPr>
          <a:lstStyle/>
          <a:p>
            <a:pPr marL="457200" lvl="2" indent="0" algn="just">
              <a:lnSpc>
                <a:spcPct val="100000"/>
              </a:lnSpc>
              <a:buClr>
                <a:schemeClr val="accent1"/>
              </a:buClr>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La </a:t>
            </a:r>
            <a:r>
              <a:rPr lang="fr" sz="2000" dirty="0">
                <a:solidFill>
                  <a:schemeClr val="accent3">
                    <a:lumMod val="75000"/>
                  </a:schemeClr>
                </a:solidFill>
                <a:latin typeface="Times New Roman" panose="02020603050405020304" pitchFamily="18" charset="0"/>
                <a:ea typeface="Arial"/>
                <a:cs typeface="Times New Roman" panose="02020603050405020304" pitchFamily="18" charset="0"/>
                <a:sym typeface="Arial"/>
              </a:rPr>
              <a:t>discipline scientifique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qui vise la compréhension fondamentale des interactions entre les êtres humains et les autres composantes d’un système, et l</a:t>
            </a:r>
            <a:r>
              <a:rPr lang="fr-FR" sz="2000" dirty="0">
                <a:solidFill>
                  <a:srgbClr val="000000"/>
                </a:solidFill>
                <a:latin typeface="Times New Roman" panose="02020603050405020304" pitchFamily="18" charset="0"/>
                <a:ea typeface="Arial"/>
                <a:cs typeface="Times New Roman" panose="02020603050405020304" pitchFamily="18" charset="0"/>
                <a:sym typeface="Arial"/>
              </a:rPr>
              <a:t>a mise en œuvre dans la conception de théories, de principes, de méthodes et de données pertinentes afin d'améliorer le bien-être des hommes et l'efficacité globale des systèmes.</a:t>
            </a:r>
          </a:p>
          <a:p>
            <a:pPr marL="114300" marR="0" lvl="0" indent="0" algn="just" rtl="0">
              <a:lnSpc>
                <a:spcPct val="115000"/>
              </a:lnSpc>
              <a:spcBef>
                <a:spcPts val="1000"/>
              </a:spcBef>
              <a:spcAft>
                <a:spcPts val="0"/>
              </a:spcAft>
              <a:buClr>
                <a:srgbClr val="000000"/>
              </a:buClr>
              <a:buSzPts val="1800"/>
              <a:buNone/>
            </a:pPr>
            <a:endParaRPr dirty="0">
              <a:solidFill>
                <a:srgbClr val="000000"/>
              </a:solidFill>
              <a:latin typeface="Arial"/>
              <a:ea typeface="Arial"/>
              <a:cs typeface="Arial"/>
              <a:sym typeface="Arial"/>
            </a:endParaRPr>
          </a:p>
        </p:txBody>
      </p:sp>
      <p:sp>
        <p:nvSpPr>
          <p:cNvPr id="6"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 dirty="0"/>
              <a:t>La définition de l’ergonomie</a:t>
            </a:r>
            <a:endParaRPr lang="fr-FR" dirty="0"/>
          </a:p>
        </p:txBody>
      </p:sp>
      <p:sp>
        <p:nvSpPr>
          <p:cNvPr id="3" name="Rectangle 2"/>
          <p:cNvSpPr/>
          <p:nvPr/>
        </p:nvSpPr>
        <p:spPr>
          <a:xfrm>
            <a:off x="814647" y="3077272"/>
            <a:ext cx="7757284" cy="1394975"/>
          </a:xfrm>
          <a:prstGeom prst="rect">
            <a:avLst/>
          </a:prstGeom>
          <a:noFill/>
          <a:ln>
            <a:noFill/>
          </a:ln>
        </p:spPr>
        <p:txBody>
          <a:bodyPr spcFirstLastPara="1" wrap="square" lIns="91425" tIns="91425" rIns="91425" bIns="91425" anchor="t" anchorCtr="0">
            <a:noAutofit/>
          </a:bodyPr>
          <a:lstStyle/>
          <a:p>
            <a:pPr marL="114300" algn="just">
              <a:lnSpc>
                <a:spcPct val="115000"/>
              </a:lnSpc>
              <a:spcBef>
                <a:spcPts val="1000"/>
              </a:spcBef>
              <a:buSzPts val="1800"/>
              <a:buFont typeface="Open Sans"/>
              <a:buNone/>
            </a:pPr>
            <a:r>
              <a:rPr lang="fr-FR" sz="2000" dirty="0">
                <a:latin typeface="Times New Roman" panose="02020603050405020304" pitchFamily="18" charset="0"/>
                <a:cs typeface="Times New Roman" panose="02020603050405020304" pitchFamily="18" charset="0"/>
                <a:sym typeface="Open Sans"/>
              </a:rPr>
              <a:t>L'ensemble des </a:t>
            </a:r>
            <a:r>
              <a:rPr lang="fr-FR" sz="2000" dirty="0">
                <a:solidFill>
                  <a:schemeClr val="accent3">
                    <a:lumMod val="75000"/>
                  </a:schemeClr>
                </a:solidFill>
                <a:latin typeface="Times New Roman" panose="02020603050405020304" pitchFamily="18" charset="0"/>
                <a:cs typeface="Times New Roman" panose="02020603050405020304" pitchFamily="18" charset="0"/>
                <a:sym typeface="Open Sans"/>
              </a:rPr>
              <a:t>connaissances scientifiques</a:t>
            </a:r>
            <a:r>
              <a:rPr lang="fr-FR" sz="2000" dirty="0">
                <a:latin typeface="Times New Roman" panose="02020603050405020304" pitchFamily="18" charset="0"/>
                <a:cs typeface="Times New Roman" panose="02020603050405020304" pitchFamily="18" charset="0"/>
                <a:sym typeface="Open Sans"/>
              </a:rPr>
              <a:t> relatives à l'Homme nécessaires pour concevoir des outils, des machines et des dispositifs qui puissent être utilisés avec le maximum de confort, de sécurité et d'efficacité.</a:t>
            </a:r>
          </a:p>
        </p:txBody>
      </p:sp>
      <p:sp>
        <p:nvSpPr>
          <p:cNvPr id="8" name="ZoneTexte 7"/>
          <p:cNvSpPr txBox="1"/>
          <p:nvPr/>
        </p:nvSpPr>
        <p:spPr>
          <a:xfrm>
            <a:off x="204029" y="753414"/>
            <a:ext cx="4334720" cy="400110"/>
          </a:xfrm>
          <a:prstGeom prst="rect">
            <a:avLst/>
          </a:prstGeom>
          <a:noFill/>
        </p:spPr>
        <p:txBody>
          <a:bodyPr wrap="square" rtlCol="0">
            <a:spAutoFit/>
          </a:bodyPr>
          <a:lstStyle/>
          <a:p>
            <a:r>
              <a:rPr lang="fr-FR" sz="2000" b="1" dirty="0">
                <a:solidFill>
                  <a:schemeClr val="accent3">
                    <a:lumMod val="75000"/>
                  </a:schemeClr>
                </a:solidFill>
                <a:latin typeface="PT Sans Narrow" panose="020B0604020202020204" charset="0"/>
              </a:rPr>
              <a:t>Définition (1)</a:t>
            </a:r>
          </a:p>
        </p:txBody>
      </p:sp>
      <p:sp>
        <p:nvSpPr>
          <p:cNvPr id="9" name="ZoneTexte 8"/>
          <p:cNvSpPr txBox="1"/>
          <p:nvPr/>
        </p:nvSpPr>
        <p:spPr>
          <a:xfrm>
            <a:off x="204029" y="2802399"/>
            <a:ext cx="4334720" cy="400110"/>
          </a:xfrm>
          <a:prstGeom prst="rect">
            <a:avLst/>
          </a:prstGeom>
          <a:noFill/>
        </p:spPr>
        <p:txBody>
          <a:bodyPr wrap="square" rtlCol="0">
            <a:spAutoFit/>
          </a:bodyPr>
          <a:lstStyle/>
          <a:p>
            <a:r>
              <a:rPr lang="fr-FR" sz="2000" b="1" dirty="0">
                <a:solidFill>
                  <a:schemeClr val="accent3">
                    <a:lumMod val="75000"/>
                  </a:schemeClr>
                </a:solidFill>
                <a:latin typeface="PT Sans Narrow" panose="020B0604020202020204" charset="0"/>
              </a:rPr>
              <a:t>Définition (2)</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Shape 309"/>
          <p:cNvSpPr txBox="1">
            <a:spLocks noGrp="1"/>
          </p:cNvSpPr>
          <p:nvPr>
            <p:ph type="body" idx="1"/>
          </p:nvPr>
        </p:nvSpPr>
        <p:spPr>
          <a:xfrm>
            <a:off x="122781" y="1564721"/>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Le toucher est l’un des principaux canaux intervenant dans la communication non verbale. Il permet de transmettre des émotions et de renforcer les liens affectifs entre les personnes. Son utilisation a déjà été envisagé en Interaction Homme-Machine comme un moyen d’interaction avec des dispositifs, mais rarement pour une communication émotionnelle directe entre individus.</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6" name="Titre 1"/>
          <p:cNvSpPr txBox="1">
            <a:spLocks/>
          </p:cNvSpPr>
          <p:nvPr/>
        </p:nvSpPr>
        <p:spPr>
          <a:xfrm>
            <a:off x="122781" y="701178"/>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a:t>
            </a:r>
            <a:r>
              <a:rPr lang="fr" sz="2000" dirty="0" smtClean="0">
                <a:solidFill>
                  <a:schemeClr val="accent3">
                    <a:lumMod val="75000"/>
                  </a:schemeClr>
                </a:solidFill>
                <a:latin typeface="PT Sans Narrow" panose="020B0604020202020204" charset="0"/>
                <a:ea typeface="Arial"/>
                <a:cs typeface="Arial"/>
              </a:rPr>
              <a:t> toucher</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7"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pic>
        <p:nvPicPr>
          <p:cNvPr id="3" name="Image 2"/>
          <p:cNvPicPr>
            <a:picLocks noChangeAspect="1"/>
          </p:cNvPicPr>
          <p:nvPr/>
        </p:nvPicPr>
        <p:blipFill>
          <a:blip r:embed="rId3">
            <a:duotone>
              <a:schemeClr val="accent3">
                <a:shade val="45000"/>
                <a:satMod val="135000"/>
              </a:schemeClr>
              <a:prstClr val="white"/>
            </a:duotone>
          </a:blip>
          <a:stretch>
            <a:fillRect/>
          </a:stretch>
        </p:blipFill>
        <p:spPr>
          <a:xfrm>
            <a:off x="7394084" y="71171"/>
            <a:ext cx="1552387" cy="1493550"/>
          </a:xfrm>
          <a:prstGeom prst="rect">
            <a:avLst/>
          </a:prstGeom>
        </p:spPr>
      </p:pic>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a:t>
            </a:fld>
            <a:endParaRPr lang="fr-FR"/>
          </a:p>
        </p:txBody>
      </p:sp>
    </p:spTree>
    <p:extLst>
      <p:ext uri="{BB962C8B-B14F-4D97-AF65-F5344CB8AC3E}">
        <p14:creationId xmlns:p14="http://schemas.microsoft.com/office/powerpoint/2010/main" val="3553302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Shape 3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En informatique le toucher présente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596900" lvl="0" indent="0" rtl="0">
              <a:spcBef>
                <a:spcPts val="1600"/>
              </a:spcBef>
              <a:spcAft>
                <a:spcPts val="0"/>
              </a:spcAft>
              <a:buClr>
                <a:srgbClr val="000000"/>
              </a:buClr>
              <a:buSzPts val="1400"/>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Tous contacts avec la souris et le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clavier</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596900" lvl="0" indent="0" rtl="0">
              <a:spcBef>
                <a:spcPts val="1600"/>
              </a:spcBef>
              <a:spcAft>
                <a:spcPts val="0"/>
              </a:spcAft>
              <a:buClr>
                <a:srgbClr val="000000"/>
              </a:buClr>
              <a:buSzPts val="1400"/>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Clavier Braille</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596900" lvl="0" indent="0" rtl="0">
              <a:spcBef>
                <a:spcPts val="1600"/>
              </a:spcBef>
              <a:spcAft>
                <a:spcPts val="0"/>
              </a:spcAft>
              <a:buClr>
                <a:srgbClr val="000000"/>
              </a:buClr>
              <a:buSzPts val="1400"/>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Tablette tactile</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596900" lvl="0" indent="0" rtl="0">
              <a:spcBef>
                <a:spcPts val="1600"/>
              </a:spcBef>
              <a:spcAft>
                <a:spcPts val="0"/>
              </a:spcAft>
              <a:buClr>
                <a:srgbClr val="000000"/>
              </a:buClr>
              <a:buSzPts val="1400"/>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Vibrations</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596900" lvl="0" indent="0" rtl="0">
              <a:spcBef>
                <a:spcPts val="1600"/>
              </a:spcBef>
              <a:spcAft>
                <a:spcPts val="0"/>
              </a:spcAft>
              <a:buClr>
                <a:srgbClr val="000000"/>
              </a:buClr>
              <a:buSzPts val="1400"/>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Retour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d’efforts</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spcBef>
                <a:spcPts val="1600"/>
              </a:spcBef>
              <a:spcAft>
                <a:spcPts val="1600"/>
              </a:spcAft>
              <a:buNone/>
            </a:pPr>
            <a:endParaRPr dirty="0"/>
          </a:p>
        </p:txBody>
      </p:sp>
      <p:sp>
        <p:nvSpPr>
          <p:cNvPr id="5" name="Titre 1"/>
          <p:cNvSpPr txBox="1">
            <a:spLocks/>
          </p:cNvSpPr>
          <p:nvPr/>
        </p:nvSpPr>
        <p:spPr>
          <a:xfrm>
            <a:off x="122781" y="701178"/>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a:t>
            </a:r>
            <a:r>
              <a:rPr lang="fr" sz="2000" dirty="0" smtClean="0">
                <a:solidFill>
                  <a:schemeClr val="accent3">
                    <a:lumMod val="75000"/>
                  </a:schemeClr>
                </a:solidFill>
                <a:latin typeface="PT Sans Narrow" panose="020B0604020202020204" charset="0"/>
                <a:ea typeface="Arial"/>
                <a:cs typeface="Arial"/>
              </a:rPr>
              <a:t> toucher</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6"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7" name="Rectangle 6"/>
          <p:cNvSpPr/>
          <p:nvPr/>
        </p:nvSpPr>
        <p:spPr>
          <a:xfrm>
            <a:off x="654283" y="2038287"/>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54282" y="2602967"/>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52894" y="3154482"/>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52894" y="3699930"/>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52893" y="4270677"/>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a:t>
            </a:fld>
            <a:endParaRPr lang="fr-FR"/>
          </a:p>
        </p:txBody>
      </p:sp>
    </p:spTree>
    <p:extLst>
      <p:ext uri="{BB962C8B-B14F-4D97-AF65-F5344CB8AC3E}">
        <p14:creationId xmlns:p14="http://schemas.microsoft.com/office/powerpoint/2010/main" val="138152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2" name="Rectangle 1"/>
          <p:cNvSpPr/>
          <p:nvPr/>
        </p:nvSpPr>
        <p:spPr>
          <a:xfrm>
            <a:off x="207818" y="1288752"/>
            <a:ext cx="7848866" cy="707886"/>
          </a:xfrm>
          <a:prstGeom prst="rect">
            <a:avLst/>
          </a:prstGeom>
        </p:spPr>
        <p:txBody>
          <a:bodyPr wrap="square">
            <a:spAutoFit/>
          </a:bodyPr>
          <a:lstStyle/>
          <a:p>
            <a:pPr marL="0" indent="0">
              <a:buNone/>
            </a:pPr>
            <a:r>
              <a:rPr lang="fr-FR" sz="2000" dirty="0">
                <a:latin typeface="Times New Roman" panose="02020603050405020304" pitchFamily="18" charset="0"/>
                <a:cs typeface="Times New Roman" panose="02020603050405020304" pitchFamily="18" charset="0"/>
              </a:rPr>
              <a:t>La vitesse et la précision des mouvements sont importantes pour la conception d’une interface </a:t>
            </a:r>
          </a:p>
        </p:txBody>
      </p:sp>
      <p:sp>
        <p:nvSpPr>
          <p:cNvPr id="3" name="Rectangle 2"/>
          <p:cNvSpPr/>
          <p:nvPr/>
        </p:nvSpPr>
        <p:spPr>
          <a:xfrm>
            <a:off x="827132" y="1973877"/>
            <a:ext cx="4392549" cy="400110"/>
          </a:xfrm>
          <a:prstGeom prst="rect">
            <a:avLst/>
          </a:prstGeom>
        </p:spPr>
        <p:txBody>
          <a:bodyPr wrap="none">
            <a:spAutoFit/>
          </a:bodyPr>
          <a:lstStyle/>
          <a:p>
            <a:pPr marL="0" lvl="0" indent="0">
              <a:buNone/>
            </a:pPr>
            <a:r>
              <a:rPr lang="fr-FR" sz="2000" dirty="0">
                <a:latin typeface="Times New Roman" panose="02020603050405020304" pitchFamily="18" charset="0"/>
                <a:cs typeface="Times New Roman" panose="02020603050405020304" pitchFamily="18" charset="0"/>
              </a:rPr>
              <a:t>Manipulation des périphériques d’entrée </a:t>
            </a:r>
          </a:p>
        </p:txBody>
      </p:sp>
      <p:sp>
        <p:nvSpPr>
          <p:cNvPr id="4" name="Rectangle 3"/>
          <p:cNvSpPr/>
          <p:nvPr/>
        </p:nvSpPr>
        <p:spPr>
          <a:xfrm>
            <a:off x="827132" y="2337593"/>
            <a:ext cx="4849404" cy="400110"/>
          </a:xfrm>
          <a:prstGeom prst="rect">
            <a:avLst/>
          </a:prstGeom>
        </p:spPr>
        <p:txBody>
          <a:bodyPr wrap="none">
            <a:spAutoFit/>
          </a:bodyPr>
          <a:lstStyle/>
          <a:p>
            <a:pPr marL="0" lvl="0" indent="0">
              <a:buNone/>
            </a:pPr>
            <a:r>
              <a:rPr lang="fr-FR" sz="2000" dirty="0">
                <a:latin typeface="Times New Roman" panose="02020603050405020304" pitchFamily="18" charset="0"/>
                <a:cs typeface="Times New Roman" panose="02020603050405020304" pitchFamily="18" charset="0"/>
              </a:rPr>
              <a:t>Pour atteindre un élément (bouton, menu, …)</a:t>
            </a:r>
          </a:p>
        </p:txBody>
      </p:sp>
      <p:sp>
        <p:nvSpPr>
          <p:cNvPr id="5" name="Rectangle 4"/>
          <p:cNvSpPr/>
          <p:nvPr/>
        </p:nvSpPr>
        <p:spPr>
          <a:xfrm>
            <a:off x="207818" y="2738348"/>
            <a:ext cx="7464829" cy="707886"/>
          </a:xfrm>
          <a:prstGeom prst="rect">
            <a:avLst/>
          </a:prstGeom>
        </p:spPr>
        <p:txBody>
          <a:bodyPr wrap="square">
            <a:spAutoFit/>
          </a:bodyPr>
          <a:lstStyle/>
          <a:p>
            <a:pPr marL="0" lvl="0" indent="0">
              <a:buNone/>
            </a:pPr>
            <a:r>
              <a:rPr lang="fr-FR" sz="2000" dirty="0">
                <a:latin typeface="Times New Roman" panose="02020603050405020304" pitchFamily="18" charset="0"/>
                <a:cs typeface="Times New Roman" panose="02020603050405020304" pitchFamily="18" charset="0"/>
              </a:rPr>
              <a:t>Le temps nécessaire pour atteindre une cible est fonction de la taille et de la distance de la cible :</a:t>
            </a:r>
          </a:p>
        </p:txBody>
      </p:sp>
      <p:sp>
        <p:nvSpPr>
          <p:cNvPr id="6" name="Rectangle 5"/>
          <p:cNvSpPr/>
          <p:nvPr/>
        </p:nvSpPr>
        <p:spPr>
          <a:xfrm>
            <a:off x="818818" y="3419357"/>
            <a:ext cx="6733309" cy="707886"/>
          </a:xfrm>
          <a:prstGeom prst="rect">
            <a:avLst/>
          </a:prstGeom>
        </p:spPr>
        <p:txBody>
          <a:bodyPr wrap="square">
            <a:spAutoFit/>
          </a:bodyPr>
          <a:lstStyle/>
          <a:p>
            <a:pPr marL="0" lvl="0" indent="0">
              <a:buNone/>
            </a:pPr>
            <a:r>
              <a:rPr lang="fr-FR" sz="2000" dirty="0">
                <a:latin typeface="Times New Roman" panose="02020603050405020304" pitchFamily="18" charset="0"/>
                <a:cs typeface="Times New Roman" panose="02020603050405020304" pitchFamily="18" charset="0"/>
              </a:rPr>
              <a:t>Loi de </a:t>
            </a:r>
            <a:r>
              <a:rPr lang="fr-FR" sz="2000" dirty="0" err="1">
                <a:latin typeface="Times New Roman" panose="02020603050405020304" pitchFamily="18" charset="0"/>
                <a:cs typeface="Times New Roman" panose="02020603050405020304" pitchFamily="18" charset="0"/>
              </a:rPr>
              <a:t>Fitt</a:t>
            </a:r>
            <a:r>
              <a:rPr lang="fr-FR" sz="2000" dirty="0">
                <a:latin typeface="Times New Roman" panose="02020603050405020304" pitchFamily="18" charset="0"/>
                <a:cs typeface="Times New Roman" panose="02020603050405020304" pitchFamily="18" charset="0"/>
              </a:rPr>
              <a:t> : Temps = a + b log2(distance/taille + 1) a et b étant des constantes empiriques</a:t>
            </a:r>
          </a:p>
        </p:txBody>
      </p:sp>
      <p:sp>
        <p:nvSpPr>
          <p:cNvPr id="7" name="Rectangle 6"/>
          <p:cNvSpPr/>
          <p:nvPr/>
        </p:nvSpPr>
        <p:spPr>
          <a:xfrm>
            <a:off x="207818" y="4200106"/>
            <a:ext cx="7523948" cy="707886"/>
          </a:xfrm>
          <a:prstGeom prst="rect">
            <a:avLst/>
          </a:prstGeom>
        </p:spPr>
        <p:txBody>
          <a:bodyPr wrap="square">
            <a:spAutoFit/>
          </a:bodyPr>
          <a:lstStyle/>
          <a:p>
            <a:pPr marL="0" lvl="0" indent="0">
              <a:buNone/>
            </a:pPr>
            <a:r>
              <a:rPr lang="fr-FR" sz="2000" dirty="0">
                <a:latin typeface="Times New Roman" panose="02020603050405020304" pitchFamily="18" charset="0"/>
                <a:cs typeface="Times New Roman" panose="02020603050405020304" pitchFamily="18" charset="0"/>
              </a:rPr>
              <a:t>Les systèmes tactiles permettent une communication sûre et confortable entre l’homme et la machine.</a:t>
            </a:r>
          </a:p>
        </p:txBody>
      </p:sp>
      <p:sp>
        <p:nvSpPr>
          <p:cNvPr id="12" name="Titre 1"/>
          <p:cNvSpPr txBox="1">
            <a:spLocks/>
          </p:cNvSpPr>
          <p:nvPr/>
        </p:nvSpPr>
        <p:spPr>
          <a:xfrm>
            <a:off x="122781" y="701178"/>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a:t>
            </a:r>
            <a:r>
              <a:rPr lang="fr" sz="2000" dirty="0" smtClean="0">
                <a:solidFill>
                  <a:schemeClr val="accent3">
                    <a:lumMod val="75000"/>
                  </a:schemeClr>
                </a:solidFill>
                <a:latin typeface="PT Sans Narrow" panose="020B0604020202020204" charset="0"/>
                <a:ea typeface="Arial"/>
                <a:cs typeface="Arial"/>
              </a:rPr>
              <a:t> toucher</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13"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14" name="Rectangle 13"/>
          <p:cNvSpPr/>
          <p:nvPr/>
        </p:nvSpPr>
        <p:spPr>
          <a:xfrm>
            <a:off x="686511" y="2158387"/>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86511" y="2510786"/>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78197" y="3595582"/>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a:t>
            </a:fld>
            <a:endParaRPr lang="fr-FR"/>
          </a:p>
        </p:txBody>
      </p:sp>
    </p:spTree>
    <p:extLst>
      <p:ext uri="{BB962C8B-B14F-4D97-AF65-F5344CB8AC3E}">
        <p14:creationId xmlns:p14="http://schemas.microsoft.com/office/powerpoint/2010/main" val="194464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Shape 327"/>
          <p:cNvSpPr txBox="1">
            <a:spLocks noGrp="1"/>
          </p:cNvSpPr>
          <p:nvPr>
            <p:ph type="body" idx="1"/>
          </p:nvPr>
        </p:nvSpPr>
        <p:spPr>
          <a:xfrm>
            <a:off x="211947" y="1645426"/>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Dans le domaine de l'Interaction Homme-Machine (IHM) ou en usabilité, la loi de Fitts permet de prédire le temps requis à un humain pour pointer une zone. Appliqué au web, cette loi permet de savoir en combien de temps la souris va atteindre un élément sur une page web. Cela permet d'optimiser grandement les interfaces web.</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328" name="Shape 328"/>
          <p:cNvSpPr txBox="1">
            <a:spLocks noGrp="1"/>
          </p:cNvSpPr>
          <p:nvPr>
            <p:ph type="title"/>
          </p:nvPr>
        </p:nvSpPr>
        <p:spPr>
          <a:xfrm>
            <a:off x="0" y="985480"/>
            <a:ext cx="8520600" cy="492412"/>
          </a:xfrm>
          <a:prstGeom prst="rect">
            <a:avLst/>
          </a:prstGeom>
        </p:spPr>
        <p:txBody>
          <a:bodyPr wrap="square">
            <a:spAutoFit/>
          </a:bodyPr>
          <a:lstStyle/>
          <a:p>
            <a:pPr marL="114300">
              <a:buClr>
                <a:srgbClr val="000000"/>
              </a:buClr>
              <a:buFont typeface="Arial"/>
            </a:pPr>
            <a:r>
              <a:rPr lang="fr" sz="2000" dirty="0">
                <a:solidFill>
                  <a:schemeClr val="bg2">
                    <a:lumMod val="75000"/>
                  </a:schemeClr>
                </a:solidFill>
                <a:latin typeface="PT Sans Narrow" panose="020B0604020202020204" charset="0"/>
                <a:ea typeface="Arial"/>
                <a:cs typeface="Arial"/>
                <a:sym typeface="Arial"/>
              </a:rPr>
              <a:t>Loi de fitt</a:t>
            </a:r>
            <a:endParaRPr sz="2000" dirty="0">
              <a:solidFill>
                <a:schemeClr val="bg2">
                  <a:lumMod val="75000"/>
                </a:schemeClr>
              </a:solidFill>
              <a:latin typeface="PT Sans Narrow" panose="020B0604020202020204" charset="0"/>
              <a:ea typeface="Arial"/>
              <a:cs typeface="Arial"/>
              <a:sym typeface="Arial"/>
            </a:endParaRPr>
          </a:p>
        </p:txBody>
      </p:sp>
      <p:sp>
        <p:nvSpPr>
          <p:cNvPr id="6" name="Titre 1"/>
          <p:cNvSpPr txBox="1">
            <a:spLocks/>
          </p:cNvSpPr>
          <p:nvPr/>
        </p:nvSpPr>
        <p:spPr>
          <a:xfrm>
            <a:off x="114468" y="701178"/>
            <a:ext cx="4476438"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lgn="just">
              <a:buClr>
                <a:srgbClr val="000000"/>
              </a:buClr>
            </a:pPr>
            <a:r>
              <a:rPr lang="fr-FR" sz="2000" dirty="0" smtClean="0">
                <a:solidFill>
                  <a:schemeClr val="accent3">
                    <a:lumMod val="75000"/>
                  </a:schemeClr>
                </a:solidFill>
                <a:latin typeface="PT Sans Narrow" panose="020B0604020202020204" charset="0"/>
                <a:ea typeface="Arial"/>
                <a:cs typeface="Arial"/>
              </a:rPr>
              <a:t>Le</a:t>
            </a:r>
            <a:r>
              <a:rPr lang="fr" sz="2000" dirty="0" smtClean="0">
                <a:solidFill>
                  <a:schemeClr val="accent3">
                    <a:lumMod val="75000"/>
                  </a:schemeClr>
                </a:solidFill>
                <a:latin typeface="PT Sans Narrow" panose="020B0604020202020204" charset="0"/>
                <a:ea typeface="Arial"/>
                <a:cs typeface="Arial"/>
              </a:rPr>
              <a:t> toucher</a:t>
            </a:r>
            <a:endParaRPr lang="fr-FR" sz="2000" dirty="0">
              <a:solidFill>
                <a:schemeClr val="accent3">
                  <a:lumMod val="75000"/>
                </a:schemeClr>
              </a:solidFill>
              <a:latin typeface="PT Sans Narrow" panose="020B0604020202020204" charset="0"/>
              <a:ea typeface="Arial"/>
              <a:cs typeface="Arial"/>
              <a:sym typeface="Arial"/>
            </a:endParaRPr>
          </a:p>
        </p:txBody>
      </p:sp>
      <p:sp>
        <p:nvSpPr>
          <p:cNvPr id="7" name="Shape 98"/>
          <p:cNvSpPr txBox="1">
            <a:spLocks/>
          </p:cNvSpPr>
          <p:nvPr/>
        </p:nvSpPr>
        <p:spPr>
          <a:xfrm>
            <a:off x="108940" y="110546"/>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La perception</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a:t>
            </a:fld>
            <a:endParaRPr lang="fr-FR"/>
          </a:p>
        </p:txBody>
      </p:sp>
    </p:spTree>
    <p:extLst>
      <p:ext uri="{BB962C8B-B14F-4D97-AF65-F5344CB8AC3E}">
        <p14:creationId xmlns:p14="http://schemas.microsoft.com/office/powerpoint/2010/main" val="3321599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206062" y="1266325"/>
            <a:ext cx="9038362" cy="3302700"/>
          </a:xfrm>
        </p:spPr>
        <p:txBody>
          <a:bodyPr/>
          <a:lstStyle/>
          <a:p>
            <a:pPr marL="857250" indent="-285750" algn="just">
              <a:lnSpc>
                <a:spcPct val="150000"/>
              </a:lnSpc>
              <a:spcBef>
                <a:spcPts val="1000"/>
              </a:spcBef>
              <a:buClr>
                <a:srgbClr val="000000"/>
              </a:buClr>
              <a:buFont typeface="Wingdings" panose="05000000000000000000" pitchFamily="2" charset="2"/>
              <a:buChar char="q"/>
            </a:pPr>
            <a:r>
              <a:rPr lang="fr-FR" sz="2000" dirty="0" smtClean="0">
                <a:solidFill>
                  <a:srgbClr val="000000"/>
                </a:solidFill>
                <a:latin typeface="Times New Roman" panose="02020603050405020304" pitchFamily="18" charset="0"/>
                <a:ea typeface="Arial"/>
                <a:cs typeface="Times New Roman" panose="02020603050405020304" pitchFamily="18" charset="0"/>
              </a:rPr>
              <a:t>GOMS </a:t>
            </a:r>
            <a:r>
              <a:rPr lang="fr-FR" sz="2000" dirty="0">
                <a:solidFill>
                  <a:srgbClr val="000000"/>
                </a:solidFill>
                <a:latin typeface="Times New Roman" panose="02020603050405020304" pitchFamily="18" charset="0"/>
                <a:ea typeface="Arial"/>
                <a:cs typeface="Times New Roman" panose="02020603050405020304" pitchFamily="18" charset="0"/>
              </a:rPr>
              <a:t>permet de modéliser le comportement à différents niveaux d'abstraction, depuis la </a:t>
            </a:r>
            <a:r>
              <a:rPr lang="fr-FR" sz="2000" dirty="0">
                <a:solidFill>
                  <a:srgbClr val="0070C0"/>
                </a:solidFill>
                <a:latin typeface="Times New Roman" panose="02020603050405020304" pitchFamily="18" charset="0"/>
                <a:ea typeface="Arial"/>
                <a:cs typeface="Times New Roman" panose="02020603050405020304" pitchFamily="18" charset="0"/>
              </a:rPr>
              <a:t>tâche</a:t>
            </a:r>
            <a:r>
              <a:rPr lang="fr-FR" sz="2000" dirty="0">
                <a:solidFill>
                  <a:srgbClr val="000000"/>
                </a:solidFill>
                <a:latin typeface="Times New Roman" panose="02020603050405020304" pitchFamily="18" charset="0"/>
                <a:ea typeface="Arial"/>
                <a:cs typeface="Times New Roman" panose="02020603050405020304" pitchFamily="18" charset="0"/>
              </a:rPr>
              <a:t> jusqu'aux </a:t>
            </a:r>
            <a:r>
              <a:rPr lang="fr-FR" sz="2000" dirty="0">
                <a:solidFill>
                  <a:srgbClr val="0070C0"/>
                </a:solidFill>
                <a:latin typeface="Times New Roman" panose="02020603050405020304" pitchFamily="18" charset="0"/>
                <a:ea typeface="Arial"/>
                <a:cs typeface="Times New Roman" panose="02020603050405020304" pitchFamily="18" charset="0"/>
              </a:rPr>
              <a:t>actions physiques</a:t>
            </a:r>
            <a:r>
              <a:rPr lang="fr-FR" sz="2000" dirty="0" smtClean="0">
                <a:solidFill>
                  <a:srgbClr val="000000"/>
                </a:solidFill>
                <a:latin typeface="Times New Roman" panose="02020603050405020304" pitchFamily="18" charset="0"/>
                <a:ea typeface="Arial"/>
                <a:cs typeface="Times New Roman" panose="02020603050405020304" pitchFamily="18" charset="0"/>
              </a:rPr>
              <a:t>.</a:t>
            </a:r>
          </a:p>
          <a:p>
            <a:pPr marL="857250" indent="-285750" algn="just">
              <a:lnSpc>
                <a:spcPct val="150000"/>
              </a:lnSpc>
              <a:spcBef>
                <a:spcPts val="1000"/>
              </a:spcBef>
              <a:buClr>
                <a:srgbClr val="000000"/>
              </a:buClr>
              <a:buFont typeface="Wingdings" panose="05000000000000000000" pitchFamily="2" charset="2"/>
              <a:buChar char="q"/>
            </a:pPr>
            <a:r>
              <a:rPr lang="en-US" sz="2000" dirty="0">
                <a:solidFill>
                  <a:srgbClr val="000000"/>
                </a:solidFill>
                <a:latin typeface="Times New Roman" panose="02020603050405020304" pitchFamily="18" charset="0"/>
                <a:ea typeface="Arial"/>
                <a:cs typeface="Times New Roman" panose="02020603050405020304" pitchFamily="18" charset="0"/>
              </a:rPr>
              <a:t>GOMS </a:t>
            </a:r>
            <a:r>
              <a:rPr lang="fr-FR" sz="2000" dirty="0">
                <a:solidFill>
                  <a:srgbClr val="000000"/>
                </a:solidFill>
                <a:latin typeface="Times New Roman" panose="02020603050405020304" pitchFamily="18" charset="0"/>
                <a:ea typeface="Arial"/>
                <a:cs typeface="Times New Roman" panose="02020603050405020304" pitchFamily="18" charset="0"/>
              </a:rPr>
              <a:t>introduit quatre ensembles pour représenter l'activité cognitive d'un individu engagé dans la réalisation d'une tâche : Goals, </a:t>
            </a:r>
            <a:r>
              <a:rPr lang="fr-FR" sz="2000" dirty="0" err="1">
                <a:solidFill>
                  <a:srgbClr val="000000"/>
                </a:solidFill>
                <a:latin typeface="Times New Roman" panose="02020603050405020304" pitchFamily="18" charset="0"/>
                <a:ea typeface="Arial"/>
                <a:cs typeface="Times New Roman" panose="02020603050405020304" pitchFamily="18" charset="0"/>
              </a:rPr>
              <a:t>Operators</a:t>
            </a:r>
            <a:r>
              <a:rPr lang="fr-FR" sz="2000" dirty="0">
                <a:solidFill>
                  <a:srgbClr val="000000"/>
                </a:solidFill>
                <a:latin typeface="Times New Roman" panose="02020603050405020304" pitchFamily="18" charset="0"/>
                <a:ea typeface="Arial"/>
                <a:cs typeface="Times New Roman" panose="02020603050405020304" pitchFamily="18" charset="0"/>
              </a:rPr>
              <a:t>, </a:t>
            </a:r>
            <a:r>
              <a:rPr lang="fr-FR" sz="2000" dirty="0" err="1">
                <a:solidFill>
                  <a:srgbClr val="000000"/>
                </a:solidFill>
                <a:latin typeface="Times New Roman" panose="02020603050405020304" pitchFamily="18" charset="0"/>
                <a:ea typeface="Arial"/>
                <a:cs typeface="Times New Roman" panose="02020603050405020304" pitchFamily="18" charset="0"/>
              </a:rPr>
              <a:t>Methods</a:t>
            </a:r>
            <a:r>
              <a:rPr lang="fr-FR" sz="2000" dirty="0">
                <a:solidFill>
                  <a:srgbClr val="000000"/>
                </a:solidFill>
                <a:latin typeface="Times New Roman" panose="02020603050405020304" pitchFamily="18" charset="0"/>
                <a:ea typeface="Arial"/>
                <a:cs typeface="Times New Roman" panose="02020603050405020304" pitchFamily="18" charset="0"/>
              </a:rPr>
              <a:t> et </a:t>
            </a:r>
            <a:r>
              <a:rPr lang="fr-FR" sz="2000" dirty="0" err="1">
                <a:solidFill>
                  <a:srgbClr val="000000"/>
                </a:solidFill>
                <a:latin typeface="Times New Roman" panose="02020603050405020304" pitchFamily="18" charset="0"/>
                <a:ea typeface="Arial"/>
                <a:cs typeface="Times New Roman" panose="02020603050405020304" pitchFamily="18" charset="0"/>
              </a:rPr>
              <a:t>Selection</a:t>
            </a:r>
            <a:r>
              <a:rPr lang="fr-FR" sz="2000" dirty="0">
                <a:solidFill>
                  <a:srgbClr val="000000"/>
                </a:solidFill>
                <a:latin typeface="Times New Roman" panose="02020603050405020304" pitchFamily="18" charset="0"/>
                <a:ea typeface="Arial"/>
                <a:cs typeface="Times New Roman" panose="02020603050405020304" pitchFamily="18" charset="0"/>
              </a:rPr>
              <a:t> </a:t>
            </a:r>
            <a:r>
              <a:rPr lang="fr-FR" sz="2000" dirty="0" err="1">
                <a:solidFill>
                  <a:srgbClr val="000000"/>
                </a:solidFill>
                <a:latin typeface="Times New Roman" panose="02020603050405020304" pitchFamily="18" charset="0"/>
                <a:ea typeface="Arial"/>
                <a:cs typeface="Times New Roman" panose="02020603050405020304" pitchFamily="18" charset="0"/>
              </a:rPr>
              <a:t>Rules</a:t>
            </a:r>
            <a:r>
              <a:rPr lang="fr-FR" sz="2000" dirty="0">
                <a:solidFill>
                  <a:srgbClr val="000000"/>
                </a:solidFill>
                <a:latin typeface="Times New Roman" panose="02020603050405020304" pitchFamily="18" charset="0"/>
                <a:ea typeface="Arial"/>
                <a:cs typeface="Times New Roman" panose="02020603050405020304" pitchFamily="18" charset="0"/>
              </a:rPr>
              <a:t>.</a:t>
            </a: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4"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a:t>
            </a:fld>
            <a:endParaRPr lang="fr-FR"/>
          </a:p>
        </p:txBody>
      </p:sp>
    </p:spTree>
    <p:extLst>
      <p:ext uri="{BB962C8B-B14F-4D97-AF65-F5344CB8AC3E}">
        <p14:creationId xmlns:p14="http://schemas.microsoft.com/office/powerpoint/2010/main" val="1747753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206062" y="712534"/>
            <a:ext cx="9038362" cy="3302700"/>
          </a:xfrm>
        </p:spPr>
        <p:txBody>
          <a:bodyPr/>
          <a:lstStyle/>
          <a:p>
            <a:pPr marL="571500" indent="0" algn="just">
              <a:lnSpc>
                <a:spcPct val="150000"/>
              </a:lnSpc>
              <a:spcBef>
                <a:spcPts val="1000"/>
              </a:spcBef>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GOMS modélise </a:t>
            </a:r>
            <a:r>
              <a:rPr lang="fr-FR" sz="2000" dirty="0">
                <a:solidFill>
                  <a:srgbClr val="000000"/>
                </a:solidFill>
                <a:latin typeface="Times New Roman" panose="02020603050405020304" pitchFamily="18" charset="0"/>
                <a:ea typeface="Arial"/>
                <a:cs typeface="Times New Roman" panose="02020603050405020304" pitchFamily="18" charset="0"/>
              </a:rPr>
              <a:t>le comportement de l’utilisateur en termes de:</a:t>
            </a: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6" name="Espace réservé du texte 2"/>
          <p:cNvSpPr txBox="1">
            <a:spLocks/>
          </p:cNvSpPr>
          <p:nvPr/>
        </p:nvSpPr>
        <p:spPr>
          <a:xfrm>
            <a:off x="-100065" y="1415797"/>
            <a:ext cx="8779481" cy="330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857250" indent="-285750" algn="just">
              <a:lnSpc>
                <a:spcPct val="150000"/>
              </a:lnSpc>
              <a:spcBef>
                <a:spcPts val="1000"/>
              </a:spcBef>
              <a:buClr>
                <a:srgbClr val="000000"/>
              </a:buClr>
              <a:buFont typeface="Wingdings" panose="05000000000000000000" pitchFamily="2" charset="2"/>
              <a:buChar char="q"/>
            </a:pPr>
            <a:r>
              <a:rPr lang="fr-FR" sz="2000" b="1"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G</a:t>
            </a:r>
            <a:r>
              <a:rPr lang="fr-FR" sz="2000"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oals </a:t>
            </a:r>
            <a:r>
              <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a:t>
            </a:r>
            <a:r>
              <a:rPr lang="fr-FR" sz="2000" dirty="0">
                <a:solidFill>
                  <a:schemeClr val="tx1">
                    <a:lumMod val="75000"/>
                    <a:lumOff val="2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Ce que l’utilisateur veut réaliser</a:t>
            </a:r>
            <a:r>
              <a:rPr lang="fr-FR" sz="2000" dirty="0" smtClean="0">
                <a:solidFill>
                  <a:srgbClr val="000000"/>
                </a:solidFill>
                <a:latin typeface="Times New Roman" panose="02020603050405020304" pitchFamily="18" charset="0"/>
                <a:ea typeface="Arial"/>
                <a:cs typeface="Times New Roman" panose="02020603050405020304" pitchFamily="18" charset="0"/>
              </a:rPr>
              <a:t>,</a:t>
            </a:r>
          </a:p>
          <a:p>
            <a:pPr marL="857250" indent="-285750" algn="just">
              <a:lnSpc>
                <a:spcPct val="150000"/>
              </a:lnSpc>
              <a:spcBef>
                <a:spcPts val="1000"/>
              </a:spcBef>
              <a:buClr>
                <a:srgbClr val="000000"/>
              </a:buClr>
              <a:buFont typeface="Wingdings" panose="05000000000000000000" pitchFamily="2" charset="2"/>
              <a:buChar char="q"/>
            </a:pPr>
            <a:r>
              <a:rPr lang="fr-FR" sz="2000" b="1" dirty="0" err="1">
                <a:solidFill>
                  <a:srgbClr val="0070C0"/>
                </a:solidFill>
                <a:latin typeface="Times New Roman" panose="02020603050405020304" pitchFamily="18" charset="0"/>
                <a:ea typeface="Verdana" panose="020B0604030504040204" pitchFamily="34" charset="0"/>
                <a:cs typeface="Times New Roman" panose="02020603050405020304" pitchFamily="18" charset="0"/>
              </a:rPr>
              <a:t>O</a:t>
            </a:r>
            <a:r>
              <a:rPr lang="fr-FR" sz="2000" dirty="0" err="1">
                <a:solidFill>
                  <a:srgbClr val="0070C0"/>
                </a:solidFill>
                <a:latin typeface="Times New Roman" panose="02020603050405020304" pitchFamily="18" charset="0"/>
                <a:ea typeface="Verdana" panose="020B0604030504040204" pitchFamily="34" charset="0"/>
                <a:cs typeface="Times New Roman" panose="02020603050405020304" pitchFamily="18" charset="0"/>
              </a:rPr>
              <a:t>perators</a:t>
            </a:r>
            <a:r>
              <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 :</a:t>
            </a:r>
            <a:r>
              <a:rPr lang="fr-FR" sz="2000" dirty="0">
                <a:solidFill>
                  <a:schemeClr val="tx1">
                    <a:lumMod val="75000"/>
                    <a:lumOff val="2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Des étapes spécifiques qu'un utilisateur peut prendre et assigner un temps d'exécution spécifique,</a:t>
            </a:r>
          </a:p>
          <a:p>
            <a:pPr marL="857250" indent="-285750" algn="just">
              <a:lnSpc>
                <a:spcPct val="150000"/>
              </a:lnSpc>
              <a:spcBef>
                <a:spcPts val="1000"/>
              </a:spcBef>
              <a:buClr>
                <a:srgbClr val="000000"/>
              </a:buClr>
              <a:buFont typeface="Wingdings" panose="05000000000000000000" pitchFamily="2" charset="2"/>
              <a:buChar char="q"/>
            </a:pPr>
            <a:r>
              <a:rPr lang="fr-FR" sz="2000" b="1" dirty="0" err="1">
                <a:solidFill>
                  <a:srgbClr val="0070C0"/>
                </a:solidFill>
                <a:latin typeface="Times New Roman" panose="02020603050405020304" pitchFamily="18" charset="0"/>
                <a:ea typeface="Verdana" panose="020B0604030504040204" pitchFamily="34" charset="0"/>
                <a:cs typeface="Times New Roman" panose="02020603050405020304" pitchFamily="18" charset="0"/>
              </a:rPr>
              <a:t>M</a:t>
            </a:r>
            <a:r>
              <a:rPr lang="fr-FR" sz="2000" dirty="0" err="1">
                <a:solidFill>
                  <a:srgbClr val="0070C0"/>
                </a:solidFill>
                <a:latin typeface="Times New Roman" panose="02020603050405020304" pitchFamily="18" charset="0"/>
                <a:ea typeface="Verdana" panose="020B0604030504040204" pitchFamily="34" charset="0"/>
                <a:cs typeface="Times New Roman" panose="02020603050405020304" pitchFamily="18" charset="0"/>
              </a:rPr>
              <a:t>ethods</a:t>
            </a:r>
            <a:r>
              <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 : </a:t>
            </a:r>
            <a:r>
              <a:rPr lang="fr-FR" sz="2000" dirty="0">
                <a:solidFill>
                  <a:srgbClr val="000000"/>
                </a:solidFill>
                <a:latin typeface="Times New Roman" panose="02020603050405020304" pitchFamily="18" charset="0"/>
                <a:ea typeface="Arial"/>
                <a:cs typeface="Times New Roman" panose="02020603050405020304" pitchFamily="18" charset="0"/>
              </a:rPr>
              <a:t>Séquences bien apprises de sous-objectifs et d'opérateurs pouvant atteindre un objectif</a:t>
            </a:r>
            <a:r>
              <a:rPr lang="fr-FR" sz="2000" dirty="0" smtClean="0">
                <a:solidFill>
                  <a:srgbClr val="000000"/>
                </a:solidFill>
                <a:latin typeface="Times New Roman" panose="02020603050405020304" pitchFamily="18" charset="0"/>
                <a:ea typeface="Arial"/>
                <a:cs typeface="Times New Roman" panose="02020603050405020304" pitchFamily="18" charset="0"/>
              </a:rPr>
              <a:t>,</a:t>
            </a:r>
          </a:p>
          <a:p>
            <a:pPr marL="857250" indent="-285750" algn="just">
              <a:lnSpc>
                <a:spcPct val="150000"/>
              </a:lnSpc>
              <a:spcBef>
                <a:spcPts val="1000"/>
              </a:spcBef>
              <a:buClr>
                <a:srgbClr val="000000"/>
              </a:buClr>
              <a:buFont typeface="Wingdings" panose="05000000000000000000" pitchFamily="2" charset="2"/>
              <a:buChar char="q"/>
            </a:pPr>
            <a:r>
              <a:rPr lang="fr-FR" sz="2000" b="1" dirty="0" err="1">
                <a:solidFill>
                  <a:srgbClr val="0070C0"/>
                </a:solidFill>
                <a:latin typeface="Times New Roman" panose="02020603050405020304" pitchFamily="18" charset="0"/>
                <a:ea typeface="Verdana" panose="020B0604030504040204" pitchFamily="34" charset="0"/>
                <a:cs typeface="Times New Roman" panose="02020603050405020304" pitchFamily="18" charset="0"/>
              </a:rPr>
              <a:t>S</a:t>
            </a:r>
            <a:r>
              <a:rPr lang="fr-FR" sz="2000" dirty="0" err="1">
                <a:solidFill>
                  <a:srgbClr val="0070C0"/>
                </a:solidFill>
                <a:latin typeface="Times New Roman" panose="02020603050405020304" pitchFamily="18" charset="0"/>
                <a:ea typeface="Verdana" panose="020B0604030504040204" pitchFamily="34" charset="0"/>
                <a:cs typeface="Times New Roman" panose="02020603050405020304" pitchFamily="18" charset="0"/>
              </a:rPr>
              <a:t>election</a:t>
            </a:r>
            <a:r>
              <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 </a:t>
            </a:r>
            <a:r>
              <a:rPr lang="fr-FR" sz="2000" dirty="0" err="1">
                <a:solidFill>
                  <a:srgbClr val="0070C0"/>
                </a:solidFill>
                <a:latin typeface="Times New Roman" panose="02020603050405020304" pitchFamily="18" charset="0"/>
                <a:ea typeface="Verdana" panose="020B0604030504040204" pitchFamily="34" charset="0"/>
                <a:cs typeface="Times New Roman" panose="02020603050405020304" pitchFamily="18" charset="0"/>
              </a:rPr>
              <a:t>Rules</a:t>
            </a:r>
            <a:r>
              <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 : </a:t>
            </a:r>
            <a:r>
              <a:rPr lang="fr-FR" sz="2000" dirty="0">
                <a:solidFill>
                  <a:srgbClr val="000000"/>
                </a:solidFill>
                <a:latin typeface="Times New Roman" panose="02020603050405020304" pitchFamily="18" charset="0"/>
                <a:ea typeface="Arial"/>
                <a:cs typeface="Times New Roman" panose="02020603050405020304" pitchFamily="18" charset="0"/>
              </a:rPr>
              <a:t>Directives pour décider entre plusieurs méthodes.</a:t>
            </a:r>
          </a:p>
          <a:p>
            <a:pPr marL="857250" indent="-285750" algn="just">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indent="-285750" algn="just">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indent="-285750" algn="just">
              <a:lnSpc>
                <a:spcPct val="150000"/>
              </a:lnSpc>
              <a:spcBef>
                <a:spcPts val="1000"/>
              </a:spcBef>
              <a:buClr>
                <a:srgbClr val="000000"/>
              </a:buClr>
              <a:buFont typeface="Wingdings" panose="05000000000000000000" pitchFamily="2" charset="2"/>
              <a:buChar char="q"/>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Font typeface="Open Sans"/>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Font typeface="Open Sans"/>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7"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35</a:t>
            </a:fld>
            <a:endParaRPr lang="fr-FR"/>
          </a:p>
        </p:txBody>
      </p:sp>
    </p:spTree>
    <p:extLst>
      <p:ext uri="{BB962C8B-B14F-4D97-AF65-F5344CB8AC3E}">
        <p14:creationId xmlns:p14="http://schemas.microsoft.com/office/powerpoint/2010/main" val="3230397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idx="1"/>
          </p:nvPr>
        </p:nvSpPr>
        <p:spPr>
          <a:xfrm>
            <a:off x="-206062" y="1098241"/>
            <a:ext cx="9038362" cy="3302700"/>
          </a:xfrm>
        </p:spPr>
        <p:txBody>
          <a:bodyPr/>
          <a:lstStyle/>
          <a:p>
            <a:pPr marL="571500" indent="0" algn="just">
              <a:lnSpc>
                <a:spcPct val="150000"/>
              </a:lnSpc>
              <a:spcBef>
                <a:spcPts val="1000"/>
              </a:spcBef>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Un </a:t>
            </a:r>
            <a:r>
              <a:rPr lang="fr-FR" sz="2000" dirty="0">
                <a:solidFill>
                  <a:srgbClr val="000000"/>
                </a:solidFill>
                <a:latin typeface="Times New Roman" panose="02020603050405020304" pitchFamily="18" charset="0"/>
                <a:ea typeface="Arial"/>
                <a:cs typeface="Times New Roman" panose="02020603050405020304" pitchFamily="18" charset="0"/>
              </a:rPr>
              <a:t>but est ce que l'utilisateur décide de faire</a:t>
            </a: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7" name="Espace réservé du texte 2"/>
          <p:cNvSpPr txBox="1">
            <a:spLocks/>
          </p:cNvSpPr>
          <p:nvPr/>
        </p:nvSpPr>
        <p:spPr>
          <a:xfrm>
            <a:off x="364519" y="1814379"/>
            <a:ext cx="8779481" cy="330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smtClean="0">
                <a:solidFill>
                  <a:srgbClr val="000000"/>
                </a:solidFill>
                <a:latin typeface="Times New Roman" panose="02020603050405020304" pitchFamily="18" charset="0"/>
                <a:ea typeface="Arial"/>
                <a:cs typeface="Times New Roman" panose="02020603050405020304" pitchFamily="18" charset="0"/>
              </a:rPr>
              <a:t>Changer </a:t>
            </a:r>
            <a:r>
              <a:rPr lang="fr-FR" sz="2000" dirty="0">
                <a:solidFill>
                  <a:srgbClr val="000000"/>
                </a:solidFill>
                <a:latin typeface="Times New Roman" panose="02020603050405020304" pitchFamily="18" charset="0"/>
                <a:ea typeface="Arial"/>
                <a:cs typeface="Times New Roman" panose="02020603050405020304" pitchFamily="18" charset="0"/>
              </a:rPr>
              <a:t>la couleur d'un paragraphe,</a:t>
            </a:r>
          </a:p>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Supprimer un document,</a:t>
            </a:r>
          </a:p>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Positionner le curseur dans un texte,</a:t>
            </a:r>
          </a:p>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Créer un enregistrement vocal.</a:t>
            </a:r>
          </a:p>
          <a:p>
            <a:pPr marL="857250" indent="-285750" algn="just">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indent="-285750" algn="just">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indent="-285750" algn="just">
              <a:lnSpc>
                <a:spcPct val="150000"/>
              </a:lnSpc>
              <a:spcBef>
                <a:spcPts val="1000"/>
              </a:spcBef>
              <a:buClr>
                <a:srgbClr val="000000"/>
              </a:buClr>
              <a:buFont typeface="Wingdings" panose="05000000000000000000" pitchFamily="2" charset="2"/>
              <a:buChar char="q"/>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Font typeface="Open Sans"/>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Font typeface="Open Sans"/>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8"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Goals</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9"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36</a:t>
            </a:fld>
            <a:endParaRPr lang="fr-FR"/>
          </a:p>
        </p:txBody>
      </p:sp>
    </p:spTree>
    <p:extLst>
      <p:ext uri="{BB962C8B-B14F-4D97-AF65-F5344CB8AC3E}">
        <p14:creationId xmlns:p14="http://schemas.microsoft.com/office/powerpoint/2010/main" val="2439970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
          <p:cNvSpPr>
            <a:spLocks noGrp="1"/>
          </p:cNvSpPr>
          <p:nvPr>
            <p:ph type="body" idx="1"/>
          </p:nvPr>
        </p:nvSpPr>
        <p:spPr>
          <a:xfrm>
            <a:off x="-206062" y="787413"/>
            <a:ext cx="9038362" cy="4570198"/>
          </a:xfrm>
        </p:spPr>
        <p:txBody>
          <a:bodyPr/>
          <a:lstStyle/>
          <a:p>
            <a:pPr marL="571500" indent="0" algn="just">
              <a:lnSpc>
                <a:spcPct val="150000"/>
              </a:lnSpc>
              <a:spcBef>
                <a:spcPts val="1000"/>
              </a:spcBef>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Une </a:t>
            </a:r>
            <a:r>
              <a:rPr lang="fr-FR" sz="2000" dirty="0">
                <a:solidFill>
                  <a:srgbClr val="000000"/>
                </a:solidFill>
                <a:latin typeface="Times New Roman" panose="02020603050405020304" pitchFamily="18" charset="0"/>
                <a:ea typeface="Arial"/>
                <a:cs typeface="Times New Roman" panose="02020603050405020304" pitchFamily="18" charset="0"/>
              </a:rPr>
              <a:t>opération est une action élémentaire qui change l'état </a:t>
            </a:r>
            <a:r>
              <a:rPr lang="fr-FR" sz="2000" dirty="0" smtClean="0">
                <a:solidFill>
                  <a:srgbClr val="000000"/>
                </a:solidFill>
                <a:latin typeface="Times New Roman" panose="02020603050405020304" pitchFamily="18" charset="0"/>
                <a:ea typeface="Arial"/>
                <a:cs typeface="Times New Roman" panose="02020603050405020304" pitchFamily="18" charset="0"/>
              </a:rPr>
              <a:t>mental de </a:t>
            </a:r>
            <a:r>
              <a:rPr lang="fr-FR" sz="2000" dirty="0">
                <a:solidFill>
                  <a:srgbClr val="000000"/>
                </a:solidFill>
                <a:latin typeface="Times New Roman" panose="02020603050405020304" pitchFamily="18" charset="0"/>
                <a:ea typeface="Arial"/>
                <a:cs typeface="Times New Roman" panose="02020603050405020304" pitchFamily="18" charset="0"/>
              </a:rPr>
              <a:t>l'utilisateur ou l'environnement</a:t>
            </a:r>
            <a:r>
              <a:rPr lang="fr-FR" sz="2000" dirty="0" smtClean="0">
                <a:solidFill>
                  <a:srgbClr val="000000"/>
                </a:solidFill>
                <a:latin typeface="Times New Roman" panose="02020603050405020304" pitchFamily="18" charset="0"/>
                <a:ea typeface="Arial"/>
                <a:cs typeface="Times New Roman" panose="02020603050405020304" pitchFamily="18" charset="0"/>
              </a:rPr>
              <a:t>.</a:t>
            </a: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Les </a:t>
            </a:r>
            <a:r>
              <a:rPr lang="fr-FR" sz="2000" dirty="0">
                <a:solidFill>
                  <a:srgbClr val="000000"/>
                </a:solidFill>
                <a:latin typeface="Times New Roman" panose="02020603050405020304" pitchFamily="18" charset="0"/>
                <a:ea typeface="Arial"/>
                <a:cs typeface="Times New Roman" panose="02020603050405020304" pitchFamily="18" charset="0"/>
              </a:rPr>
              <a:t>opérations sont élémentaires dans le sens qu'elles ne demandent aucune réflexion de la part de l'utilisateur.</a:t>
            </a: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10" name="Espace réservé du texte 2"/>
          <p:cNvSpPr txBox="1">
            <a:spLocks/>
          </p:cNvSpPr>
          <p:nvPr/>
        </p:nvSpPr>
        <p:spPr>
          <a:xfrm>
            <a:off x="364519" y="1706733"/>
            <a:ext cx="8779481" cy="258576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smtClean="0">
                <a:solidFill>
                  <a:srgbClr val="000000"/>
                </a:solidFill>
                <a:latin typeface="Times New Roman" panose="02020603050405020304" pitchFamily="18" charset="0"/>
                <a:ea typeface="Arial"/>
                <a:cs typeface="Times New Roman" panose="02020603050405020304" pitchFamily="18" charset="0"/>
              </a:rPr>
              <a:t>Prendre </a:t>
            </a:r>
            <a:r>
              <a:rPr lang="fr-FR" sz="2000" dirty="0">
                <a:solidFill>
                  <a:srgbClr val="000000"/>
                </a:solidFill>
                <a:latin typeface="Times New Roman" panose="02020603050405020304" pitchFamily="18" charset="0"/>
                <a:ea typeface="Arial"/>
                <a:cs typeface="Times New Roman" panose="02020603050405020304" pitchFamily="18" charset="0"/>
              </a:rPr>
              <a:t>la souris avec la main,</a:t>
            </a:r>
          </a:p>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Déplacer le curseur vers un paragraphe,</a:t>
            </a:r>
          </a:p>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Cliquer,</a:t>
            </a:r>
          </a:p>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Vérifier que le curseur est au bout de la ligne</a:t>
            </a:r>
            <a:r>
              <a:rPr lang="fr-FR" sz="2000" dirty="0" smtClean="0">
                <a:solidFill>
                  <a:srgbClr val="000000"/>
                </a:solidFill>
                <a:latin typeface="Times New Roman" panose="02020603050405020304" pitchFamily="18" charset="0"/>
                <a:ea typeface="Arial"/>
                <a:cs typeface="Times New Roman" panose="02020603050405020304" pitchFamily="18" charset="0"/>
              </a:rPr>
              <a:t>,</a:t>
            </a:r>
            <a:endParaRPr lang="fr-FR" dirty="0">
              <a:solidFill>
                <a:srgbClr val="000000"/>
              </a:solidFill>
              <a:latin typeface="Arial"/>
              <a:ea typeface="Arial"/>
              <a:cs typeface="Arial"/>
            </a:endParaRPr>
          </a:p>
          <a:p>
            <a:pPr marL="857250" indent="-285750" algn="just">
              <a:lnSpc>
                <a:spcPct val="150000"/>
              </a:lnSpc>
              <a:spcBef>
                <a:spcPts val="1000"/>
              </a:spcBef>
              <a:buClr>
                <a:srgbClr val="000000"/>
              </a:buClr>
              <a:buFont typeface="Wingdings" panose="05000000000000000000" pitchFamily="2" charset="2"/>
              <a:buChar char="q"/>
            </a:pPr>
            <a:endParaRPr lang="fr-FR" dirty="0" smtClean="0">
              <a:solidFill>
                <a:srgbClr val="000000"/>
              </a:solidFill>
              <a:latin typeface="Arial"/>
              <a:ea typeface="Arial"/>
              <a:cs typeface="Arial"/>
            </a:endParaRPr>
          </a:p>
          <a:p>
            <a:pPr marL="571500" indent="0" algn="just">
              <a:lnSpc>
                <a:spcPct val="150000"/>
              </a:lnSpc>
              <a:spcBef>
                <a:spcPts val="1000"/>
              </a:spcBef>
              <a:buClr>
                <a:srgbClr val="000000"/>
              </a:buClr>
              <a:buFont typeface="Open Sans"/>
              <a:buNone/>
            </a:pPr>
            <a:endParaRPr lang="fr-FR" dirty="0" smtClean="0">
              <a:solidFill>
                <a:srgbClr val="000000"/>
              </a:solidFill>
              <a:latin typeface="Arial"/>
              <a:ea typeface="Arial"/>
              <a:cs typeface="Arial"/>
            </a:endParaRPr>
          </a:p>
          <a:p>
            <a:pPr marL="571500" indent="0" algn="just">
              <a:lnSpc>
                <a:spcPct val="150000"/>
              </a:lnSpc>
              <a:spcBef>
                <a:spcPts val="1000"/>
              </a:spcBef>
              <a:buClr>
                <a:srgbClr val="000000"/>
              </a:buClr>
              <a:buFont typeface="Open Sans"/>
              <a:buNone/>
            </a:pPr>
            <a:endParaRPr lang="fr-FR" dirty="0" smtClean="0">
              <a:solidFill>
                <a:srgbClr val="000000"/>
              </a:solidFill>
              <a:latin typeface="Arial"/>
              <a:ea typeface="Arial"/>
              <a:cs typeface="Arial"/>
            </a:endParaRPr>
          </a:p>
          <a:p>
            <a:pPr marL="857250" indent="-285750">
              <a:lnSpc>
                <a:spcPct val="150000"/>
              </a:lnSpc>
              <a:spcBef>
                <a:spcPts val="1000"/>
              </a:spcBef>
              <a:buClr>
                <a:srgbClr val="000000"/>
              </a:buClr>
              <a:buFont typeface="Wingdings" panose="05000000000000000000" pitchFamily="2" charset="2"/>
              <a:buChar char="q"/>
            </a:pPr>
            <a:endParaRPr lang="fr-FR" dirty="0">
              <a:solidFill>
                <a:srgbClr val="000000"/>
              </a:solidFill>
              <a:latin typeface="Arial"/>
              <a:ea typeface="Arial"/>
              <a:cs typeface="Arial"/>
            </a:endParaRPr>
          </a:p>
        </p:txBody>
      </p:sp>
      <p:sp>
        <p:nvSpPr>
          <p:cNvPr id="11"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12"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err="1" smtClean="0">
                <a:solidFill>
                  <a:schemeClr val="accent3">
                    <a:lumMod val="75000"/>
                  </a:schemeClr>
                </a:solidFill>
                <a:latin typeface="PT Sans Narrow" panose="020B0604020202020204" charset="0"/>
                <a:ea typeface="Arial"/>
                <a:cs typeface="Arial"/>
              </a:rPr>
              <a:t>Operators</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37</a:t>
            </a:fld>
            <a:endParaRPr lang="fr-FR"/>
          </a:p>
        </p:txBody>
      </p:sp>
    </p:spTree>
    <p:extLst>
      <p:ext uri="{BB962C8B-B14F-4D97-AF65-F5344CB8AC3E}">
        <p14:creationId xmlns:p14="http://schemas.microsoft.com/office/powerpoint/2010/main" val="2828373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a:spLocks noGrp="1"/>
          </p:cNvSpPr>
          <p:nvPr>
            <p:ph type="body" idx="1"/>
          </p:nvPr>
        </p:nvSpPr>
        <p:spPr>
          <a:xfrm>
            <a:off x="-206062" y="838929"/>
            <a:ext cx="9038362" cy="3302700"/>
          </a:xfrm>
        </p:spPr>
        <p:txBody>
          <a:bodyPr/>
          <a:lstStyle/>
          <a:p>
            <a:pPr marL="571500" indent="0" algn="just">
              <a:lnSpc>
                <a:spcPct val="150000"/>
              </a:lnSpc>
              <a:spcBef>
                <a:spcPts val="1000"/>
              </a:spcBef>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Une méthode </a:t>
            </a:r>
            <a:r>
              <a:rPr lang="fr-FR" sz="2000" dirty="0">
                <a:solidFill>
                  <a:srgbClr val="000000"/>
                </a:solidFill>
                <a:latin typeface="Times New Roman" panose="02020603050405020304" pitchFamily="18" charset="0"/>
                <a:ea typeface="Arial"/>
                <a:cs typeface="Times New Roman" panose="02020603050405020304" pitchFamily="18" charset="0"/>
              </a:rPr>
              <a:t>est une séquence d'opérations qui permet d'atteindre  le but. Il peut exister plusieurs méthodes pour un but</a:t>
            </a:r>
            <a:r>
              <a:rPr lang="fr-FR" sz="2000" dirty="0" smtClean="0">
                <a:solidFill>
                  <a:srgbClr val="000000"/>
                </a:solidFill>
                <a:latin typeface="Times New Roman" panose="02020603050405020304" pitchFamily="18" charset="0"/>
                <a:ea typeface="Arial"/>
                <a:cs typeface="Times New Roman" panose="02020603050405020304" pitchFamily="18" charset="0"/>
              </a:rPr>
              <a:t>.</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5" name="Espace réservé du texte 2"/>
          <p:cNvSpPr txBox="1">
            <a:spLocks/>
          </p:cNvSpPr>
          <p:nvPr/>
        </p:nvSpPr>
        <p:spPr>
          <a:xfrm>
            <a:off x="364519" y="1841675"/>
            <a:ext cx="8779481" cy="330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Première méthode</a:t>
            </a:r>
          </a:p>
          <a:p>
            <a:pPr marL="1771650" lvl="2" indent="-285750">
              <a:lnSpc>
                <a:spcPct val="90000"/>
              </a:lnSpc>
              <a:spcBef>
                <a:spcPts val="1000"/>
              </a:spcBef>
              <a:buClr>
                <a:srgbClr val="000000"/>
              </a:buClr>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Prendre la souris,</a:t>
            </a:r>
          </a:p>
          <a:p>
            <a:pPr marL="1771650" lvl="2" indent="-285750">
              <a:lnSpc>
                <a:spcPct val="90000"/>
              </a:lnSpc>
              <a:spcBef>
                <a:spcPts val="1000"/>
              </a:spcBef>
              <a:buClr>
                <a:srgbClr val="000000"/>
              </a:buClr>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Déplacer le curseur vers la position souhaitée</a:t>
            </a:r>
            <a:r>
              <a:rPr lang="fr-FR" sz="2000" dirty="0" smtClean="0">
                <a:solidFill>
                  <a:srgbClr val="000000"/>
                </a:solidFill>
                <a:latin typeface="Times New Roman" panose="02020603050405020304" pitchFamily="18" charset="0"/>
                <a:ea typeface="Arial"/>
                <a:cs typeface="Times New Roman" panose="02020603050405020304" pitchFamily="18" charset="0"/>
              </a:rPr>
              <a:t>,</a:t>
            </a:r>
          </a:p>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smtClean="0">
                <a:solidFill>
                  <a:srgbClr val="000000"/>
                </a:solidFill>
                <a:latin typeface="Times New Roman" panose="02020603050405020304" pitchFamily="18" charset="0"/>
                <a:ea typeface="Arial"/>
                <a:cs typeface="Times New Roman" panose="02020603050405020304" pitchFamily="18" charset="0"/>
              </a:rPr>
              <a:t>Deuxième </a:t>
            </a:r>
            <a:r>
              <a:rPr lang="fr-FR" sz="2000" dirty="0">
                <a:solidFill>
                  <a:srgbClr val="000000"/>
                </a:solidFill>
                <a:latin typeface="Times New Roman" panose="02020603050405020304" pitchFamily="18" charset="0"/>
                <a:ea typeface="Arial"/>
                <a:cs typeface="Times New Roman" panose="02020603050405020304" pitchFamily="18" charset="0"/>
              </a:rPr>
              <a:t>méthode</a:t>
            </a:r>
          </a:p>
          <a:p>
            <a:pPr marL="1771650" lvl="2" indent="-285750">
              <a:lnSpc>
                <a:spcPct val="90000"/>
              </a:lnSpc>
              <a:spcBef>
                <a:spcPts val="1000"/>
              </a:spcBef>
              <a:buClr>
                <a:srgbClr val="000000"/>
              </a:buClr>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Taper les touches du clavier  </a:t>
            </a:r>
          </a:p>
          <a:p>
            <a:pPr marL="571500" indent="0">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300" y="2490279"/>
            <a:ext cx="288000" cy="288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886" y="3615658"/>
            <a:ext cx="756000" cy="756000"/>
          </a:xfrm>
          <a:prstGeom prst="rect">
            <a:avLst/>
          </a:prstGeom>
        </p:spPr>
      </p:pic>
      <p:sp>
        <p:nvSpPr>
          <p:cNvPr id="12"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13"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err="1" smtClean="0">
                <a:solidFill>
                  <a:schemeClr val="accent3">
                    <a:lumMod val="75000"/>
                  </a:schemeClr>
                </a:solidFill>
                <a:latin typeface="PT Sans Narrow" panose="020B0604020202020204" charset="0"/>
                <a:ea typeface="Arial"/>
                <a:cs typeface="Arial"/>
              </a:rPr>
              <a:t>Methods</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38</a:t>
            </a:fld>
            <a:endParaRPr lang="fr-FR"/>
          </a:p>
        </p:txBody>
      </p:sp>
    </p:spTree>
    <p:extLst>
      <p:ext uri="{BB962C8B-B14F-4D97-AF65-F5344CB8AC3E}">
        <p14:creationId xmlns:p14="http://schemas.microsoft.com/office/powerpoint/2010/main" val="518720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idx="1"/>
          </p:nvPr>
        </p:nvSpPr>
        <p:spPr>
          <a:xfrm>
            <a:off x="-206062" y="838929"/>
            <a:ext cx="9038362" cy="3302700"/>
          </a:xfrm>
        </p:spPr>
        <p:txBody>
          <a:bodyPr/>
          <a:lstStyle/>
          <a:p>
            <a:pPr marL="571500" indent="0" algn="just">
              <a:lnSpc>
                <a:spcPct val="150000"/>
              </a:lnSpc>
              <a:spcBef>
                <a:spcPts val="1000"/>
              </a:spcBef>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Une règle de sélection définit comment se fait le choix lorsqu'il y a plusieurs méthodes possibles.</a:t>
            </a: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7" name="Espace réservé du texte 2"/>
          <p:cNvSpPr txBox="1">
            <a:spLocks/>
          </p:cNvSpPr>
          <p:nvPr/>
        </p:nvSpPr>
        <p:spPr>
          <a:xfrm>
            <a:off x="364519" y="1841675"/>
            <a:ext cx="8779481" cy="330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Première </a:t>
            </a:r>
            <a:r>
              <a:rPr lang="fr-FR" sz="2000" dirty="0" smtClean="0">
                <a:solidFill>
                  <a:srgbClr val="000000"/>
                </a:solidFill>
                <a:latin typeface="Times New Roman" panose="02020603050405020304" pitchFamily="18" charset="0"/>
                <a:ea typeface="Arial"/>
                <a:cs typeface="Times New Roman" panose="02020603050405020304" pitchFamily="18" charset="0"/>
              </a:rPr>
              <a:t>règle</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771650" lvl="2" indent="-285750">
              <a:lnSpc>
                <a:spcPct val="90000"/>
              </a:lnSpc>
              <a:spcBef>
                <a:spcPts val="1000"/>
              </a:spcBef>
              <a:buClr>
                <a:srgbClr val="000000"/>
              </a:buClr>
              <a:buFont typeface="Wingdings" panose="05000000000000000000" pitchFamily="2" charset="2"/>
              <a:buChar char="§"/>
            </a:pPr>
            <a:r>
              <a:rPr lang="fr-FR" sz="2000" dirty="0" smtClean="0">
                <a:solidFill>
                  <a:srgbClr val="C00000"/>
                </a:solidFill>
                <a:latin typeface="Times New Roman" panose="02020603050405020304" pitchFamily="18" charset="0"/>
                <a:ea typeface="Arial"/>
                <a:cs typeface="Times New Roman" panose="02020603050405020304" pitchFamily="18" charset="0"/>
              </a:rPr>
              <a:t>Si</a:t>
            </a:r>
            <a:r>
              <a:rPr lang="fr-FR" sz="2000" dirty="0" smtClean="0">
                <a:solidFill>
                  <a:srgbClr val="000000"/>
                </a:solidFill>
                <a:latin typeface="Times New Roman" panose="02020603050405020304" pitchFamily="18" charset="0"/>
                <a:ea typeface="Arial"/>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le curseur est actuellement loin de la position désiré</a:t>
            </a:r>
          </a:p>
          <a:p>
            <a:pPr marL="1485900" lvl="2" indent="0">
              <a:lnSpc>
                <a:spcPct val="90000"/>
              </a:lnSpc>
              <a:spcBef>
                <a:spcPts val="1000"/>
              </a:spcBef>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    </a:t>
            </a:r>
            <a:r>
              <a:rPr lang="fr-FR" sz="2000" dirty="0" smtClean="0">
                <a:solidFill>
                  <a:srgbClr val="C00000"/>
                </a:solidFill>
                <a:latin typeface="Times New Roman" panose="02020603050405020304" pitchFamily="18" charset="0"/>
                <a:ea typeface="Arial"/>
                <a:cs typeface="Times New Roman" panose="02020603050405020304" pitchFamily="18" charset="0"/>
              </a:rPr>
              <a:t>Alors</a:t>
            </a:r>
            <a:r>
              <a:rPr lang="fr-FR" sz="2000" dirty="0" smtClean="0">
                <a:solidFill>
                  <a:srgbClr val="000000"/>
                </a:solidFill>
                <a:latin typeface="Times New Roman" panose="02020603050405020304" pitchFamily="18" charset="0"/>
                <a:ea typeface="Arial"/>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on choisit M1 </a:t>
            </a:r>
          </a:p>
          <a:p>
            <a:pPr marL="857250" lvl="1" indent="-285750" algn="just">
              <a:lnSpc>
                <a:spcPct val="150000"/>
              </a:lnSpc>
              <a:spcBef>
                <a:spcPts val="1000"/>
              </a:spcBef>
              <a:buClr>
                <a:srgbClr val="000000"/>
              </a:buClr>
              <a:buSzPts val="1800"/>
              <a:buFont typeface="Wingdings" panose="05000000000000000000" pitchFamily="2" charset="2"/>
              <a:buChar char="q"/>
            </a:pPr>
            <a:r>
              <a:rPr lang="fr-FR" sz="2000" dirty="0" smtClean="0">
                <a:solidFill>
                  <a:srgbClr val="000000"/>
                </a:solidFill>
                <a:latin typeface="Times New Roman" panose="02020603050405020304" pitchFamily="18" charset="0"/>
                <a:ea typeface="Arial"/>
                <a:cs typeface="Times New Roman" panose="02020603050405020304" pitchFamily="18" charset="0"/>
              </a:rPr>
              <a:t>Deuxième </a:t>
            </a:r>
            <a:r>
              <a:rPr lang="fr-FR" sz="2000" dirty="0">
                <a:solidFill>
                  <a:srgbClr val="000000"/>
                </a:solidFill>
                <a:latin typeface="Times New Roman" panose="02020603050405020304" pitchFamily="18" charset="0"/>
                <a:ea typeface="Arial"/>
                <a:cs typeface="Times New Roman" panose="02020603050405020304" pitchFamily="18" charset="0"/>
              </a:rPr>
              <a:t>règle</a:t>
            </a:r>
          </a:p>
          <a:p>
            <a:pPr marL="1771650" lvl="2" indent="-285750">
              <a:lnSpc>
                <a:spcPct val="90000"/>
              </a:lnSpc>
              <a:spcBef>
                <a:spcPts val="1000"/>
              </a:spcBef>
              <a:buClr>
                <a:srgbClr val="000000"/>
              </a:buClr>
              <a:buFont typeface="Wingdings" panose="05000000000000000000" pitchFamily="2" charset="2"/>
              <a:buChar char="§"/>
            </a:pPr>
            <a:r>
              <a:rPr lang="fr-FR" sz="2000" dirty="0">
                <a:solidFill>
                  <a:srgbClr val="C00000"/>
                </a:solidFill>
                <a:latin typeface="Times New Roman" panose="02020603050405020304" pitchFamily="18" charset="0"/>
                <a:ea typeface="Arial"/>
                <a:cs typeface="Times New Roman" panose="02020603050405020304" pitchFamily="18" charset="0"/>
              </a:rPr>
              <a:t>Si</a:t>
            </a:r>
            <a:r>
              <a:rPr lang="fr-FR" sz="2000" dirty="0" smtClean="0">
                <a:solidFill>
                  <a:srgbClr val="000000"/>
                </a:solidFill>
                <a:latin typeface="Times New Roman" panose="02020603050405020304" pitchFamily="18" charset="0"/>
                <a:ea typeface="Arial"/>
                <a:cs typeface="Times New Roman" panose="02020603050405020304" pitchFamily="18" charset="0"/>
              </a:rPr>
              <a:t> le curseur est actuellement sur la bonne ligne et à moins de 3 caractères du but </a:t>
            </a:r>
            <a:r>
              <a:rPr lang="fr-FR" sz="2000" dirty="0" smtClean="0">
                <a:solidFill>
                  <a:srgbClr val="0070C0"/>
                </a:solidFill>
                <a:latin typeface="Times New Roman" panose="02020603050405020304" pitchFamily="18" charset="0"/>
                <a:ea typeface="Arial"/>
                <a:cs typeface="Times New Roman" panose="02020603050405020304" pitchFamily="18" charset="0"/>
              </a:rPr>
              <a:t>ou</a:t>
            </a:r>
            <a:r>
              <a:rPr lang="fr-FR" sz="2000" dirty="0" smtClean="0">
                <a:solidFill>
                  <a:srgbClr val="000000"/>
                </a:solidFill>
                <a:latin typeface="Times New Roman" panose="02020603050405020304" pitchFamily="18" charset="0"/>
                <a:ea typeface="Arial"/>
                <a:cs typeface="Times New Roman" panose="02020603050405020304" pitchFamily="18" charset="0"/>
              </a:rPr>
              <a:t> </a:t>
            </a:r>
            <a:r>
              <a:rPr lang="fr-FR" sz="2000" dirty="0">
                <a:solidFill>
                  <a:srgbClr val="C00000"/>
                </a:solidFill>
                <a:latin typeface="Times New Roman" panose="02020603050405020304" pitchFamily="18" charset="0"/>
                <a:ea typeface="Arial"/>
                <a:cs typeface="Times New Roman" panose="02020603050405020304" pitchFamily="18" charset="0"/>
              </a:rPr>
              <a:t>s'</a:t>
            </a:r>
            <a:r>
              <a:rPr lang="fr-FR" sz="2000" dirty="0">
                <a:solidFill>
                  <a:srgbClr val="000000"/>
                </a:solidFill>
                <a:latin typeface="Times New Roman" panose="02020603050405020304" pitchFamily="18" charset="0"/>
                <a:ea typeface="Arial"/>
                <a:cs typeface="Times New Roman" panose="02020603050405020304" pitchFamily="18" charset="0"/>
              </a:rPr>
              <a:t>il est juste au-dessus </a:t>
            </a:r>
            <a:r>
              <a:rPr lang="fr-FR" sz="2000" dirty="0">
                <a:solidFill>
                  <a:srgbClr val="0070C0"/>
                </a:solidFill>
                <a:latin typeface="Times New Roman" panose="02020603050405020304" pitchFamily="18" charset="0"/>
                <a:ea typeface="Arial"/>
                <a:cs typeface="Times New Roman" panose="02020603050405020304" pitchFamily="18" charset="0"/>
              </a:rPr>
              <a:t>ou</a:t>
            </a:r>
            <a:r>
              <a:rPr lang="fr-FR" sz="2000" dirty="0">
                <a:solidFill>
                  <a:srgbClr val="000000"/>
                </a:solidFill>
                <a:latin typeface="Times New Roman" panose="02020603050405020304" pitchFamily="18" charset="0"/>
                <a:ea typeface="Arial"/>
                <a:cs typeface="Times New Roman" panose="02020603050405020304" pitchFamily="18" charset="0"/>
              </a:rPr>
              <a:t> au-dessous du but  </a:t>
            </a:r>
          </a:p>
          <a:p>
            <a:pPr marL="1485900" lvl="2" indent="0">
              <a:lnSpc>
                <a:spcPct val="90000"/>
              </a:lnSpc>
              <a:spcBef>
                <a:spcPts val="1000"/>
              </a:spcBef>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    </a:t>
            </a:r>
            <a:r>
              <a:rPr lang="fr-FR" sz="2000" dirty="0" smtClean="0">
                <a:solidFill>
                  <a:srgbClr val="C00000"/>
                </a:solidFill>
                <a:latin typeface="Times New Roman" panose="02020603050405020304" pitchFamily="18" charset="0"/>
                <a:ea typeface="Arial"/>
                <a:cs typeface="Times New Roman" panose="02020603050405020304" pitchFamily="18" charset="0"/>
              </a:rPr>
              <a:t>Alors</a:t>
            </a:r>
            <a:r>
              <a:rPr lang="fr-FR" sz="2000" dirty="0" smtClean="0">
                <a:solidFill>
                  <a:srgbClr val="000000"/>
                </a:solidFill>
                <a:latin typeface="Times New Roman" panose="02020603050405020304" pitchFamily="18" charset="0"/>
                <a:ea typeface="Arial"/>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on choisit </a:t>
            </a:r>
            <a:r>
              <a:rPr lang="fr-FR" sz="2000" dirty="0" smtClean="0">
                <a:solidFill>
                  <a:srgbClr val="000000"/>
                </a:solidFill>
                <a:latin typeface="Times New Roman" panose="02020603050405020304" pitchFamily="18" charset="0"/>
                <a:ea typeface="Arial"/>
                <a:cs typeface="Times New Roman" panose="02020603050405020304" pitchFamily="18" charset="0"/>
              </a:rPr>
              <a:t>M2</a:t>
            </a:r>
          </a:p>
          <a:p>
            <a:pPr marL="1771650" lvl="2" indent="-285750">
              <a:lnSpc>
                <a:spcPct val="90000"/>
              </a:lnSpc>
              <a:spcBef>
                <a:spcPts val="1000"/>
              </a:spcBef>
              <a:buClr>
                <a:srgbClr val="000000"/>
              </a:buClr>
              <a:buFont typeface="Wingdings" panose="05000000000000000000" pitchFamily="2" charset="2"/>
              <a:buChar char="§"/>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310" y="2668848"/>
            <a:ext cx="288000" cy="2880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2" y="4106142"/>
            <a:ext cx="756000" cy="756000"/>
          </a:xfrm>
          <a:prstGeom prst="rect">
            <a:avLst/>
          </a:prstGeom>
        </p:spPr>
      </p:pic>
      <p:sp>
        <p:nvSpPr>
          <p:cNvPr id="10"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11"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err="1" smtClean="0">
                <a:solidFill>
                  <a:schemeClr val="accent3">
                    <a:lumMod val="75000"/>
                  </a:schemeClr>
                </a:solidFill>
                <a:latin typeface="PT Sans Narrow" panose="020B0604020202020204" charset="0"/>
                <a:ea typeface="Arial"/>
                <a:cs typeface="Arial"/>
              </a:rPr>
              <a:t>Selection</a:t>
            </a:r>
            <a:r>
              <a:rPr lang="fr-FR" sz="2000" dirty="0" smtClean="0">
                <a:solidFill>
                  <a:schemeClr val="accent3">
                    <a:lumMod val="75000"/>
                  </a:schemeClr>
                </a:solidFill>
                <a:latin typeface="PT Sans Narrow" panose="020B0604020202020204" charset="0"/>
                <a:ea typeface="Arial"/>
                <a:cs typeface="Arial"/>
              </a:rPr>
              <a:t> </a:t>
            </a:r>
            <a:r>
              <a:rPr lang="fr-FR" sz="2000" dirty="0" err="1" smtClean="0">
                <a:solidFill>
                  <a:schemeClr val="accent3">
                    <a:lumMod val="75000"/>
                  </a:schemeClr>
                </a:solidFill>
                <a:latin typeface="PT Sans Narrow" panose="020B0604020202020204" charset="0"/>
                <a:ea typeface="Arial"/>
                <a:cs typeface="Arial"/>
              </a:rPr>
              <a:t>rules</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39</a:t>
            </a:fld>
            <a:endParaRPr lang="fr-FR"/>
          </a:p>
        </p:txBody>
      </p:sp>
    </p:spTree>
    <p:extLst>
      <p:ext uri="{BB962C8B-B14F-4D97-AF65-F5344CB8AC3E}">
        <p14:creationId xmlns:p14="http://schemas.microsoft.com/office/powerpoint/2010/main" val="1077275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3" name="ZoneTexte 12"/>
          <p:cNvSpPr txBox="1"/>
          <p:nvPr/>
        </p:nvSpPr>
        <p:spPr>
          <a:xfrm>
            <a:off x="233631" y="960313"/>
            <a:ext cx="10802947" cy="498663"/>
          </a:xfrm>
          <a:prstGeom prst="rect">
            <a:avLst/>
          </a:prstGeom>
          <a:noFill/>
        </p:spPr>
        <p:txBody>
          <a:bodyPr wrap="square" rtlCol="0">
            <a:spAutoFit/>
          </a:bodyPr>
          <a:lstStyle/>
          <a:p>
            <a:pPr lvl="1" algn="just">
              <a:lnSpc>
                <a:spcPct val="150000"/>
              </a:lnSpc>
              <a:spcBef>
                <a:spcPts val="1000"/>
              </a:spcBef>
              <a:buClr>
                <a:schemeClr val="accent1"/>
              </a:buClr>
            </a:pPr>
            <a:r>
              <a:rPr lang="fr-FR" sz="2000" dirty="0">
                <a:latin typeface="Times New Roman" panose="02020603050405020304" pitchFamily="18" charset="0"/>
                <a:cs typeface="Times New Roman" panose="02020603050405020304" pitchFamily="18" charset="0"/>
                <a:sym typeface="Open Sans"/>
              </a:rPr>
              <a:t>L’ergonomie rend les interfaces :</a:t>
            </a:r>
          </a:p>
        </p:txBody>
      </p:sp>
      <p:sp>
        <p:nvSpPr>
          <p:cNvPr id="14"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Objectif </a:t>
            </a:r>
            <a:r>
              <a:rPr lang="fr-FR" dirty="0"/>
              <a:t>de l’ergonomie</a:t>
            </a:r>
          </a:p>
        </p:txBody>
      </p:sp>
      <p:pic>
        <p:nvPicPr>
          <p:cNvPr id="16" name="Picture 4" descr="https://static1.squarespace.com/static/577c755eb8a79b1a3e5894e2/578fa6a1725e2587971a9236/578faf2cebbd1aa62fb6c395/1469931246093/EfficacyIcon.jpg"/>
          <p:cNvPicPr>
            <a:picLocks noChangeAspect="1" noChangeArrowheads="1"/>
          </p:cNvPicPr>
          <p:nvPr/>
        </p:nvPicPr>
        <p:blipFill>
          <a:blip r:embed="rId3">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865062" y="1562022"/>
            <a:ext cx="848033" cy="8480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png.icons8.com/ios/1600/easy.png"/>
          <p:cNvPicPr>
            <a:picLocks noChangeAspect="1" noChangeArrowheads="1"/>
          </p:cNvPicPr>
          <p:nvPr/>
        </p:nvPicPr>
        <p:blipFill>
          <a:blip r:embed="rId4">
            <a:duotone>
              <a:prstClr val="black"/>
              <a:srgbClr val="FFC000">
                <a:tint val="45000"/>
                <a:satMod val="400000"/>
              </a:srgb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50676" y="2539851"/>
            <a:ext cx="476803" cy="476803"/>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a:blip r:embed="rId6">
            <a:clrChange>
              <a:clrFrom>
                <a:srgbClr val="FFFFFF"/>
              </a:clrFrom>
              <a:clrTo>
                <a:srgbClr val="FFFFFF">
                  <a:alpha val="0"/>
                </a:srgbClr>
              </a:clrTo>
            </a:clrChange>
            <a:duotone>
              <a:prstClr val="black"/>
              <a:srgbClr val="456EE3">
                <a:tint val="45000"/>
                <a:satMod val="400000"/>
              </a:srgbClr>
            </a:duotone>
          </a:blip>
          <a:stretch>
            <a:fillRect/>
          </a:stretch>
        </p:blipFill>
        <p:spPr>
          <a:xfrm>
            <a:off x="1010664" y="3273158"/>
            <a:ext cx="516815" cy="466750"/>
          </a:xfrm>
          <a:prstGeom prst="rect">
            <a:avLst/>
          </a:prstGeom>
          <a:effectLst>
            <a:outerShdw blurRad="50800" dist="63500" dir="5400000" sx="46000" sy="46000" algn="ctr" rotWithShape="0">
              <a:srgbClr val="FFFF00"/>
            </a:outerShdw>
          </a:effectLst>
        </p:spPr>
      </p:pic>
      <p:pic>
        <p:nvPicPr>
          <p:cNvPr id="19" name="Picture 8" descr="https://media.licdn.com/mpr/mpr/AAEAAQAAAAAAAAz2AAAAJDA1MWIxMWVkLWU0MDAtNGZlNi04MjNkLTBjMjAxNGJkYmE1NQ.png"/>
          <p:cNvPicPr>
            <a:picLocks noChangeAspect="1" noChangeArrowheads="1"/>
          </p:cNvPicPr>
          <p:nvPr/>
        </p:nvPicPr>
        <p:blipFill>
          <a:blip r:embed="rId7">
            <a:clrChange>
              <a:clrFrom>
                <a:srgbClr val="E9FFFD"/>
              </a:clrFrom>
              <a:clrTo>
                <a:srgbClr val="E9FFFD">
                  <a:alpha val="0"/>
                </a:srgbClr>
              </a:clrTo>
            </a:clrChange>
            <a:extLst>
              <a:ext uri="{28A0092B-C50C-407E-A947-70E740481C1C}">
                <a14:useLocalDpi xmlns:a14="http://schemas.microsoft.com/office/drawing/2010/main" val="0"/>
              </a:ext>
            </a:extLst>
          </a:blip>
          <a:srcRect/>
          <a:stretch>
            <a:fillRect/>
          </a:stretch>
        </p:blipFill>
        <p:spPr bwMode="auto">
          <a:xfrm>
            <a:off x="776220" y="3952852"/>
            <a:ext cx="1025713" cy="61542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766157" y="1634752"/>
            <a:ext cx="1598515" cy="498663"/>
          </a:xfrm>
          <a:prstGeom prst="rect">
            <a:avLst/>
          </a:prstGeom>
        </p:spPr>
        <p:txBody>
          <a:bodyPr wrap="none">
            <a:spAutoFit/>
          </a:bodyPr>
          <a:lstStyle/>
          <a:p>
            <a:pPr lvl="1" algn="just">
              <a:lnSpc>
                <a:spcPct val="150000"/>
              </a:lnSpc>
              <a:spcBef>
                <a:spcPts val="1000"/>
              </a:spcBef>
              <a:buClr>
                <a:schemeClr val="accent1"/>
              </a:buClr>
            </a:pPr>
            <a:r>
              <a:rPr lang="fr" sz="2000" dirty="0">
                <a:latin typeface="Times New Roman" panose="02020603050405020304" pitchFamily="18" charset="0"/>
                <a:cs typeface="Times New Roman" panose="02020603050405020304" pitchFamily="18" charset="0"/>
              </a:rPr>
              <a:t>Plus efficaces</a:t>
            </a:r>
            <a:endParaRPr lang="fr-FR" sz="2000" dirty="0">
              <a:latin typeface="Times New Roman" panose="02020603050405020304" pitchFamily="18" charset="0"/>
              <a:cs typeface="Times New Roman" panose="02020603050405020304" pitchFamily="18" charset="0"/>
            </a:endParaRPr>
          </a:p>
        </p:txBody>
      </p:sp>
      <p:sp>
        <p:nvSpPr>
          <p:cNvPr id="21" name="Rectangle 20"/>
          <p:cNvSpPr/>
          <p:nvPr/>
        </p:nvSpPr>
        <p:spPr>
          <a:xfrm>
            <a:off x="1801933" y="2439016"/>
            <a:ext cx="3722494" cy="498663"/>
          </a:xfrm>
          <a:prstGeom prst="rect">
            <a:avLst/>
          </a:prstGeom>
        </p:spPr>
        <p:txBody>
          <a:bodyPr wrap="none">
            <a:spAutoFit/>
          </a:bodyPr>
          <a:lstStyle/>
          <a:p>
            <a:pPr lvl="1" algn="just">
              <a:lnSpc>
                <a:spcPct val="150000"/>
              </a:lnSpc>
              <a:spcBef>
                <a:spcPts val="1000"/>
              </a:spcBef>
              <a:buClr>
                <a:schemeClr val="accent1"/>
              </a:buClr>
            </a:pPr>
            <a:r>
              <a:rPr lang="fr" sz="2000" dirty="0">
                <a:latin typeface="Times New Roman" panose="02020603050405020304" pitchFamily="18" charset="0"/>
                <a:cs typeface="Times New Roman" panose="02020603050405020304" pitchFamily="18" charset="0"/>
              </a:rPr>
              <a:t>Plus facile à utiliser et à apprendre</a:t>
            </a:r>
            <a:endParaRPr lang="fr-FR" sz="2000" dirty="0">
              <a:latin typeface="Times New Roman" panose="02020603050405020304" pitchFamily="18" charset="0"/>
              <a:cs typeface="Times New Roman" panose="02020603050405020304" pitchFamily="18" charset="0"/>
            </a:endParaRPr>
          </a:p>
        </p:txBody>
      </p:sp>
      <p:sp>
        <p:nvSpPr>
          <p:cNvPr id="22" name="Rectangle 21"/>
          <p:cNvSpPr/>
          <p:nvPr/>
        </p:nvSpPr>
        <p:spPr>
          <a:xfrm>
            <a:off x="1233159" y="3272387"/>
            <a:ext cx="2756950" cy="498663"/>
          </a:xfrm>
          <a:prstGeom prst="rect">
            <a:avLst/>
          </a:prstGeom>
        </p:spPr>
        <p:txBody>
          <a:bodyPr wrap="square">
            <a:spAutoFit/>
          </a:bodyPr>
          <a:lstStyle/>
          <a:p>
            <a:pPr marL="571500" lvl="1">
              <a:lnSpc>
                <a:spcPct val="150000"/>
              </a:lnSpc>
              <a:spcBef>
                <a:spcPts val="1000"/>
              </a:spcBef>
              <a:buClr>
                <a:schemeClr val="accent1"/>
              </a:buClr>
              <a:buSzPts val="1800"/>
            </a:pPr>
            <a:r>
              <a:rPr lang="fr" sz="2000" dirty="0">
                <a:latin typeface="Times New Roman" panose="02020603050405020304" pitchFamily="18" charset="0"/>
                <a:cs typeface="Times New Roman" panose="02020603050405020304" pitchFamily="18" charset="0"/>
              </a:rPr>
              <a:t>Plus efficientes</a:t>
            </a:r>
          </a:p>
        </p:txBody>
      </p:sp>
      <p:sp>
        <p:nvSpPr>
          <p:cNvPr id="23" name="Rectangle 22"/>
          <p:cNvSpPr/>
          <p:nvPr/>
        </p:nvSpPr>
        <p:spPr>
          <a:xfrm>
            <a:off x="1233159" y="3983879"/>
            <a:ext cx="2664512" cy="498663"/>
          </a:xfrm>
          <a:prstGeom prst="rect">
            <a:avLst/>
          </a:prstGeom>
        </p:spPr>
        <p:txBody>
          <a:bodyPr wrap="none">
            <a:spAutoFit/>
          </a:bodyPr>
          <a:lstStyle/>
          <a:p>
            <a:pPr marL="571500" lvl="1" algn="just">
              <a:lnSpc>
                <a:spcPct val="150000"/>
              </a:lnSpc>
              <a:spcBef>
                <a:spcPts val="1000"/>
              </a:spcBef>
              <a:buClr>
                <a:schemeClr val="accent1"/>
              </a:buClr>
              <a:buSzPts val="1800"/>
            </a:pPr>
            <a:r>
              <a:rPr lang="fr" dirty="0">
                <a:latin typeface="Arial"/>
                <a:ea typeface="Arial"/>
                <a:cs typeface="Arial"/>
                <a:sym typeface="Arial"/>
              </a:rPr>
              <a:t> </a:t>
            </a:r>
            <a:r>
              <a:rPr lang="fr" sz="2000" dirty="0">
                <a:latin typeface="Times New Roman" panose="02020603050405020304" pitchFamily="18" charset="0"/>
                <a:cs typeface="Times New Roman" panose="02020603050405020304" pitchFamily="18" charset="0"/>
              </a:rPr>
              <a:t>Plus satisfaisantes</a:t>
            </a:r>
            <a:endParaRPr lang="fr-FR" sz="2000"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idx="1"/>
          </p:nvPr>
        </p:nvSpPr>
        <p:spPr>
          <a:xfrm>
            <a:off x="-463639" y="1157140"/>
            <a:ext cx="9295939" cy="3769701"/>
          </a:xfrm>
        </p:spPr>
        <p:txBody>
          <a:bodyPr/>
          <a:lstStyle/>
          <a:p>
            <a:pPr marL="857250" indent="-285750" algn="just">
              <a:lnSpc>
                <a:spcPct val="150000"/>
              </a:lnSpc>
              <a:spcBef>
                <a:spcPts val="1000"/>
              </a:spcBef>
              <a:buClr>
                <a:srgbClr val="000000"/>
              </a:buClr>
              <a:buFont typeface="Wingdings" panose="05000000000000000000" pitchFamily="2" charset="2"/>
              <a:buChar char="q"/>
            </a:pPr>
            <a:r>
              <a:rPr lang="fr-FR" sz="1900" dirty="0" smtClean="0">
                <a:solidFill>
                  <a:srgbClr val="000000"/>
                </a:solidFill>
                <a:latin typeface="Times New Roman" panose="02020603050405020304" pitchFamily="18" charset="0"/>
                <a:ea typeface="Arial"/>
                <a:cs typeface="Times New Roman" panose="02020603050405020304" pitchFamily="18" charset="0"/>
              </a:rPr>
              <a:t>GOMS </a:t>
            </a:r>
            <a:r>
              <a:rPr lang="fr-FR" sz="1900" dirty="0">
                <a:solidFill>
                  <a:srgbClr val="000000"/>
                </a:solidFill>
                <a:latin typeface="Times New Roman" panose="02020603050405020304" pitchFamily="18" charset="0"/>
                <a:ea typeface="Arial"/>
                <a:cs typeface="Times New Roman" panose="02020603050405020304" pitchFamily="18" charset="0"/>
              </a:rPr>
              <a:t>est une méthode de conception compatible avec celle des informaticiens. La modélisation d'une tâche peut être raffinée ou, au contraire, élaborée à partir de constituants élémentaires.</a:t>
            </a:r>
          </a:p>
          <a:p>
            <a:pPr marL="857250" indent="-285750" algn="just">
              <a:lnSpc>
                <a:spcPct val="150000"/>
              </a:lnSpc>
              <a:spcBef>
                <a:spcPts val="1000"/>
              </a:spcBef>
              <a:buClr>
                <a:srgbClr val="000000"/>
              </a:buClr>
              <a:buFont typeface="Wingdings" panose="05000000000000000000" pitchFamily="2" charset="2"/>
              <a:buChar char="q"/>
            </a:pPr>
            <a:r>
              <a:rPr lang="fr-FR" sz="1900" dirty="0">
                <a:solidFill>
                  <a:srgbClr val="000000"/>
                </a:solidFill>
                <a:latin typeface="Times New Roman" panose="02020603050405020304" pitchFamily="18" charset="0"/>
                <a:ea typeface="Arial"/>
                <a:cs typeface="Times New Roman" panose="02020603050405020304" pitchFamily="18" charset="0"/>
              </a:rPr>
              <a:t>GOMS fournit un support formel pour des </a:t>
            </a:r>
            <a:r>
              <a:rPr lang="fr-FR" sz="1900" dirty="0">
                <a:solidFill>
                  <a:srgbClr val="C00000"/>
                </a:solidFill>
                <a:latin typeface="Times New Roman" panose="02020603050405020304" pitchFamily="18" charset="0"/>
                <a:ea typeface="Arial"/>
                <a:cs typeface="Times New Roman" panose="02020603050405020304" pitchFamily="18" charset="0"/>
              </a:rPr>
              <a:t>évaluations prédictives de performance</a:t>
            </a:r>
            <a:r>
              <a:rPr lang="fr-FR" sz="1900" dirty="0">
                <a:solidFill>
                  <a:srgbClr val="000000"/>
                </a:solidFill>
                <a:latin typeface="Times New Roman" panose="02020603050405020304" pitchFamily="18" charset="0"/>
                <a:ea typeface="Arial"/>
                <a:cs typeface="Times New Roman" panose="02020603050405020304" pitchFamily="18" charset="0"/>
              </a:rPr>
              <a:t>. En effet, la </a:t>
            </a:r>
            <a:r>
              <a:rPr lang="fr-FR" sz="1900" dirty="0">
                <a:solidFill>
                  <a:srgbClr val="C00000"/>
                </a:solidFill>
                <a:latin typeface="Times New Roman" panose="02020603050405020304" pitchFamily="18" charset="0"/>
                <a:ea typeface="Arial"/>
                <a:cs typeface="Times New Roman" panose="02020603050405020304" pitchFamily="18" charset="0"/>
              </a:rPr>
              <a:t>description d'une tâche</a:t>
            </a:r>
            <a:r>
              <a:rPr lang="fr-FR" sz="1900" dirty="0">
                <a:solidFill>
                  <a:srgbClr val="000000"/>
                </a:solidFill>
                <a:latin typeface="Times New Roman" panose="02020603050405020304" pitchFamily="18" charset="0"/>
                <a:ea typeface="Arial"/>
                <a:cs typeface="Times New Roman" panose="02020603050405020304" pitchFamily="18" charset="0"/>
              </a:rPr>
              <a:t> donnée définit </a:t>
            </a:r>
            <a:r>
              <a:rPr lang="fr-FR" sz="1900" dirty="0">
                <a:solidFill>
                  <a:srgbClr val="C00000"/>
                </a:solidFill>
                <a:latin typeface="Times New Roman" panose="02020603050405020304" pitchFamily="18" charset="0"/>
                <a:ea typeface="Arial"/>
                <a:cs typeface="Times New Roman" panose="02020603050405020304" pitchFamily="18" charset="0"/>
              </a:rPr>
              <a:t>la suite des opérateurs</a:t>
            </a:r>
            <a:r>
              <a:rPr lang="fr-FR" sz="1900" dirty="0">
                <a:solidFill>
                  <a:srgbClr val="000000"/>
                </a:solidFill>
                <a:latin typeface="Times New Roman" panose="02020603050405020304" pitchFamily="18" charset="0"/>
                <a:ea typeface="Arial"/>
                <a:cs typeface="Times New Roman" panose="02020603050405020304" pitchFamily="18" charset="0"/>
              </a:rPr>
              <a:t> que l'utilisateur va employer pour la réaliser. Connaissant le temps d'exécution de chaque opérateur, il est possible de </a:t>
            </a:r>
            <a:r>
              <a:rPr lang="fr-FR" sz="1900" dirty="0">
                <a:solidFill>
                  <a:srgbClr val="C00000"/>
                </a:solidFill>
                <a:latin typeface="Times New Roman" panose="02020603050405020304" pitchFamily="18" charset="0"/>
                <a:ea typeface="Arial"/>
                <a:cs typeface="Times New Roman" panose="02020603050405020304" pitchFamily="18" charset="0"/>
              </a:rPr>
              <a:t>prédire le temps nécessaire à la réalisation de la tâche.</a:t>
            </a:r>
          </a:p>
          <a:p>
            <a:pPr marL="571500" indent="0" algn="just">
              <a:lnSpc>
                <a:spcPct val="150000"/>
              </a:lnSpc>
              <a:spcBef>
                <a:spcPts val="1000"/>
              </a:spcBef>
              <a:buClr>
                <a:srgbClr val="000000"/>
              </a:buClr>
              <a:buNone/>
            </a:pPr>
            <a:endParaRPr lang="fr-FR" sz="19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19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1900" dirty="0">
              <a:solidFill>
                <a:srgbClr val="000000"/>
              </a:solidFill>
              <a:latin typeface="Times New Roman" panose="02020603050405020304" pitchFamily="18" charset="0"/>
              <a:ea typeface="Arial"/>
              <a:cs typeface="Times New Roman" panose="02020603050405020304" pitchFamily="18" charset="0"/>
            </a:endParaRPr>
          </a:p>
        </p:txBody>
      </p:sp>
      <p:sp>
        <p:nvSpPr>
          <p:cNvPr id="7"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Les apports de GOMS</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5"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40</a:t>
            </a:fld>
            <a:endParaRPr lang="fr-FR"/>
          </a:p>
        </p:txBody>
      </p:sp>
    </p:spTree>
    <p:extLst>
      <p:ext uri="{BB962C8B-B14F-4D97-AF65-F5344CB8AC3E}">
        <p14:creationId xmlns:p14="http://schemas.microsoft.com/office/powerpoint/2010/main" val="231438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idx="1"/>
          </p:nvPr>
        </p:nvSpPr>
        <p:spPr>
          <a:xfrm>
            <a:off x="-206062" y="966068"/>
            <a:ext cx="9038362" cy="3769701"/>
          </a:xfrm>
        </p:spPr>
        <p:txBody>
          <a:bodyPr/>
          <a:lstStyle/>
          <a:p>
            <a:pPr marL="857250" indent="-285750" algn="just">
              <a:lnSpc>
                <a:spcPct val="150000"/>
              </a:lnSpc>
              <a:spcBef>
                <a:spcPts val="1000"/>
              </a:spcBef>
              <a:buClr>
                <a:srgbClr val="000000"/>
              </a:buClr>
              <a:buFont typeface="Wingdings" panose="05000000000000000000" pitchFamily="2" charset="2"/>
              <a:buChar char="q"/>
            </a:pPr>
            <a:r>
              <a:rPr lang="fr-FR" sz="1900" dirty="0" smtClean="0">
                <a:solidFill>
                  <a:srgbClr val="000000"/>
                </a:solidFill>
                <a:latin typeface="Times New Roman" panose="02020603050405020304" pitchFamily="18" charset="0"/>
                <a:ea typeface="Arial"/>
                <a:cs typeface="Times New Roman" panose="02020603050405020304" pitchFamily="18" charset="0"/>
              </a:rPr>
              <a:t>GOMS </a:t>
            </a:r>
            <a:r>
              <a:rPr lang="fr-FR" sz="1900" dirty="0">
                <a:solidFill>
                  <a:srgbClr val="000000"/>
                </a:solidFill>
                <a:latin typeface="Times New Roman" panose="02020603050405020304" pitchFamily="18" charset="0"/>
                <a:ea typeface="Arial"/>
                <a:cs typeface="Times New Roman" panose="02020603050405020304" pitchFamily="18" charset="0"/>
              </a:rPr>
              <a:t>n'offre </a:t>
            </a:r>
            <a:r>
              <a:rPr lang="fr-FR" sz="1900" dirty="0">
                <a:solidFill>
                  <a:srgbClr val="C00000"/>
                </a:solidFill>
                <a:latin typeface="Times New Roman" panose="02020603050405020304" pitchFamily="18" charset="0"/>
                <a:ea typeface="Arial"/>
                <a:cs typeface="Times New Roman" panose="02020603050405020304" pitchFamily="18" charset="0"/>
              </a:rPr>
              <a:t>pas de support théorique d'aide à la structuration d'une tâche</a:t>
            </a:r>
            <a:r>
              <a:rPr lang="fr-FR" sz="1900" dirty="0">
                <a:solidFill>
                  <a:srgbClr val="000000"/>
                </a:solidFill>
                <a:latin typeface="Times New Roman" panose="02020603050405020304" pitchFamily="18" charset="0"/>
                <a:ea typeface="Arial"/>
                <a:cs typeface="Times New Roman" panose="02020603050405020304" pitchFamily="18" charset="0"/>
              </a:rPr>
              <a:t>. Nous avons vu que l'informaticien retrouve dans GOMS le repère familier de l'analyse descendante et ascendante. Mais ici, le sujet d'analyse n'est pas un programme mais une tâche, notion que l'informaticien n'a pas l'habitude de manipuler.</a:t>
            </a:r>
          </a:p>
          <a:p>
            <a:pPr marL="857250" indent="-285750" algn="just">
              <a:lnSpc>
                <a:spcPct val="150000"/>
              </a:lnSpc>
              <a:spcBef>
                <a:spcPts val="1000"/>
              </a:spcBef>
              <a:buClr>
                <a:srgbClr val="000000"/>
              </a:buClr>
              <a:buFont typeface="Wingdings" panose="05000000000000000000" pitchFamily="2" charset="2"/>
              <a:buChar char="q"/>
            </a:pPr>
            <a:r>
              <a:rPr lang="fr-FR" sz="1900" dirty="0">
                <a:solidFill>
                  <a:srgbClr val="000000"/>
                </a:solidFill>
                <a:latin typeface="Times New Roman" panose="02020603050405020304" pitchFamily="18" charset="0"/>
                <a:ea typeface="Arial"/>
                <a:cs typeface="Times New Roman" panose="02020603050405020304" pitchFamily="18" charset="0"/>
              </a:rPr>
              <a:t>La réussite d'une analyse de tâche </a:t>
            </a:r>
            <a:r>
              <a:rPr lang="fr-FR" sz="1900" dirty="0">
                <a:solidFill>
                  <a:srgbClr val="C00000"/>
                </a:solidFill>
                <a:latin typeface="Times New Roman" panose="02020603050405020304" pitchFamily="18" charset="0"/>
                <a:ea typeface="Arial"/>
                <a:cs typeface="Times New Roman" panose="02020603050405020304" pitchFamily="18" charset="0"/>
              </a:rPr>
              <a:t>suppose la connaissance approfondie des mécanismes de représentation mentale</a:t>
            </a:r>
            <a:r>
              <a:rPr lang="fr-FR" sz="1900" dirty="0">
                <a:solidFill>
                  <a:srgbClr val="000000"/>
                </a:solidFill>
                <a:latin typeface="Times New Roman" panose="02020603050405020304" pitchFamily="18" charset="0"/>
                <a:ea typeface="Arial"/>
                <a:cs typeface="Times New Roman" panose="02020603050405020304" pitchFamily="18" charset="0"/>
              </a:rPr>
              <a:t>. GOMS n'offre aucun support théorique dans ce sens : il est un modèle prédictif et quantitatif de performance.</a:t>
            </a:r>
          </a:p>
          <a:p>
            <a:pPr marL="857250" indent="-285750" algn="just">
              <a:lnSpc>
                <a:spcPct val="150000"/>
              </a:lnSpc>
              <a:spcBef>
                <a:spcPts val="1000"/>
              </a:spcBef>
              <a:buClr>
                <a:srgbClr val="000000"/>
              </a:buClr>
              <a:buFont typeface="Wingdings" panose="05000000000000000000" pitchFamily="2" charset="2"/>
              <a:buChar char="q"/>
            </a:pPr>
            <a:endParaRPr lang="fr-FR" dirty="0">
              <a:solidFill>
                <a:srgbClr val="C00000"/>
              </a:solidFill>
              <a:latin typeface="Arial"/>
              <a:ea typeface="Arial"/>
              <a:cs typeface="Arial"/>
            </a:endParaRPr>
          </a:p>
          <a:p>
            <a:pPr marL="571500" indent="0" algn="just">
              <a:lnSpc>
                <a:spcPct val="150000"/>
              </a:lnSpc>
              <a:spcBef>
                <a:spcPts val="1000"/>
              </a:spcBef>
              <a:buClr>
                <a:srgbClr val="000000"/>
              </a:buClr>
              <a:buNone/>
            </a:pPr>
            <a:endParaRPr lang="fr-FR" dirty="0">
              <a:solidFill>
                <a:srgbClr val="000000"/>
              </a:solidFill>
              <a:latin typeface="Arial"/>
              <a:ea typeface="Arial"/>
              <a:cs typeface="Arial"/>
            </a:endParaRPr>
          </a:p>
          <a:p>
            <a:pPr marL="571500" indent="0" algn="just">
              <a:lnSpc>
                <a:spcPct val="150000"/>
              </a:lnSpc>
              <a:spcBef>
                <a:spcPts val="1000"/>
              </a:spcBef>
              <a:buClr>
                <a:srgbClr val="000000"/>
              </a:buClr>
              <a:buNone/>
            </a:pPr>
            <a:endParaRPr lang="fr-FR" dirty="0" smtClean="0">
              <a:solidFill>
                <a:srgbClr val="000000"/>
              </a:solidFill>
              <a:latin typeface="Arial"/>
              <a:ea typeface="Arial"/>
              <a:cs typeface="Arial"/>
            </a:endParaRPr>
          </a:p>
          <a:p>
            <a:pPr marL="857250" indent="-285750">
              <a:lnSpc>
                <a:spcPct val="150000"/>
              </a:lnSpc>
              <a:spcBef>
                <a:spcPts val="1000"/>
              </a:spcBef>
              <a:buClr>
                <a:srgbClr val="000000"/>
              </a:buClr>
              <a:buFont typeface="Wingdings" panose="05000000000000000000" pitchFamily="2" charset="2"/>
              <a:buChar char="q"/>
            </a:pPr>
            <a:endParaRPr lang="fr-FR" dirty="0">
              <a:solidFill>
                <a:srgbClr val="000000"/>
              </a:solidFill>
              <a:latin typeface="Arial"/>
              <a:ea typeface="Arial"/>
              <a:cs typeface="Arial"/>
            </a:endParaRPr>
          </a:p>
        </p:txBody>
      </p:sp>
      <p:sp>
        <p:nvSpPr>
          <p:cNvPr id="7"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Les limites de GOMS</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41</a:t>
            </a:fld>
            <a:endParaRPr lang="fr-FR"/>
          </a:p>
        </p:txBody>
      </p:sp>
    </p:spTree>
    <p:extLst>
      <p:ext uri="{BB962C8B-B14F-4D97-AF65-F5344CB8AC3E}">
        <p14:creationId xmlns:p14="http://schemas.microsoft.com/office/powerpoint/2010/main" val="2202550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idx="1"/>
          </p:nvPr>
        </p:nvSpPr>
        <p:spPr>
          <a:xfrm>
            <a:off x="-206062" y="966068"/>
            <a:ext cx="9038362" cy="5066242"/>
          </a:xfrm>
        </p:spPr>
        <p:txBody>
          <a:bodyPr/>
          <a:lstStyle/>
          <a:p>
            <a:pPr marL="857250" indent="-285750" algn="just">
              <a:lnSpc>
                <a:spcPct val="150000"/>
              </a:lnSpc>
              <a:spcBef>
                <a:spcPts val="1000"/>
              </a:spcBef>
              <a:buClr>
                <a:srgbClr val="000000"/>
              </a:buClr>
              <a:buFont typeface="Wingdings" panose="05000000000000000000" pitchFamily="2" charset="2"/>
              <a:buChar char="q"/>
            </a:pPr>
            <a:r>
              <a:rPr lang="fr-FR" sz="1900" dirty="0" smtClean="0">
                <a:solidFill>
                  <a:srgbClr val="000000"/>
                </a:solidFill>
                <a:latin typeface="Times New Roman" panose="02020603050405020304" pitchFamily="18" charset="0"/>
                <a:ea typeface="Arial"/>
                <a:cs typeface="Times New Roman" panose="02020603050405020304" pitchFamily="18" charset="0"/>
              </a:rPr>
              <a:t>Avec </a:t>
            </a:r>
            <a:r>
              <a:rPr lang="fr-FR" sz="1900" dirty="0">
                <a:solidFill>
                  <a:srgbClr val="000000"/>
                </a:solidFill>
                <a:latin typeface="Times New Roman" panose="02020603050405020304" pitchFamily="18" charset="0"/>
                <a:ea typeface="Arial"/>
                <a:cs typeface="Times New Roman" panose="02020603050405020304" pitchFamily="18" charset="0"/>
              </a:rPr>
              <a:t>GOMS, le phénomène observé est l'accomplissement de tâches de routine réalisées </a:t>
            </a:r>
            <a:r>
              <a:rPr lang="fr-FR" sz="1900" dirty="0">
                <a:solidFill>
                  <a:srgbClr val="C00000"/>
                </a:solidFill>
                <a:latin typeface="Times New Roman" panose="02020603050405020304" pitchFamily="18" charset="0"/>
                <a:ea typeface="Arial"/>
                <a:cs typeface="Times New Roman" panose="02020603050405020304" pitchFamily="18" charset="0"/>
              </a:rPr>
              <a:t>sans</a:t>
            </a:r>
            <a:r>
              <a:rPr lang="fr-FR" sz="1900" dirty="0">
                <a:solidFill>
                  <a:srgbClr val="000000"/>
                </a:solidFill>
                <a:latin typeface="Times New Roman" panose="02020603050405020304" pitchFamily="18" charset="0"/>
                <a:ea typeface="Arial"/>
                <a:cs typeface="Times New Roman" panose="02020603050405020304" pitchFamily="18" charset="0"/>
              </a:rPr>
              <a:t> la moindre </a:t>
            </a:r>
            <a:r>
              <a:rPr lang="fr-FR" sz="1900" dirty="0">
                <a:solidFill>
                  <a:srgbClr val="C00000"/>
                </a:solidFill>
                <a:latin typeface="Times New Roman" panose="02020603050405020304" pitchFamily="18" charset="0"/>
                <a:ea typeface="Arial"/>
                <a:cs typeface="Times New Roman" panose="02020603050405020304" pitchFamily="18" charset="0"/>
              </a:rPr>
              <a:t>erreur</a:t>
            </a:r>
            <a:r>
              <a:rPr lang="fr-FR" sz="1900" dirty="0">
                <a:solidFill>
                  <a:srgbClr val="000000"/>
                </a:solidFill>
                <a:latin typeface="Times New Roman" panose="02020603050405020304" pitchFamily="18" charset="0"/>
                <a:ea typeface="Arial"/>
                <a:cs typeface="Times New Roman" panose="02020603050405020304" pitchFamily="18" charset="0"/>
              </a:rPr>
              <a:t>. Or, l'erreur est inévitable et le traitement des erreurs est un casse-tête, y compris dans le cas simple des systèmes déterministes.</a:t>
            </a:r>
          </a:p>
          <a:p>
            <a:pPr marL="857250" indent="-285750" algn="just">
              <a:lnSpc>
                <a:spcPct val="150000"/>
              </a:lnSpc>
              <a:spcBef>
                <a:spcPts val="1000"/>
              </a:spcBef>
              <a:buClr>
                <a:srgbClr val="000000"/>
              </a:buClr>
              <a:buFont typeface="Wingdings" panose="05000000000000000000" pitchFamily="2" charset="2"/>
              <a:buChar char="q"/>
            </a:pPr>
            <a:r>
              <a:rPr lang="fr-FR" sz="1900" dirty="0">
                <a:solidFill>
                  <a:srgbClr val="000000"/>
                </a:solidFill>
                <a:latin typeface="Times New Roman" panose="02020603050405020304" pitchFamily="18" charset="0"/>
                <a:ea typeface="Arial"/>
                <a:cs typeface="Times New Roman" panose="02020603050405020304" pitchFamily="18" charset="0"/>
              </a:rPr>
              <a:t>Dans le cas du sujet humain, le </a:t>
            </a:r>
            <a:r>
              <a:rPr lang="fr-FR" sz="1900" dirty="0">
                <a:solidFill>
                  <a:srgbClr val="C00000"/>
                </a:solidFill>
                <a:latin typeface="Times New Roman" panose="02020603050405020304" pitchFamily="18" charset="0"/>
                <a:ea typeface="Arial"/>
                <a:cs typeface="Times New Roman" panose="02020603050405020304" pitchFamily="18" charset="0"/>
              </a:rPr>
              <a:t>traitement d'une erreur peut se voir comme la réalisation d'une tâche particulière</a:t>
            </a:r>
            <a:r>
              <a:rPr lang="fr-FR" sz="1900" dirty="0">
                <a:solidFill>
                  <a:srgbClr val="000000"/>
                </a:solidFill>
                <a:latin typeface="Times New Roman" panose="02020603050405020304" pitchFamily="18" charset="0"/>
                <a:ea typeface="Arial"/>
                <a:cs typeface="Times New Roman" panose="02020603050405020304" pitchFamily="18" charset="0"/>
              </a:rPr>
              <a:t>. S'il s'agit d'une tâche de routine, alors il lui correspond un plan qui peut être greffé sur l'arbre de résolution. La question qui se pose maintenant est le lieu d'insertion du </a:t>
            </a:r>
            <a:r>
              <a:rPr lang="fr-FR" sz="1900" dirty="0" err="1">
                <a:solidFill>
                  <a:srgbClr val="000000"/>
                </a:solidFill>
                <a:latin typeface="Times New Roman" panose="02020603050405020304" pitchFamily="18" charset="0"/>
                <a:ea typeface="Arial"/>
                <a:cs typeface="Times New Roman" panose="02020603050405020304" pitchFamily="18" charset="0"/>
              </a:rPr>
              <a:t>sous-plan</a:t>
            </a:r>
            <a:r>
              <a:rPr lang="fr-FR" sz="1900" dirty="0">
                <a:solidFill>
                  <a:srgbClr val="000000"/>
                </a:solidFill>
                <a:latin typeface="Times New Roman" panose="02020603050405020304" pitchFamily="18" charset="0"/>
                <a:ea typeface="Arial"/>
                <a:cs typeface="Times New Roman" panose="02020603050405020304" pitchFamily="18" charset="0"/>
              </a:rPr>
              <a:t>. A ce problème, GOMS n'apporte aucun élément de réponse.</a:t>
            </a:r>
          </a:p>
          <a:p>
            <a:pPr marL="342900" algn="just">
              <a:lnSpc>
                <a:spcPct val="150000"/>
              </a:lnSpc>
              <a:spcBef>
                <a:spcPts val="1000"/>
              </a:spcBef>
              <a:buClr>
                <a:schemeClr val="accent1"/>
              </a:buClr>
              <a:buFont typeface="Wingdings 3" charset="2"/>
              <a:buChar char=""/>
            </a:pPr>
            <a:endParaRPr lang="fr-FR" sz="1900" dirty="0">
              <a:latin typeface="Times New Roman" panose="02020603050405020304" pitchFamily="18" charset="0"/>
              <a:ea typeface="Verdana" panose="020B0604030504040204" pitchFamily="34" charset="0"/>
              <a:cs typeface="Times New Roman" panose="02020603050405020304" pitchFamily="18" charset="0"/>
            </a:endParaRPr>
          </a:p>
          <a:p>
            <a:pPr marL="342900">
              <a:lnSpc>
                <a:spcPct val="150000"/>
              </a:lnSpc>
              <a:spcBef>
                <a:spcPts val="1000"/>
              </a:spcBef>
              <a:buClr>
                <a:schemeClr val="accent1"/>
              </a:buClr>
              <a:buFont typeface="Wingdings 3" charset="2"/>
              <a:buChar char=""/>
            </a:pPr>
            <a:endParaRPr lang="fr-FR" sz="1900" dirty="0">
              <a:latin typeface="Times New Roman" panose="02020603050405020304" pitchFamily="18" charset="0"/>
              <a:ea typeface="Verdana" panose="020B0604030504040204" pitchFamily="34" charset="0"/>
              <a:cs typeface="Times New Roman" panose="02020603050405020304" pitchFamily="18" charset="0"/>
            </a:endParaRPr>
          </a:p>
          <a:p>
            <a:pPr marL="342900">
              <a:lnSpc>
                <a:spcPct val="150000"/>
              </a:lnSpc>
              <a:spcBef>
                <a:spcPts val="1000"/>
              </a:spcBef>
              <a:buClr>
                <a:schemeClr val="accent1"/>
              </a:buClr>
              <a:buFont typeface="Wingdings 3" charset="2"/>
              <a:buChar char=""/>
            </a:pPr>
            <a:endParaRPr lang="fr-FR" sz="1900" dirty="0">
              <a:latin typeface="Times New Roman" panose="02020603050405020304" pitchFamily="18" charset="0"/>
              <a:ea typeface="Verdana" panose="020B0604030504040204" pitchFamily="34" charset="0"/>
              <a:cs typeface="Times New Roman" panose="02020603050405020304" pitchFamily="18" charset="0"/>
            </a:endParaRPr>
          </a:p>
          <a:p>
            <a:pPr marL="342900">
              <a:lnSpc>
                <a:spcPct val="150000"/>
              </a:lnSpc>
              <a:spcBef>
                <a:spcPts val="1000"/>
              </a:spcBef>
              <a:buClr>
                <a:schemeClr val="accent1"/>
              </a:buClr>
              <a:buFont typeface="Wingdings 3" charset="2"/>
              <a:buChar char=""/>
            </a:pPr>
            <a:endParaRPr lang="fr-FR" sz="1900" dirty="0">
              <a:latin typeface="Times New Roman" panose="02020603050405020304" pitchFamily="18" charset="0"/>
              <a:ea typeface="Verdana" panose="020B0604030504040204" pitchFamily="34" charset="0"/>
              <a:cs typeface="Times New Roman" panose="02020603050405020304" pitchFamily="18" charset="0"/>
            </a:endParaRPr>
          </a:p>
          <a:p>
            <a:pPr marL="342900">
              <a:lnSpc>
                <a:spcPct val="150000"/>
              </a:lnSpc>
              <a:spcBef>
                <a:spcPts val="1000"/>
              </a:spcBef>
              <a:buClr>
                <a:schemeClr val="accent1"/>
              </a:buClr>
              <a:buFont typeface="Wingdings 3" charset="2"/>
              <a:buChar char=""/>
            </a:pPr>
            <a:endParaRPr lang="fr-FR" sz="1900" dirty="0">
              <a:latin typeface="Times New Roman" panose="02020603050405020304" pitchFamily="18" charset="0"/>
              <a:ea typeface="Verdana" panose="020B0604030504040204" pitchFamily="34" charset="0"/>
              <a:cs typeface="Times New Roman" panose="02020603050405020304" pitchFamily="18" charset="0"/>
            </a:endParaRPr>
          </a:p>
          <a:p>
            <a:pPr marL="342900">
              <a:lnSpc>
                <a:spcPct val="150000"/>
              </a:lnSpc>
              <a:spcBef>
                <a:spcPts val="1000"/>
              </a:spcBef>
              <a:buClr>
                <a:schemeClr val="accent1"/>
              </a:buClr>
              <a:buFont typeface="Wingdings 3" charset="2"/>
              <a:buChar char=""/>
            </a:pPr>
            <a:endParaRPr lang="fr-FR" sz="1900" dirty="0">
              <a:latin typeface="Times New Roman" panose="02020603050405020304" pitchFamily="18" charset="0"/>
              <a:ea typeface="Verdana" panose="020B0604030504040204" pitchFamily="34" charset="0"/>
              <a:cs typeface="Times New Roman" panose="02020603050405020304" pitchFamily="18" charset="0"/>
            </a:endParaRPr>
          </a:p>
          <a:p>
            <a:pPr marL="342900">
              <a:lnSpc>
                <a:spcPct val="150000"/>
              </a:lnSpc>
              <a:spcBef>
                <a:spcPts val="1000"/>
              </a:spcBef>
              <a:buClr>
                <a:schemeClr val="accent1"/>
              </a:buClr>
              <a:buFont typeface="Wingdings 3" charset="2"/>
              <a:buChar char=""/>
            </a:pPr>
            <a:endParaRPr lang="fr-FR" sz="1900" dirty="0">
              <a:latin typeface="Times New Roman" panose="02020603050405020304" pitchFamily="18" charset="0"/>
              <a:ea typeface="Verdana" panose="020B0604030504040204" pitchFamily="34" charset="0"/>
              <a:cs typeface="Times New Roman" panose="02020603050405020304" pitchFamily="18" charset="0"/>
            </a:endParaRPr>
          </a:p>
          <a:p>
            <a:pPr marL="857250" indent="-285750" algn="just">
              <a:lnSpc>
                <a:spcPct val="150000"/>
              </a:lnSpc>
              <a:spcBef>
                <a:spcPts val="1000"/>
              </a:spcBef>
              <a:buClr>
                <a:srgbClr val="000000"/>
              </a:buClr>
              <a:buFont typeface="Wingdings" panose="05000000000000000000" pitchFamily="2" charset="2"/>
              <a:buChar char="q"/>
            </a:pPr>
            <a:endParaRPr lang="fr-FR" sz="19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gn="just">
              <a:lnSpc>
                <a:spcPct val="150000"/>
              </a:lnSpc>
              <a:spcBef>
                <a:spcPts val="1000"/>
              </a:spcBef>
              <a:buClr>
                <a:srgbClr val="000000"/>
              </a:buClr>
              <a:buFont typeface="Wingdings" panose="05000000000000000000" pitchFamily="2" charset="2"/>
              <a:buChar char="q"/>
            </a:pPr>
            <a:endParaRPr lang="fr-FR" sz="1900" dirty="0">
              <a:solidFill>
                <a:srgbClr val="000000"/>
              </a:solidFill>
              <a:latin typeface="Times New Roman" panose="02020603050405020304" pitchFamily="18" charset="0"/>
              <a:ea typeface="Arial"/>
              <a:cs typeface="Times New Roman" panose="02020603050405020304" pitchFamily="18" charset="0"/>
            </a:endParaRPr>
          </a:p>
          <a:p>
            <a:pPr marL="857250" indent="-285750" algn="just">
              <a:lnSpc>
                <a:spcPct val="150000"/>
              </a:lnSpc>
              <a:spcBef>
                <a:spcPts val="1000"/>
              </a:spcBef>
              <a:buClr>
                <a:srgbClr val="000000"/>
              </a:buClr>
              <a:buFont typeface="Wingdings" panose="05000000000000000000" pitchFamily="2" charset="2"/>
              <a:buChar char="q"/>
            </a:pPr>
            <a:endParaRPr lang="fr-FR" sz="1900" dirty="0">
              <a:solidFill>
                <a:srgbClr val="C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19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19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1900" dirty="0">
              <a:solidFill>
                <a:srgbClr val="000000"/>
              </a:solidFill>
              <a:latin typeface="Times New Roman" panose="02020603050405020304" pitchFamily="18" charset="0"/>
              <a:ea typeface="Arial"/>
              <a:cs typeface="Times New Roman" panose="02020603050405020304" pitchFamily="18" charset="0"/>
            </a:endParaRPr>
          </a:p>
        </p:txBody>
      </p:sp>
      <p:sp>
        <p:nvSpPr>
          <p:cNvPr id="7"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Les limites de GOMS</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GOMS </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42</a:t>
            </a:fld>
            <a:endParaRPr lang="fr-FR"/>
          </a:p>
        </p:txBody>
      </p:sp>
    </p:spTree>
    <p:extLst>
      <p:ext uri="{BB962C8B-B14F-4D97-AF65-F5344CB8AC3E}">
        <p14:creationId xmlns:p14="http://schemas.microsoft.com/office/powerpoint/2010/main" val="2554320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206062" y="581349"/>
            <a:ext cx="9038362" cy="3302700"/>
          </a:xfrm>
        </p:spPr>
        <p:txBody>
          <a:bodyPr/>
          <a:lstStyle/>
          <a:p>
            <a:pPr marL="571500" indent="0" algn="just">
              <a:lnSpc>
                <a:spcPct val="150000"/>
              </a:lnSpc>
              <a:spcBef>
                <a:spcPts val="1000"/>
              </a:spcBef>
              <a:spcAft>
                <a:spcPts val="1800"/>
              </a:spcAft>
              <a:buClr>
                <a:srgbClr val="000000"/>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Le </a:t>
            </a:r>
            <a:r>
              <a:rPr lang="fr-FR" sz="2000" dirty="0">
                <a:solidFill>
                  <a:srgbClr val="000000"/>
                </a:solidFill>
                <a:latin typeface="Times New Roman" panose="02020603050405020304" pitchFamily="18" charset="0"/>
                <a:ea typeface="Arial"/>
                <a:cs typeface="Times New Roman" panose="02020603050405020304" pitchFamily="18" charset="0"/>
              </a:rPr>
              <a:t>modèle du processeur humain représente l'individu comme un </a:t>
            </a:r>
            <a:r>
              <a:rPr lang="fr-FR" sz="2000" dirty="0">
                <a:solidFill>
                  <a:srgbClr val="C00000"/>
                </a:solidFill>
                <a:latin typeface="Times New Roman" panose="02020603050405020304" pitchFamily="18" charset="0"/>
                <a:ea typeface="Arial"/>
                <a:cs typeface="Times New Roman" panose="02020603050405020304" pitchFamily="18" charset="0"/>
              </a:rPr>
              <a:t>système de traitement de l'information</a:t>
            </a:r>
            <a:r>
              <a:rPr lang="fr-FR" sz="2000" dirty="0">
                <a:solidFill>
                  <a:srgbClr val="000000"/>
                </a:solidFill>
                <a:latin typeface="Times New Roman" panose="02020603050405020304" pitchFamily="18" charset="0"/>
                <a:ea typeface="Arial"/>
                <a:cs typeface="Times New Roman" panose="02020603050405020304" pitchFamily="18" charset="0"/>
              </a:rPr>
              <a:t> qui réagi à des </a:t>
            </a:r>
            <a:r>
              <a:rPr lang="fr-FR" sz="2000" dirty="0" smtClean="0">
                <a:solidFill>
                  <a:srgbClr val="000000"/>
                </a:solidFill>
                <a:latin typeface="Times New Roman" panose="02020603050405020304" pitchFamily="18" charset="0"/>
                <a:ea typeface="Arial"/>
                <a:cs typeface="Times New Roman" panose="02020603050405020304" pitchFamily="18" charset="0"/>
              </a:rPr>
              <a:t>règles</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r>
              <a:rPr lang="en-US" sz="2000" dirty="0">
                <a:solidFill>
                  <a:srgbClr val="000000"/>
                </a:solidFill>
                <a:latin typeface="Times New Roman" panose="02020603050405020304" pitchFamily="18" charset="0"/>
                <a:ea typeface="Arial"/>
                <a:cs typeface="Times New Roman" panose="02020603050405020304" pitchFamily="18" charset="0"/>
              </a:rPr>
              <a:t>Le </a:t>
            </a:r>
            <a:r>
              <a:rPr lang="fr-FR" sz="2000" dirty="0">
                <a:solidFill>
                  <a:srgbClr val="000000"/>
                </a:solidFill>
                <a:latin typeface="Times New Roman" panose="02020603050405020304" pitchFamily="18" charset="0"/>
                <a:ea typeface="Arial"/>
                <a:cs typeface="Times New Roman" panose="02020603050405020304" pitchFamily="18" charset="0"/>
              </a:rPr>
              <a:t>processeur</a:t>
            </a:r>
            <a:r>
              <a:rPr lang="en-US" sz="2000" dirty="0">
                <a:solidFill>
                  <a:srgbClr val="000000"/>
                </a:solidFill>
                <a:latin typeface="Times New Roman" panose="02020603050405020304" pitchFamily="18" charset="0"/>
                <a:ea typeface="Arial"/>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humain</a:t>
            </a:r>
            <a:r>
              <a:rPr lang="en-US" sz="2000" dirty="0">
                <a:solidFill>
                  <a:srgbClr val="000000"/>
                </a:solidFill>
                <a:latin typeface="Times New Roman" panose="02020603050405020304" pitchFamily="18" charset="0"/>
                <a:ea typeface="Arial"/>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comprend</a:t>
            </a:r>
            <a:r>
              <a:rPr lang="en-US" sz="2000" dirty="0">
                <a:solidFill>
                  <a:srgbClr val="000000"/>
                </a:solidFill>
                <a:latin typeface="Times New Roman" panose="02020603050405020304" pitchFamily="18" charset="0"/>
                <a:ea typeface="Arial"/>
                <a:cs typeface="Times New Roman" panose="02020603050405020304" pitchFamily="18" charset="0"/>
              </a:rPr>
              <a:t>:</a:t>
            </a:r>
          </a:p>
          <a:p>
            <a:pPr marL="1314450" lvl="3" indent="-285750">
              <a:lnSpc>
                <a:spcPct val="150000"/>
              </a:lnSpc>
              <a:spcBef>
                <a:spcPts val="1000"/>
              </a:spcBef>
              <a:buClr>
                <a:srgbClr val="000000"/>
              </a:buClr>
              <a:buSzPts val="1800"/>
              <a:buFont typeface="Wingdings" panose="05000000000000000000" pitchFamily="2" charset="2"/>
              <a:buChar char="q"/>
            </a:pPr>
            <a:r>
              <a:rPr lang="en-US" sz="2000" dirty="0">
                <a:solidFill>
                  <a:srgbClr val="000000"/>
                </a:solidFill>
                <a:latin typeface="Times New Roman" panose="02020603050405020304" pitchFamily="18" charset="0"/>
                <a:ea typeface="Arial"/>
                <a:cs typeface="Times New Roman" panose="02020603050405020304" pitchFamily="18" charset="0"/>
              </a:rPr>
              <a:t>Le </a:t>
            </a:r>
            <a:r>
              <a:rPr lang="en-US" sz="2000" dirty="0" err="1">
                <a:solidFill>
                  <a:srgbClr val="000000"/>
                </a:solidFill>
                <a:latin typeface="Times New Roman" panose="02020603050405020304" pitchFamily="18" charset="0"/>
                <a:ea typeface="Arial"/>
                <a:cs typeface="Times New Roman" panose="02020603050405020304" pitchFamily="18" charset="0"/>
              </a:rPr>
              <a:t>systéme</a:t>
            </a:r>
            <a:r>
              <a:rPr lang="en-US" sz="2000" dirty="0">
                <a:solidFill>
                  <a:srgbClr val="000000"/>
                </a:solidFill>
                <a:latin typeface="Times New Roman" panose="02020603050405020304" pitchFamily="18" charset="0"/>
                <a:ea typeface="Arial"/>
                <a:cs typeface="Times New Roman" panose="02020603050405020304" pitchFamily="18" charset="0"/>
              </a:rPr>
              <a:t> </a:t>
            </a:r>
            <a:r>
              <a:rPr lang="en-US" sz="2000" dirty="0" err="1">
                <a:solidFill>
                  <a:srgbClr val="0070C0"/>
                </a:solidFill>
                <a:latin typeface="Times New Roman" panose="02020603050405020304" pitchFamily="18" charset="0"/>
                <a:ea typeface="Arial"/>
                <a:cs typeface="Times New Roman" panose="02020603050405020304" pitchFamily="18" charset="0"/>
              </a:rPr>
              <a:t>mentale</a:t>
            </a:r>
            <a:r>
              <a:rPr lang="en-US" sz="2000" dirty="0">
                <a:solidFill>
                  <a:srgbClr val="000000"/>
                </a:solidFill>
                <a:latin typeface="Times New Roman" panose="02020603050405020304" pitchFamily="18" charset="0"/>
                <a:ea typeface="Arial"/>
                <a:cs typeface="Times New Roman" panose="02020603050405020304" pitchFamily="18" charset="0"/>
              </a:rPr>
              <a:t>,</a:t>
            </a:r>
          </a:p>
          <a:p>
            <a:pPr marL="1314450" lvl="3" indent="-285750">
              <a:lnSpc>
                <a:spcPct val="150000"/>
              </a:lnSpc>
              <a:spcBef>
                <a:spcPts val="1000"/>
              </a:spcBef>
              <a:buClr>
                <a:srgbClr val="000000"/>
              </a:buClr>
              <a:buSzPts val="1800"/>
              <a:buFont typeface="Wingdings" panose="05000000000000000000" pitchFamily="2" charset="2"/>
              <a:buChar char="q"/>
            </a:pPr>
            <a:r>
              <a:rPr lang="en-US" sz="2000" dirty="0">
                <a:solidFill>
                  <a:srgbClr val="000000"/>
                </a:solidFill>
                <a:latin typeface="Times New Roman" panose="02020603050405020304" pitchFamily="18" charset="0"/>
                <a:ea typeface="Arial"/>
                <a:cs typeface="Times New Roman" panose="02020603050405020304" pitchFamily="18" charset="0"/>
              </a:rPr>
              <a:t>Le </a:t>
            </a:r>
            <a:r>
              <a:rPr lang="en-US" sz="2000" dirty="0" err="1">
                <a:solidFill>
                  <a:srgbClr val="000000"/>
                </a:solidFill>
                <a:latin typeface="Times New Roman" panose="02020603050405020304" pitchFamily="18" charset="0"/>
                <a:ea typeface="Arial"/>
                <a:cs typeface="Times New Roman" panose="02020603050405020304" pitchFamily="18" charset="0"/>
              </a:rPr>
              <a:t>systéme</a:t>
            </a:r>
            <a:r>
              <a:rPr lang="en-US" sz="2000" dirty="0">
                <a:solidFill>
                  <a:srgbClr val="000000"/>
                </a:solidFill>
                <a:latin typeface="Times New Roman" panose="02020603050405020304" pitchFamily="18" charset="0"/>
                <a:ea typeface="Arial"/>
                <a:cs typeface="Times New Roman" panose="02020603050405020304" pitchFamily="18" charset="0"/>
              </a:rPr>
              <a:t> </a:t>
            </a:r>
            <a:r>
              <a:rPr lang="en-US" sz="2000" dirty="0" err="1">
                <a:solidFill>
                  <a:srgbClr val="0070C0"/>
                </a:solidFill>
                <a:latin typeface="Times New Roman" panose="02020603050405020304" pitchFamily="18" charset="0"/>
                <a:ea typeface="Arial"/>
                <a:cs typeface="Times New Roman" panose="02020603050405020304" pitchFamily="18" charset="0"/>
              </a:rPr>
              <a:t>moteur</a:t>
            </a:r>
            <a:r>
              <a:rPr lang="en-US" sz="2000" dirty="0">
                <a:solidFill>
                  <a:srgbClr val="000000"/>
                </a:solidFill>
                <a:latin typeface="Times New Roman" panose="02020603050405020304" pitchFamily="18" charset="0"/>
                <a:ea typeface="Arial"/>
                <a:cs typeface="Times New Roman" panose="02020603050405020304" pitchFamily="18" charset="0"/>
              </a:rPr>
              <a:t>,</a:t>
            </a:r>
          </a:p>
          <a:p>
            <a:pPr marL="1314450" lvl="3" indent="-285750">
              <a:lnSpc>
                <a:spcPct val="150000"/>
              </a:lnSpc>
              <a:spcBef>
                <a:spcPts val="1000"/>
              </a:spcBef>
              <a:buClr>
                <a:srgbClr val="000000"/>
              </a:buClr>
              <a:buSzPts val="1800"/>
              <a:buFont typeface="Wingdings" panose="05000000000000000000" pitchFamily="2" charset="2"/>
              <a:buChar char="q"/>
            </a:pPr>
            <a:r>
              <a:rPr lang="en-US" sz="2000" dirty="0">
                <a:solidFill>
                  <a:srgbClr val="000000"/>
                </a:solidFill>
                <a:latin typeface="Times New Roman" panose="02020603050405020304" pitchFamily="18" charset="0"/>
                <a:ea typeface="Arial"/>
                <a:cs typeface="Times New Roman" panose="02020603050405020304" pitchFamily="18" charset="0"/>
              </a:rPr>
              <a:t>Le </a:t>
            </a:r>
            <a:r>
              <a:rPr lang="en-US" sz="2000" dirty="0" err="1">
                <a:solidFill>
                  <a:srgbClr val="000000"/>
                </a:solidFill>
                <a:latin typeface="Times New Roman" panose="02020603050405020304" pitchFamily="18" charset="0"/>
                <a:ea typeface="Arial"/>
                <a:cs typeface="Times New Roman" panose="02020603050405020304" pitchFamily="18" charset="0"/>
              </a:rPr>
              <a:t>systéme</a:t>
            </a:r>
            <a:r>
              <a:rPr lang="en-US" sz="2000" dirty="0">
                <a:solidFill>
                  <a:srgbClr val="000000"/>
                </a:solidFill>
                <a:latin typeface="Times New Roman" panose="02020603050405020304" pitchFamily="18" charset="0"/>
                <a:ea typeface="Arial"/>
                <a:cs typeface="Times New Roman" panose="02020603050405020304" pitchFamily="18" charset="0"/>
              </a:rPr>
              <a:t> </a:t>
            </a:r>
            <a:r>
              <a:rPr lang="en-US" sz="2000" dirty="0" err="1">
                <a:solidFill>
                  <a:srgbClr val="0070C0"/>
                </a:solidFill>
                <a:latin typeface="Times New Roman" panose="02020603050405020304" pitchFamily="18" charset="0"/>
                <a:ea typeface="Arial"/>
                <a:cs typeface="Times New Roman" panose="02020603050405020304" pitchFamily="18" charset="0"/>
              </a:rPr>
              <a:t>cognitif</a:t>
            </a:r>
            <a:r>
              <a:rPr lang="en-US" sz="2000" dirty="0">
                <a:solidFill>
                  <a:srgbClr val="000000"/>
                </a:solidFill>
                <a:latin typeface="Times New Roman" panose="02020603050405020304" pitchFamily="18" charset="0"/>
                <a:ea typeface="Arial"/>
                <a:cs typeface="Times New Roman" panose="02020603050405020304" pitchFamily="18" charset="0"/>
              </a:rPr>
              <a:t>.</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571500" indent="0" algn="just">
              <a:lnSpc>
                <a:spcPct val="150000"/>
              </a:lnSpc>
              <a:spcBef>
                <a:spcPts val="1000"/>
              </a:spcBef>
              <a:buClr>
                <a:srgbClr val="000000"/>
              </a:buClr>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6"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43</a:t>
            </a:fld>
            <a:endParaRPr lang="fr-FR"/>
          </a:p>
        </p:txBody>
      </p:sp>
    </p:spTree>
    <p:extLst>
      <p:ext uri="{BB962C8B-B14F-4D97-AF65-F5344CB8AC3E}">
        <p14:creationId xmlns:p14="http://schemas.microsoft.com/office/powerpoint/2010/main" val="210710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49" y="576039"/>
            <a:ext cx="7368901" cy="4356000"/>
          </a:xfrm>
          <a:prstGeom prst="rect">
            <a:avLst/>
          </a:prstGeom>
        </p:spPr>
      </p:pic>
      <p:sp>
        <p:nvSpPr>
          <p:cNvPr id="6"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44</a:t>
            </a:fld>
            <a:endParaRPr lang="fr-FR"/>
          </a:p>
        </p:txBody>
      </p:sp>
    </p:spTree>
    <p:extLst>
      <p:ext uri="{BB962C8B-B14F-4D97-AF65-F5344CB8AC3E}">
        <p14:creationId xmlns:p14="http://schemas.microsoft.com/office/powerpoint/2010/main" val="1158860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16" y="601202"/>
            <a:ext cx="4691768" cy="2773459"/>
          </a:xfrm>
          <a:prstGeom prst="rect">
            <a:avLst/>
          </a:prstGeom>
        </p:spPr>
      </p:pic>
      <p:graphicFrame>
        <p:nvGraphicFramePr>
          <p:cNvPr id="6" name="Tableau 5"/>
          <p:cNvGraphicFramePr>
            <a:graphicFrameLocks noGrp="1"/>
          </p:cNvGraphicFramePr>
          <p:nvPr>
            <p:extLst/>
          </p:nvPr>
        </p:nvGraphicFramePr>
        <p:xfrm>
          <a:off x="3203381" y="3142310"/>
          <a:ext cx="5792338" cy="1828800"/>
        </p:xfrm>
        <a:graphic>
          <a:graphicData uri="http://schemas.openxmlformats.org/drawingml/2006/table">
            <a:tbl>
              <a:tblPr firstRow="1" bandRow="1">
                <a:tableStyleId>{F5AB1C69-6EDB-4FF4-983F-18BD219EF322}</a:tableStyleId>
              </a:tblPr>
              <a:tblGrid>
                <a:gridCol w="3439075"/>
                <a:gridCol w="1017190"/>
                <a:gridCol w="1336073"/>
              </a:tblGrid>
              <a:tr h="198657">
                <a:tc>
                  <a:txBody>
                    <a:bodyPr/>
                    <a:lstStyle/>
                    <a:p>
                      <a:pPr algn="ctr"/>
                      <a:r>
                        <a:rPr lang="fr-FR" dirty="0" smtClean="0"/>
                        <a:t>Paramètre</a:t>
                      </a:r>
                      <a:endParaRPr lang="fr-FR" dirty="0"/>
                    </a:p>
                  </a:txBody>
                  <a:tcPr/>
                </a:tc>
                <a:tc>
                  <a:txBody>
                    <a:bodyPr/>
                    <a:lstStyle/>
                    <a:p>
                      <a:pPr algn="ctr"/>
                      <a:r>
                        <a:rPr lang="fr-FR" dirty="0" smtClean="0"/>
                        <a:t>Moyenne</a:t>
                      </a:r>
                      <a:endParaRPr lang="fr-FR" dirty="0"/>
                    </a:p>
                  </a:txBody>
                  <a:tcPr/>
                </a:tc>
                <a:tc>
                  <a:txBody>
                    <a:bodyPr/>
                    <a:lstStyle/>
                    <a:p>
                      <a:pPr algn="ctr"/>
                      <a:r>
                        <a:rPr lang="fr-FR" dirty="0" smtClean="0"/>
                        <a:t>Plage</a:t>
                      </a:r>
                      <a:endParaRPr lang="fr-FR" dirty="0"/>
                    </a:p>
                  </a:txBody>
                  <a:tcPr/>
                </a:tc>
              </a:tr>
              <a:tr h="198657">
                <a:tc>
                  <a:txBody>
                    <a:bodyPr/>
                    <a:lstStyle/>
                    <a:p>
                      <a:r>
                        <a:rPr lang="fr-FR" dirty="0" smtClean="0">
                          <a:solidFill>
                            <a:srgbClr val="000000"/>
                          </a:solidFill>
                        </a:rPr>
                        <a:t>Temps du mouvement oculaire</a:t>
                      </a:r>
                      <a:endParaRPr lang="fr-FR" dirty="0">
                        <a:solidFill>
                          <a:srgbClr val="000000"/>
                        </a:solidFill>
                      </a:endParaRPr>
                    </a:p>
                  </a:txBody>
                  <a:tcPr/>
                </a:tc>
                <a:tc>
                  <a:txBody>
                    <a:bodyPr/>
                    <a:lstStyle/>
                    <a:p>
                      <a:r>
                        <a:rPr lang="fr-FR" dirty="0" smtClean="0">
                          <a:solidFill>
                            <a:srgbClr val="000000"/>
                          </a:solidFill>
                        </a:rPr>
                        <a:t>230 ms</a:t>
                      </a:r>
                      <a:endParaRPr lang="fr-FR" dirty="0">
                        <a:solidFill>
                          <a:srgbClr val="000000"/>
                        </a:solidFill>
                      </a:endParaRPr>
                    </a:p>
                  </a:txBody>
                  <a:tcPr/>
                </a:tc>
                <a:tc>
                  <a:txBody>
                    <a:bodyPr/>
                    <a:lstStyle/>
                    <a:p>
                      <a:r>
                        <a:rPr lang="fr-FR" dirty="0" smtClean="0">
                          <a:solidFill>
                            <a:srgbClr val="000000"/>
                          </a:solidFill>
                        </a:rPr>
                        <a:t>70 – 700 ms</a:t>
                      </a:r>
                      <a:endParaRPr lang="fr-FR" dirty="0">
                        <a:solidFill>
                          <a:srgbClr val="000000"/>
                        </a:solidFill>
                      </a:endParaRPr>
                    </a:p>
                  </a:txBody>
                  <a:tcPr/>
                </a:tc>
              </a:tr>
              <a:tr h="198657">
                <a:tc>
                  <a:txBody>
                    <a:bodyPr/>
                    <a:lstStyle/>
                    <a:p>
                      <a:r>
                        <a:rPr lang="fr-FR" dirty="0" smtClean="0">
                          <a:solidFill>
                            <a:srgbClr val="000000"/>
                          </a:solidFill>
                        </a:rPr>
                        <a:t>Cycle du processeur perceptuel</a:t>
                      </a:r>
                      <a:endParaRPr lang="fr-FR" dirty="0">
                        <a:solidFill>
                          <a:srgbClr val="000000"/>
                        </a:solidFill>
                      </a:endParaRPr>
                    </a:p>
                  </a:txBody>
                  <a:tcPr/>
                </a:tc>
                <a:tc>
                  <a:txBody>
                    <a:bodyPr/>
                    <a:lstStyle/>
                    <a:p>
                      <a:r>
                        <a:rPr lang="fr-FR" dirty="0" smtClean="0">
                          <a:solidFill>
                            <a:srgbClr val="000000"/>
                          </a:solidFill>
                        </a:rPr>
                        <a:t>100 ms</a:t>
                      </a:r>
                      <a:endParaRPr lang="fr-FR" dirty="0">
                        <a:solidFill>
                          <a:srgbClr val="000000"/>
                        </a:solidFill>
                      </a:endParaRPr>
                    </a:p>
                  </a:txBody>
                  <a:tcPr/>
                </a:tc>
                <a:tc>
                  <a:txBody>
                    <a:bodyPr/>
                    <a:lstStyle/>
                    <a:p>
                      <a:r>
                        <a:rPr lang="fr-FR" dirty="0" smtClean="0">
                          <a:solidFill>
                            <a:srgbClr val="000000"/>
                          </a:solidFill>
                        </a:rPr>
                        <a:t>50 – 200 ms</a:t>
                      </a:r>
                      <a:endParaRPr lang="fr-FR" dirty="0">
                        <a:solidFill>
                          <a:srgbClr val="000000"/>
                        </a:solidFill>
                      </a:endParaRPr>
                    </a:p>
                  </a:txBody>
                  <a:tcPr/>
                </a:tc>
              </a:tr>
              <a:tr h="198657">
                <a:tc>
                  <a:txBody>
                    <a:bodyPr/>
                    <a:lstStyle/>
                    <a:p>
                      <a:r>
                        <a:rPr lang="fr-FR" dirty="0" smtClean="0">
                          <a:solidFill>
                            <a:srgbClr val="000000"/>
                          </a:solidFill>
                        </a:rPr>
                        <a:t>Cycle du processeur cognitif</a:t>
                      </a:r>
                      <a:endParaRPr lang="fr-FR" dirty="0">
                        <a:solidFill>
                          <a:srgbClr val="000000"/>
                        </a:solidFill>
                      </a:endParaRPr>
                    </a:p>
                  </a:txBody>
                  <a:tcPr/>
                </a:tc>
                <a:tc>
                  <a:txBody>
                    <a:bodyPr/>
                    <a:lstStyle/>
                    <a:p>
                      <a:r>
                        <a:rPr lang="fr-FR" dirty="0" smtClean="0">
                          <a:solidFill>
                            <a:srgbClr val="000000"/>
                          </a:solidFill>
                        </a:rPr>
                        <a:t>70 ms</a:t>
                      </a:r>
                      <a:endParaRPr lang="fr-FR" dirty="0">
                        <a:solidFill>
                          <a:srgbClr val="000000"/>
                        </a:solidFill>
                      </a:endParaRPr>
                    </a:p>
                  </a:txBody>
                  <a:tcPr/>
                </a:tc>
                <a:tc>
                  <a:txBody>
                    <a:bodyPr/>
                    <a:lstStyle/>
                    <a:p>
                      <a:r>
                        <a:rPr lang="fr-FR" dirty="0" smtClean="0">
                          <a:solidFill>
                            <a:srgbClr val="000000"/>
                          </a:solidFill>
                        </a:rPr>
                        <a:t>25 – 170 ms</a:t>
                      </a:r>
                      <a:endParaRPr lang="fr-FR" dirty="0">
                        <a:solidFill>
                          <a:srgbClr val="000000"/>
                        </a:solidFill>
                      </a:endParaRPr>
                    </a:p>
                  </a:txBody>
                  <a:tcPr/>
                </a:tc>
              </a:tr>
              <a:tr h="198657">
                <a:tc>
                  <a:txBody>
                    <a:bodyPr/>
                    <a:lstStyle/>
                    <a:p>
                      <a:r>
                        <a:rPr lang="fr-FR" dirty="0" smtClean="0">
                          <a:solidFill>
                            <a:srgbClr val="000000"/>
                          </a:solidFill>
                        </a:rPr>
                        <a:t>Cycle du processeur moteur</a:t>
                      </a:r>
                      <a:endParaRPr lang="fr-FR" dirty="0">
                        <a:solidFill>
                          <a:srgbClr val="000000"/>
                        </a:solidFill>
                      </a:endParaRPr>
                    </a:p>
                  </a:txBody>
                  <a:tcPr/>
                </a:tc>
                <a:tc>
                  <a:txBody>
                    <a:bodyPr/>
                    <a:lstStyle/>
                    <a:p>
                      <a:r>
                        <a:rPr lang="fr-FR" dirty="0" smtClean="0">
                          <a:solidFill>
                            <a:srgbClr val="000000"/>
                          </a:solidFill>
                        </a:rPr>
                        <a:t>70 ms</a:t>
                      </a:r>
                      <a:endParaRPr lang="fr-FR" dirty="0">
                        <a:solidFill>
                          <a:srgbClr val="000000"/>
                        </a:solidFill>
                      </a:endParaRPr>
                    </a:p>
                  </a:txBody>
                  <a:tcPr/>
                </a:tc>
                <a:tc>
                  <a:txBody>
                    <a:bodyPr/>
                    <a:lstStyle/>
                    <a:p>
                      <a:r>
                        <a:rPr lang="fr-FR" dirty="0" smtClean="0">
                          <a:solidFill>
                            <a:srgbClr val="000000"/>
                          </a:solidFill>
                        </a:rPr>
                        <a:t>30 – 100 ms</a:t>
                      </a:r>
                      <a:endParaRPr lang="fr-FR" dirty="0">
                        <a:solidFill>
                          <a:srgbClr val="000000"/>
                        </a:solidFill>
                      </a:endParaRPr>
                    </a:p>
                  </a:txBody>
                  <a:tcPr/>
                </a:tc>
              </a:tr>
              <a:tr h="198657">
                <a:tc>
                  <a:txBody>
                    <a:bodyPr/>
                    <a:lstStyle/>
                    <a:p>
                      <a:r>
                        <a:rPr lang="fr-FR" dirty="0" smtClean="0">
                          <a:solidFill>
                            <a:srgbClr val="000000"/>
                          </a:solidFill>
                        </a:rPr>
                        <a:t>Capacité de la mémoire à court terme</a:t>
                      </a:r>
                      <a:endParaRPr lang="fr-FR" dirty="0">
                        <a:solidFill>
                          <a:srgbClr val="000000"/>
                        </a:solidFill>
                      </a:endParaRPr>
                    </a:p>
                  </a:txBody>
                  <a:tcPr/>
                </a:tc>
                <a:tc>
                  <a:txBody>
                    <a:bodyPr/>
                    <a:lstStyle/>
                    <a:p>
                      <a:r>
                        <a:rPr lang="fr-FR" dirty="0" smtClean="0">
                          <a:solidFill>
                            <a:srgbClr val="000000"/>
                          </a:solidFill>
                        </a:rPr>
                        <a:t>7 mnèmes</a:t>
                      </a:r>
                      <a:endParaRPr lang="fr-FR" dirty="0">
                        <a:solidFill>
                          <a:srgbClr val="000000"/>
                        </a:solidFill>
                      </a:endParaRPr>
                    </a:p>
                  </a:txBody>
                  <a:tcPr/>
                </a:tc>
                <a:tc>
                  <a:txBody>
                    <a:bodyPr/>
                    <a:lstStyle/>
                    <a:p>
                      <a:r>
                        <a:rPr lang="fr-FR" dirty="0" smtClean="0">
                          <a:solidFill>
                            <a:srgbClr val="000000"/>
                          </a:solidFill>
                        </a:rPr>
                        <a:t>5 – 9 mnèmes</a:t>
                      </a:r>
                      <a:endParaRPr lang="fr-FR" dirty="0">
                        <a:solidFill>
                          <a:srgbClr val="000000"/>
                        </a:solidFill>
                      </a:endParaRPr>
                    </a:p>
                  </a:txBody>
                  <a:tcPr/>
                </a:tc>
              </a:tr>
            </a:tbl>
          </a:graphicData>
        </a:graphic>
      </p:graphicFrame>
      <p:sp>
        <p:nvSpPr>
          <p:cNvPr id="7"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45</a:t>
            </a:fld>
            <a:endParaRPr lang="fr-FR"/>
          </a:p>
        </p:txBody>
      </p:sp>
    </p:spTree>
    <p:extLst>
      <p:ext uri="{BB962C8B-B14F-4D97-AF65-F5344CB8AC3E}">
        <p14:creationId xmlns:p14="http://schemas.microsoft.com/office/powerpoint/2010/main" val="3885814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032" y="2366550"/>
            <a:ext cx="4448381" cy="2664000"/>
          </a:xfrm>
          <a:prstGeom prst="rect">
            <a:avLst/>
          </a:prstGeom>
        </p:spPr>
      </p:pic>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6" name="Espace réservé du texte 2"/>
          <p:cNvSpPr>
            <a:spLocks noGrp="1"/>
          </p:cNvSpPr>
          <p:nvPr>
            <p:ph type="body" idx="1"/>
          </p:nvPr>
        </p:nvSpPr>
        <p:spPr>
          <a:xfrm>
            <a:off x="-206062" y="838929"/>
            <a:ext cx="9038362" cy="3302700"/>
          </a:xfrm>
        </p:spPr>
        <p:txBody>
          <a:bodyPr/>
          <a:lstStyle/>
          <a:p>
            <a:pPr marL="571500" indent="0" algn="just">
              <a:lnSpc>
                <a:spcPct val="150000"/>
              </a:lnSpc>
              <a:spcBef>
                <a:spcPts val="1000"/>
              </a:spcBef>
              <a:buClr>
                <a:srgbClr val="000000"/>
              </a:buClr>
              <a:buNone/>
            </a:pPr>
            <a:r>
              <a:rPr lang="fr-FR" sz="1900" dirty="0" smtClean="0">
                <a:solidFill>
                  <a:srgbClr val="000000"/>
                </a:solidFill>
                <a:latin typeface="Times New Roman" panose="02020603050405020304" pitchFamily="18" charset="0"/>
                <a:ea typeface="Arial"/>
                <a:cs typeface="Times New Roman" panose="02020603050405020304" pitchFamily="18" charset="0"/>
              </a:rPr>
              <a:t>Le </a:t>
            </a:r>
            <a:r>
              <a:rPr lang="fr-FR" sz="1900" dirty="0">
                <a:solidFill>
                  <a:srgbClr val="C00000"/>
                </a:solidFill>
                <a:latin typeface="Times New Roman" panose="02020603050405020304" pitchFamily="18" charset="0"/>
                <a:ea typeface="Arial"/>
                <a:cs typeface="Times New Roman" panose="02020603050405020304" pitchFamily="18" charset="0"/>
              </a:rPr>
              <a:t>système sensoriel </a:t>
            </a:r>
            <a:r>
              <a:rPr lang="fr-FR" sz="1900" dirty="0">
                <a:solidFill>
                  <a:srgbClr val="000000"/>
                </a:solidFill>
                <a:latin typeface="Times New Roman" panose="02020603050405020304" pitchFamily="18" charset="0"/>
                <a:ea typeface="Arial"/>
                <a:cs typeface="Times New Roman" panose="02020603050405020304" pitchFamily="18" charset="0"/>
              </a:rPr>
              <a:t>désigne l'ensemble des sous-systèmes spécialisés chacun dans le traitement d'une classe de stimuli</a:t>
            </a:r>
            <a:r>
              <a:rPr lang="fr-FR" sz="1900" dirty="0" smtClean="0">
                <a:solidFill>
                  <a:srgbClr val="000000"/>
                </a:solidFill>
                <a:latin typeface="Times New Roman" panose="02020603050405020304" pitchFamily="18" charset="0"/>
                <a:ea typeface="Arial"/>
                <a:cs typeface="Times New Roman" panose="02020603050405020304" pitchFamily="18" charset="0"/>
              </a:rPr>
              <a:t>.</a:t>
            </a:r>
          </a:p>
          <a:p>
            <a:pPr marL="571500" indent="0" algn="just">
              <a:lnSpc>
                <a:spcPct val="150000"/>
              </a:lnSpc>
              <a:spcBef>
                <a:spcPts val="1000"/>
              </a:spcBef>
              <a:buClr>
                <a:srgbClr val="000000"/>
              </a:buClr>
              <a:buNone/>
            </a:pPr>
            <a:r>
              <a:rPr lang="fr-FR" sz="1900" dirty="0">
                <a:solidFill>
                  <a:srgbClr val="000000"/>
                </a:solidFill>
                <a:latin typeface="Times New Roman" panose="02020603050405020304" pitchFamily="18" charset="0"/>
                <a:ea typeface="Arial"/>
                <a:cs typeface="Times New Roman" panose="02020603050405020304" pitchFamily="18" charset="0"/>
              </a:rPr>
              <a:t>Un </a:t>
            </a:r>
            <a:r>
              <a:rPr lang="fr-FR" sz="1900" dirty="0">
                <a:solidFill>
                  <a:srgbClr val="C00000"/>
                </a:solidFill>
                <a:latin typeface="Times New Roman" panose="02020603050405020304" pitchFamily="18" charset="0"/>
                <a:ea typeface="Arial"/>
                <a:cs typeface="Times New Roman" panose="02020603050405020304" pitchFamily="18" charset="0"/>
              </a:rPr>
              <a:t>stimuli</a:t>
            </a:r>
            <a:r>
              <a:rPr lang="fr-FR" sz="1900" dirty="0">
                <a:solidFill>
                  <a:srgbClr val="000000"/>
                </a:solidFill>
                <a:latin typeface="Times New Roman" panose="02020603050405020304" pitchFamily="18" charset="0"/>
                <a:ea typeface="Arial"/>
                <a:cs typeface="Times New Roman" panose="02020603050405020304" pitchFamily="18" charset="0"/>
              </a:rPr>
              <a:t> est un phénomène physique détectable par un système sensoriel</a:t>
            </a:r>
            <a:r>
              <a:rPr lang="fr-FR" sz="1900" dirty="0" smtClean="0">
                <a:solidFill>
                  <a:srgbClr val="000000"/>
                </a:solidFill>
                <a:latin typeface="Times New Roman" panose="02020603050405020304" pitchFamily="18" charset="0"/>
                <a:ea typeface="Arial"/>
                <a:cs typeface="Times New Roman" panose="02020603050405020304" pitchFamily="18" charset="0"/>
              </a:rPr>
              <a:t>.</a:t>
            </a:r>
            <a:endParaRPr lang="fr-FR" sz="1900" dirty="0">
              <a:solidFill>
                <a:srgbClr val="000000"/>
              </a:solidFill>
              <a:latin typeface="Times New Roman" panose="02020603050405020304" pitchFamily="18" charset="0"/>
              <a:ea typeface="Arial"/>
              <a:cs typeface="Times New Roman" panose="02020603050405020304" pitchFamily="18" charset="0"/>
            </a:endParaRP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sensoriel</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46</a:t>
            </a:fld>
            <a:endParaRPr lang="fr-FR"/>
          </a:p>
        </p:txBody>
      </p:sp>
    </p:spTree>
    <p:extLst>
      <p:ext uri="{BB962C8B-B14F-4D97-AF65-F5344CB8AC3E}">
        <p14:creationId xmlns:p14="http://schemas.microsoft.com/office/powerpoint/2010/main" val="2809314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303" y="1401416"/>
            <a:ext cx="7421436" cy="2592000"/>
          </a:xfrm>
          <a:prstGeom prst="rect">
            <a:avLst/>
          </a:prstGeom>
        </p:spPr>
      </p:pic>
      <p:sp>
        <p:nvSpPr>
          <p:cNvPr id="8" name="ZoneTexte 7"/>
          <p:cNvSpPr txBox="1"/>
          <p:nvPr/>
        </p:nvSpPr>
        <p:spPr>
          <a:xfrm>
            <a:off x="-517375" y="3765148"/>
            <a:ext cx="2510624" cy="496996"/>
          </a:xfrm>
          <a:prstGeom prst="rect">
            <a:avLst/>
          </a:prstGeom>
          <a:noFill/>
        </p:spPr>
        <p:txBody>
          <a:bodyPr wrap="none" rtlCol="0">
            <a:spAutoFit/>
          </a:bodyPr>
          <a:lstStyle/>
          <a:p>
            <a:pPr marL="1314450" lvl="3" indent="-285750">
              <a:lnSpc>
                <a:spcPct val="150000"/>
              </a:lnSpc>
              <a:spcBef>
                <a:spcPts val="1000"/>
              </a:spcBef>
              <a:buSzPts val="1800"/>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Exemple</a:t>
            </a:r>
            <a:endParaRPr lang="fr-FR" sz="2000" dirty="0">
              <a:latin typeface="Times New Roman" panose="02020603050405020304" pitchFamily="18" charset="0"/>
              <a:cs typeface="Times New Roman" panose="02020603050405020304" pitchFamily="18" charset="0"/>
            </a:endParaRPr>
          </a:p>
        </p:txBody>
      </p:sp>
      <p:sp>
        <p:nvSpPr>
          <p:cNvPr id="9" name="Espace réservé du texte 2"/>
          <p:cNvSpPr>
            <a:spLocks noGrp="1"/>
          </p:cNvSpPr>
          <p:nvPr>
            <p:ph type="body" idx="1"/>
          </p:nvPr>
        </p:nvSpPr>
        <p:spPr>
          <a:xfrm>
            <a:off x="897209" y="4143471"/>
            <a:ext cx="9038362" cy="3302700"/>
          </a:xfrm>
        </p:spPr>
        <p:txBody>
          <a:bodyPr/>
          <a:lstStyle/>
          <a:p>
            <a:pPr marL="0" indent="0">
              <a:lnSpc>
                <a:spcPct val="150000"/>
              </a:lnSpc>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D </a:t>
            </a:r>
            <a:r>
              <a:rPr lang="fr-FR" sz="2000" dirty="0">
                <a:solidFill>
                  <a:srgbClr val="000000"/>
                </a:solidFill>
                <a:latin typeface="Times New Roman" panose="02020603050405020304" pitchFamily="18" charset="0"/>
                <a:ea typeface="Arial"/>
                <a:cs typeface="Times New Roman" panose="02020603050405020304" pitchFamily="18" charset="0"/>
              </a:rPr>
              <a:t>= 20 cm, W = 2 cm </a:t>
            </a:r>
            <a:r>
              <a:rPr lang="fr-FR" sz="2000" dirty="0">
                <a:solidFill>
                  <a:srgbClr val="000000"/>
                </a:solidFill>
                <a:latin typeface="Times New Roman" panose="02020603050405020304" pitchFamily="18" charset="0"/>
                <a:ea typeface="Arial"/>
                <a:cs typeface="Times New Roman" panose="02020603050405020304" pitchFamily="18" charset="0"/>
                <a:sym typeface="Symbol" panose="05050102010706020507" pitchFamily="18" charset="2"/>
              </a:rPr>
              <a:t> T = 100 * 2,397 = 239,7 ms</a:t>
            </a:r>
          </a:p>
          <a:p>
            <a:pPr marL="0" indent="0">
              <a:lnSpc>
                <a:spcPct val="150000"/>
              </a:lnSpc>
              <a:buNone/>
            </a:pPr>
            <a:endParaRPr lang="fr-FR" sz="2000" dirty="0">
              <a:solidFill>
                <a:schemeClr val="tx1"/>
              </a:solidFill>
              <a:latin typeface="Times New Roman" panose="02020603050405020304" pitchFamily="18" charset="0"/>
              <a:cs typeface="Times New Roman" panose="02020603050405020304" pitchFamily="18" charset="0"/>
            </a:endParaRPr>
          </a:p>
          <a:p>
            <a:pPr marL="571500" indent="0" algn="just">
              <a:lnSpc>
                <a:spcPct val="15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10"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11"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Loi de </a:t>
            </a:r>
            <a:r>
              <a:rPr lang="fr-FR" sz="2000" dirty="0" err="1" smtClean="0">
                <a:solidFill>
                  <a:schemeClr val="accent3">
                    <a:lumMod val="75000"/>
                  </a:schemeClr>
                </a:solidFill>
                <a:latin typeface="PT Sans Narrow" panose="020B0604020202020204" charset="0"/>
                <a:ea typeface="Arial"/>
                <a:cs typeface="Arial"/>
              </a:rPr>
              <a:t>Fitts</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47</a:t>
            </a:fld>
            <a:endParaRPr lang="fr-FR"/>
          </a:p>
        </p:txBody>
      </p:sp>
    </p:spTree>
    <p:extLst>
      <p:ext uri="{BB962C8B-B14F-4D97-AF65-F5344CB8AC3E}">
        <p14:creationId xmlns:p14="http://schemas.microsoft.com/office/powerpoint/2010/main" val="2273539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810" y="400988"/>
            <a:ext cx="5304165" cy="4608000"/>
          </a:xfrm>
          <a:prstGeom prst="rect">
            <a:avLst/>
          </a:prstGeom>
        </p:spPr>
      </p:pic>
      <p:sp>
        <p:nvSpPr>
          <p:cNvPr id="6" name="Shape 98"/>
          <p:cNvSpPr txBox="1">
            <a:spLocks/>
          </p:cNvSpPr>
          <p:nvPr/>
        </p:nvSpPr>
        <p:spPr>
          <a:xfrm>
            <a:off x="158816" y="10242"/>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48</a:t>
            </a:fld>
            <a:endParaRPr lang="fr-FR"/>
          </a:p>
        </p:txBody>
      </p:sp>
    </p:spTree>
    <p:extLst>
      <p:ext uri="{BB962C8B-B14F-4D97-AF65-F5344CB8AC3E}">
        <p14:creationId xmlns:p14="http://schemas.microsoft.com/office/powerpoint/2010/main" val="2424978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idx="1"/>
          </p:nvPr>
        </p:nvSpPr>
        <p:spPr>
          <a:xfrm>
            <a:off x="270756" y="1020661"/>
            <a:ext cx="8520600" cy="3302700"/>
          </a:xfrm>
        </p:spPr>
        <p:txBody>
          <a:bodyPr/>
          <a:lstStyle/>
          <a:p>
            <a:pPr marL="114300" indent="0" algn="just">
              <a:buNone/>
            </a:pPr>
            <a:r>
              <a:rPr lang="fr-FR" dirty="0" smtClean="0">
                <a:solidFill>
                  <a:srgbClr val="000000"/>
                </a:solidFill>
                <a:latin typeface="Times New Roman" panose="02020603050405020304" pitchFamily="18" charset="0"/>
                <a:ea typeface="Arial"/>
                <a:cs typeface="Times New Roman" panose="02020603050405020304" pitchFamily="18" charset="0"/>
              </a:rPr>
              <a:t>Le </a:t>
            </a:r>
            <a:r>
              <a:rPr lang="fr-FR" dirty="0">
                <a:solidFill>
                  <a:srgbClr val="C00000"/>
                </a:solidFill>
                <a:latin typeface="Times New Roman" panose="02020603050405020304" pitchFamily="18" charset="0"/>
                <a:ea typeface="Arial"/>
                <a:cs typeface="Times New Roman" panose="02020603050405020304" pitchFamily="18" charset="0"/>
              </a:rPr>
              <a:t>système cognitif</a:t>
            </a:r>
            <a:r>
              <a:rPr lang="fr-FR" dirty="0">
                <a:solidFill>
                  <a:srgbClr val="000000"/>
                </a:solidFill>
                <a:latin typeface="Times New Roman" panose="02020603050405020304" pitchFamily="18" charset="0"/>
                <a:ea typeface="Arial"/>
                <a:cs typeface="Times New Roman" panose="02020603050405020304" pitchFamily="18" charset="0"/>
              </a:rPr>
              <a:t> est constitué d'</a:t>
            </a:r>
            <a:r>
              <a:rPr lang="fr-FR" dirty="0">
                <a:solidFill>
                  <a:srgbClr val="0070C0"/>
                </a:solidFill>
                <a:latin typeface="Times New Roman" panose="02020603050405020304" pitchFamily="18" charset="0"/>
                <a:ea typeface="Arial"/>
                <a:cs typeface="Times New Roman" panose="02020603050405020304" pitchFamily="18" charset="0"/>
              </a:rPr>
              <a:t>une mémoire</a:t>
            </a:r>
            <a:r>
              <a:rPr lang="fr-FR" dirty="0">
                <a:solidFill>
                  <a:srgbClr val="000000"/>
                </a:solidFill>
                <a:latin typeface="Times New Roman" panose="02020603050405020304" pitchFamily="18" charset="0"/>
                <a:ea typeface="Arial"/>
                <a:cs typeface="Times New Roman" panose="02020603050405020304" pitchFamily="18" charset="0"/>
              </a:rPr>
              <a:t> et d'</a:t>
            </a:r>
            <a:r>
              <a:rPr lang="fr-FR" dirty="0">
                <a:solidFill>
                  <a:srgbClr val="0070C0"/>
                </a:solidFill>
                <a:latin typeface="Times New Roman" panose="02020603050405020304" pitchFamily="18" charset="0"/>
                <a:ea typeface="Arial"/>
                <a:cs typeface="Times New Roman" panose="02020603050405020304" pitchFamily="18" charset="0"/>
              </a:rPr>
              <a:t>un </a:t>
            </a:r>
            <a:r>
              <a:rPr lang="fr-FR" dirty="0" smtClean="0">
                <a:solidFill>
                  <a:srgbClr val="0070C0"/>
                </a:solidFill>
                <a:latin typeface="Times New Roman" panose="02020603050405020304" pitchFamily="18" charset="0"/>
                <a:ea typeface="Arial"/>
                <a:cs typeface="Times New Roman" panose="02020603050405020304" pitchFamily="18" charset="0"/>
              </a:rPr>
              <a:t>processeur</a:t>
            </a:r>
            <a:r>
              <a:rPr lang="fr-FR" dirty="0" smtClean="0">
                <a:solidFill>
                  <a:srgbClr val="000000"/>
                </a:solidFill>
                <a:latin typeface="Times New Roman" panose="02020603050405020304" pitchFamily="18" charset="0"/>
                <a:ea typeface="Arial"/>
                <a:cs typeface="Times New Roman" panose="02020603050405020304" pitchFamily="18" charset="0"/>
              </a:rPr>
              <a:t>. La </a:t>
            </a:r>
            <a:r>
              <a:rPr lang="fr-FR" dirty="0">
                <a:solidFill>
                  <a:srgbClr val="000000"/>
                </a:solidFill>
                <a:latin typeface="Times New Roman" panose="02020603050405020304" pitchFamily="18" charset="0"/>
                <a:ea typeface="Arial"/>
                <a:cs typeface="Times New Roman" panose="02020603050405020304" pitchFamily="18" charset="0"/>
              </a:rPr>
              <a:t>mémoire du système cognitif comprend :</a:t>
            </a:r>
          </a:p>
          <a:p>
            <a:pPr marL="114300" indent="0" algn="just">
              <a:buNone/>
            </a:pPr>
            <a:endParaRPr lang="fr-FR" dirty="0">
              <a:solidFill>
                <a:srgbClr val="000000"/>
              </a:solidFill>
              <a:latin typeface="Times New Roman" panose="02020603050405020304" pitchFamily="18" charset="0"/>
              <a:ea typeface="Arial"/>
              <a:cs typeface="Times New Roman" panose="02020603050405020304" pitchFamily="18" charset="0"/>
              <a:sym typeface="Arial"/>
            </a:endParaRPr>
          </a:p>
          <a:p>
            <a:endParaRPr lang="fr-FR" dirty="0">
              <a:latin typeface="Times New Roman" panose="02020603050405020304" pitchFamily="18" charset="0"/>
              <a:cs typeface="Times New Roman" panose="02020603050405020304" pitchFamily="18" charset="0"/>
            </a:endParaRPr>
          </a:p>
        </p:txBody>
      </p:sp>
      <p:sp>
        <p:nvSpPr>
          <p:cNvPr id="7" name="Espace réservé du texte 2"/>
          <p:cNvSpPr txBox="1">
            <a:spLocks/>
          </p:cNvSpPr>
          <p:nvPr/>
        </p:nvSpPr>
        <p:spPr>
          <a:xfrm>
            <a:off x="122906" y="1583737"/>
            <a:ext cx="8520600" cy="343479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857250" indent="-285750">
              <a:lnSpc>
                <a:spcPct val="150000"/>
              </a:lnSpc>
              <a:spcBef>
                <a:spcPts val="1000"/>
              </a:spcBef>
              <a:buClr>
                <a:srgbClr val="000000"/>
              </a:buClr>
              <a:buFont typeface="Wingdings" panose="05000000000000000000" pitchFamily="2" charset="2"/>
              <a:buChar char="q"/>
            </a:pPr>
            <a:r>
              <a:rPr lang="fr-FR" dirty="0" smtClean="0">
                <a:solidFill>
                  <a:srgbClr val="000000"/>
                </a:solidFill>
                <a:latin typeface="Times New Roman" panose="02020603050405020304" pitchFamily="18" charset="0"/>
                <a:cs typeface="Times New Roman" panose="02020603050405020304" pitchFamily="18" charset="0"/>
              </a:rPr>
              <a:t>La </a:t>
            </a:r>
            <a:r>
              <a:rPr lang="fr-FR" dirty="0">
                <a:solidFill>
                  <a:srgbClr val="0070C0"/>
                </a:solidFill>
                <a:latin typeface="Times New Roman" panose="02020603050405020304" pitchFamily="18" charset="0"/>
                <a:cs typeface="Times New Roman" panose="02020603050405020304" pitchFamily="18" charset="0"/>
              </a:rPr>
              <a:t>mémoire à court terme </a:t>
            </a:r>
            <a:r>
              <a:rPr lang="fr-FR" dirty="0">
                <a:solidFill>
                  <a:srgbClr val="000000"/>
                </a:solidFill>
                <a:latin typeface="Times New Roman" panose="02020603050405020304" pitchFamily="18" charset="0"/>
                <a:cs typeface="Times New Roman" panose="02020603050405020304" pitchFamily="18" charset="0"/>
              </a:rPr>
              <a:t>(mémoire de travail) : détient les informations en cours de manipulation. Elle nous permet, par exemple, de retenir un numéro de téléphone, le temps de le composer.</a:t>
            </a:r>
          </a:p>
          <a:p>
            <a:pPr marL="857250" indent="-285750">
              <a:lnSpc>
                <a:spcPct val="150000"/>
              </a:lnSpc>
              <a:spcBef>
                <a:spcPts val="1000"/>
              </a:spcBef>
              <a:buClr>
                <a:srgbClr val="000000"/>
              </a:buClr>
              <a:buFont typeface="Wingdings" panose="05000000000000000000" pitchFamily="2" charset="2"/>
              <a:buChar char="q"/>
            </a:pPr>
            <a:r>
              <a:rPr lang="fr-FR" dirty="0">
                <a:solidFill>
                  <a:srgbClr val="000000"/>
                </a:solidFill>
                <a:latin typeface="Times New Roman" panose="02020603050405020304" pitchFamily="18" charset="0"/>
                <a:cs typeface="Times New Roman" panose="02020603050405020304" pitchFamily="18" charset="0"/>
              </a:rPr>
              <a:t>La</a:t>
            </a:r>
            <a:r>
              <a:rPr lang="fr-FR" dirty="0">
                <a:latin typeface="Times New Roman" panose="02020603050405020304" pitchFamily="18" charset="0"/>
                <a:cs typeface="Times New Roman" panose="02020603050405020304" pitchFamily="18" charset="0"/>
              </a:rPr>
              <a:t> </a:t>
            </a:r>
            <a:r>
              <a:rPr lang="fr-FR" dirty="0">
                <a:solidFill>
                  <a:srgbClr val="0070C0"/>
                </a:solidFill>
                <a:latin typeface="Times New Roman" panose="02020603050405020304" pitchFamily="18" charset="0"/>
                <a:cs typeface="Times New Roman" panose="02020603050405020304" pitchFamily="18" charset="0"/>
              </a:rPr>
              <a:t>mémoire à long terme </a:t>
            </a:r>
            <a:r>
              <a:rPr lang="fr-FR" dirty="0">
                <a:solidFill>
                  <a:srgbClr val="000000"/>
                </a:solidFill>
                <a:latin typeface="Times New Roman" panose="02020603050405020304" pitchFamily="18" charset="0"/>
                <a:cs typeface="Times New Roman" panose="02020603050405020304" pitchFamily="18" charset="0"/>
              </a:rPr>
              <a:t>: permet le stockage de la connaissance permanente. Elle est le siège de nos souvenirs, nos connaissances, nos habiletés</a:t>
            </a:r>
            <a:r>
              <a:rPr lang="fr-FR" dirty="0" smtClean="0">
                <a:solidFill>
                  <a:srgbClr val="000000"/>
                </a:solidFill>
                <a:latin typeface="Times New Roman" panose="02020603050405020304" pitchFamily="18" charset="0"/>
                <a:cs typeface="Times New Roman" panose="02020603050405020304" pitchFamily="18" charset="0"/>
              </a:rPr>
              <a:t>.</a:t>
            </a:r>
          </a:p>
          <a:p>
            <a:pPr marL="114300" lvl="1" indent="0" algn="just">
              <a:spcBef>
                <a:spcPts val="0"/>
              </a:spcBef>
              <a:buSzPts val="1800"/>
              <a:buNone/>
            </a:pPr>
            <a:r>
              <a:rPr lang="fr-FR" sz="1800" dirty="0">
                <a:solidFill>
                  <a:srgbClr val="000000"/>
                </a:solidFill>
                <a:latin typeface="Times New Roman" panose="02020603050405020304" pitchFamily="18" charset="0"/>
                <a:ea typeface="Arial"/>
                <a:cs typeface="Times New Roman" panose="02020603050405020304" pitchFamily="18" charset="0"/>
              </a:rPr>
              <a:t>Le </a:t>
            </a:r>
            <a:r>
              <a:rPr lang="fr-FR" sz="1800" dirty="0">
                <a:solidFill>
                  <a:srgbClr val="0070C0"/>
                </a:solidFill>
                <a:latin typeface="Times New Roman" panose="02020603050405020304" pitchFamily="18" charset="0"/>
                <a:ea typeface="Arial"/>
                <a:cs typeface="Times New Roman" panose="02020603050405020304" pitchFamily="18" charset="0"/>
              </a:rPr>
              <a:t>processeur du système cognitif </a:t>
            </a:r>
            <a:r>
              <a:rPr lang="fr-FR" sz="1800" dirty="0">
                <a:solidFill>
                  <a:srgbClr val="000000"/>
                </a:solidFill>
                <a:latin typeface="Times New Roman" panose="02020603050405020304" pitchFamily="18" charset="0"/>
                <a:ea typeface="Arial"/>
                <a:cs typeface="Times New Roman" panose="02020603050405020304" pitchFamily="18" charset="0"/>
              </a:rPr>
              <a:t>contrôle le comportement de </a:t>
            </a:r>
            <a:r>
              <a:rPr lang="fr-FR" sz="1800" dirty="0" smtClean="0">
                <a:solidFill>
                  <a:srgbClr val="000000"/>
                </a:solidFill>
                <a:latin typeface="Times New Roman" panose="02020603050405020304" pitchFamily="18" charset="0"/>
                <a:ea typeface="Arial"/>
                <a:cs typeface="Times New Roman" panose="02020603050405020304" pitchFamily="18" charset="0"/>
              </a:rPr>
              <a:t>l’individu en </a:t>
            </a:r>
            <a:r>
              <a:rPr lang="fr-FR" sz="1800" dirty="0">
                <a:solidFill>
                  <a:srgbClr val="000000"/>
                </a:solidFill>
                <a:latin typeface="Times New Roman" panose="02020603050405020304" pitchFamily="18" charset="0"/>
                <a:ea typeface="Arial"/>
                <a:cs typeface="Times New Roman" panose="02020603050405020304" pitchFamily="18" charset="0"/>
              </a:rPr>
              <a:t>fonction du contenu de ces </a:t>
            </a:r>
            <a:r>
              <a:rPr lang="fr-FR" sz="1800" dirty="0" smtClean="0">
                <a:solidFill>
                  <a:srgbClr val="000000"/>
                </a:solidFill>
                <a:latin typeface="Times New Roman" panose="02020603050405020304" pitchFamily="18" charset="0"/>
                <a:ea typeface="Arial"/>
                <a:cs typeface="Times New Roman" panose="02020603050405020304" pitchFamily="18" charset="0"/>
              </a:rPr>
              <a:t>mémoires.</a:t>
            </a:r>
            <a:endParaRPr lang="fr-FR" sz="18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endParaRPr>
          </a:p>
          <a:p>
            <a:pPr marL="571500" indent="0">
              <a:lnSpc>
                <a:spcPct val="90000"/>
              </a:lnSpc>
              <a:spcBef>
                <a:spcPts val="1000"/>
              </a:spcBef>
              <a:buClr>
                <a:srgbClr val="000000"/>
              </a:buClr>
              <a:buNone/>
            </a:pPr>
            <a:endParaRPr lang="fr-FR" dirty="0">
              <a:solidFill>
                <a:srgbClr val="000000"/>
              </a:solidFill>
              <a:latin typeface="Times New Roman" panose="02020603050405020304" pitchFamily="18" charset="0"/>
              <a:ea typeface="Verdana" panose="020B0604030504040204" pitchFamily="34" charset="0"/>
              <a:cs typeface="Times New Roman" panose="02020603050405020304" pitchFamily="18" charset="0"/>
            </a:endParaRPr>
          </a:p>
          <a:p>
            <a:pPr marL="857250" indent="-285750">
              <a:lnSpc>
                <a:spcPct val="90000"/>
              </a:lnSpc>
              <a:spcBef>
                <a:spcPts val="1000"/>
              </a:spcBef>
              <a:buClr>
                <a:srgbClr val="000000"/>
              </a:buClr>
              <a:buFont typeface="Wingdings" panose="05000000000000000000" pitchFamily="2" charset="2"/>
              <a:buChar char="q"/>
            </a:pPr>
            <a:endParaRPr lang="fr-FR" dirty="0" smtClean="0">
              <a:solidFill>
                <a:srgbClr val="000000"/>
              </a:solidFill>
              <a:latin typeface="Times New Roman" panose="02020603050405020304" pitchFamily="18" charset="0"/>
              <a:ea typeface="Arial"/>
              <a:cs typeface="Times New Roman" panose="02020603050405020304" pitchFamily="18" charset="0"/>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49</a:t>
            </a:fld>
            <a:endParaRPr lang="fr-FR"/>
          </a:p>
        </p:txBody>
      </p:sp>
    </p:spTree>
    <p:extLst>
      <p:ext uri="{BB962C8B-B14F-4D97-AF65-F5344CB8AC3E}">
        <p14:creationId xmlns:p14="http://schemas.microsoft.com/office/powerpoint/2010/main" val="1376651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noGrp="1"/>
          </p:cNvSpPr>
          <p:nvPr>
            <p:ph type="body" idx="1"/>
          </p:nvPr>
        </p:nvSpPr>
        <p:spPr>
          <a:xfrm>
            <a:off x="1777607" y="1918314"/>
            <a:ext cx="6136109" cy="1722661"/>
          </a:xfrm>
          <a:prstGeom prst="rect">
            <a:avLst/>
          </a:prstGeom>
        </p:spPr>
        <p:txBody>
          <a:bodyPr spcFirstLastPara="1" wrap="square" lIns="91425" tIns="91425" rIns="91425" bIns="91425" anchor="t" anchorCtr="0">
            <a:noAutofit/>
          </a:bodyPr>
          <a:lstStyle/>
          <a:p>
            <a:pPr marL="0" indent="0" algn="just">
              <a:lnSpc>
                <a:spcPct val="100000"/>
              </a:lnSpc>
              <a:buNone/>
            </a:pPr>
            <a:r>
              <a:rPr lang="fr-FR" sz="2000" dirty="0">
                <a:solidFill>
                  <a:srgbClr val="000000"/>
                </a:solidFill>
                <a:latin typeface="Times New Roman" panose="02020603050405020304" pitchFamily="18" charset="0"/>
                <a:ea typeface="Arial"/>
                <a:cs typeface="Times New Roman" panose="02020603050405020304" pitchFamily="18" charset="0"/>
              </a:rPr>
              <a:t>Une application doit être </a:t>
            </a:r>
            <a:r>
              <a:rPr lang="fr-FR" sz="2000" dirty="0">
                <a:solidFill>
                  <a:schemeClr val="accent3">
                    <a:lumMod val="75000"/>
                  </a:schemeClr>
                </a:solidFill>
                <a:latin typeface="Times New Roman" panose="02020603050405020304" pitchFamily="18" charset="0"/>
                <a:ea typeface="Arial"/>
                <a:cs typeface="Times New Roman" panose="02020603050405020304" pitchFamily="18" charset="0"/>
              </a:rPr>
              <a:t>facile</a:t>
            </a:r>
            <a:r>
              <a:rPr lang="fr-FR" sz="2000" dirty="0">
                <a:solidFill>
                  <a:srgbClr val="000000"/>
                </a:solidFill>
                <a:latin typeface="Times New Roman" panose="02020603050405020304" pitchFamily="18" charset="0"/>
                <a:ea typeface="Arial"/>
                <a:cs typeface="Times New Roman" panose="02020603050405020304" pitchFamily="18" charset="0"/>
              </a:rPr>
              <a:t> à utiliser. Son </a:t>
            </a:r>
            <a:r>
              <a:rPr lang="fr-FR" sz="2000" dirty="0">
                <a:solidFill>
                  <a:schemeClr val="accent3">
                    <a:lumMod val="75000"/>
                  </a:schemeClr>
                </a:solidFill>
                <a:latin typeface="Times New Roman" panose="02020603050405020304" pitchFamily="18" charset="0"/>
                <a:ea typeface="Arial"/>
                <a:cs typeface="Times New Roman" panose="02020603050405020304" pitchFamily="18" charset="0"/>
              </a:rPr>
              <a:t>interface</a:t>
            </a:r>
            <a:r>
              <a:rPr lang="fr-FR" sz="2000" dirty="0">
                <a:solidFill>
                  <a:srgbClr val="000000"/>
                </a:solidFill>
                <a:latin typeface="Times New Roman" panose="02020603050405020304" pitchFamily="18" charset="0"/>
                <a:ea typeface="Arial"/>
                <a:cs typeface="Times New Roman" panose="02020603050405020304" pitchFamily="18" charset="0"/>
              </a:rPr>
              <a:t> doit donc permettre à l'utilisateur </a:t>
            </a:r>
            <a:r>
              <a:rPr lang="fr-FR" sz="2000" dirty="0">
                <a:solidFill>
                  <a:schemeClr val="accent3">
                    <a:lumMod val="75000"/>
                  </a:schemeClr>
                </a:solidFill>
                <a:latin typeface="Times New Roman" panose="02020603050405020304" pitchFamily="18" charset="0"/>
                <a:ea typeface="Arial"/>
                <a:cs typeface="Times New Roman" panose="02020603050405020304" pitchFamily="18" charset="0"/>
              </a:rPr>
              <a:t>d'exploiter</a:t>
            </a:r>
            <a:r>
              <a:rPr lang="fr-FR" sz="2000" dirty="0">
                <a:solidFill>
                  <a:srgbClr val="000000"/>
                </a:solidFill>
                <a:latin typeface="Times New Roman" panose="02020603050405020304" pitchFamily="18" charset="0"/>
                <a:ea typeface="Arial"/>
                <a:cs typeface="Times New Roman" panose="02020603050405020304" pitchFamily="18" charset="0"/>
              </a:rPr>
              <a:t> au mieux les fonctionnalités du système, et de </a:t>
            </a:r>
            <a:r>
              <a:rPr lang="fr-FR" sz="2000" dirty="0">
                <a:solidFill>
                  <a:schemeClr val="accent3">
                    <a:lumMod val="75000"/>
                  </a:schemeClr>
                </a:solidFill>
                <a:latin typeface="Times New Roman" panose="02020603050405020304" pitchFamily="18" charset="0"/>
                <a:ea typeface="Arial"/>
                <a:cs typeface="Times New Roman" panose="02020603050405020304" pitchFamily="18" charset="0"/>
              </a:rPr>
              <a:t>réaliser</a:t>
            </a:r>
            <a:r>
              <a:rPr lang="fr-FR" sz="2000" dirty="0">
                <a:solidFill>
                  <a:srgbClr val="000000"/>
                </a:solidFill>
                <a:latin typeface="Times New Roman" panose="02020603050405020304" pitchFamily="18" charset="0"/>
                <a:ea typeface="Arial"/>
                <a:cs typeface="Times New Roman" panose="02020603050405020304" pitchFamily="18" charset="0"/>
              </a:rPr>
              <a:t> des actions rapidement et efficacement.</a:t>
            </a:r>
          </a:p>
          <a:p>
            <a:pPr marL="0" lvl="0" indent="0" algn="just">
              <a:lnSpc>
                <a:spcPct val="100000"/>
              </a:lnSpc>
              <a:buNone/>
            </a:pPr>
            <a:endParaRPr sz="20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5" name="ZoneTexte 4"/>
          <p:cNvSpPr txBox="1"/>
          <p:nvPr/>
        </p:nvSpPr>
        <p:spPr>
          <a:xfrm>
            <a:off x="204029" y="753414"/>
            <a:ext cx="4334720" cy="400110"/>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chemeClr val="accent3">
                    <a:lumMod val="75000"/>
                  </a:schemeClr>
                </a:solidFill>
              </a:defRPr>
            </a:lvl1pPr>
          </a:lstStyle>
          <a:p>
            <a:r>
              <a:rPr lang="fr-FR" dirty="0">
                <a:latin typeface="PT Sans Narrow" panose="020B0604020202020204" charset="0"/>
              </a:rPr>
              <a:t>Ergonomie pour les applications</a:t>
            </a:r>
          </a:p>
        </p:txBody>
      </p:sp>
      <p:pic>
        <p:nvPicPr>
          <p:cNvPr id="6" name="Image 5"/>
          <p:cNvPicPr>
            <a:picLocks noChangeAspect="1"/>
          </p:cNvPicPr>
          <p:nvPr/>
        </p:nvPicPr>
        <p:blipFill>
          <a:blip r:embed="rId2"/>
          <a:stretch>
            <a:fillRect/>
          </a:stretch>
        </p:blipFill>
        <p:spPr>
          <a:xfrm>
            <a:off x="515056" y="2026193"/>
            <a:ext cx="1184389" cy="1157582"/>
          </a:xfrm>
          <a:prstGeom prst="rect">
            <a:avLst/>
          </a:prstGeom>
        </p:spPr>
      </p:pic>
      <p:sp>
        <p:nvSpPr>
          <p:cNvPr id="10"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Objectif </a:t>
            </a:r>
            <a:r>
              <a:rPr lang="fr-FR" dirty="0"/>
              <a:t>de l’ergonomie</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a:t>
            </a:fld>
            <a:endParaRPr lang="fr-FR"/>
          </a:p>
        </p:txBody>
      </p:sp>
    </p:spTree>
    <p:extLst>
      <p:ext uri="{BB962C8B-B14F-4D97-AF65-F5344CB8AC3E}">
        <p14:creationId xmlns:p14="http://schemas.microsoft.com/office/powerpoint/2010/main" val="2696230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270756" y="1568694"/>
            <a:ext cx="8520600" cy="3302700"/>
          </a:xfrm>
        </p:spPr>
        <p:txBody>
          <a:bodyPr/>
          <a:lstStyle/>
          <a:p>
            <a:pPr marL="114300" indent="0" algn="just">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La </a:t>
            </a:r>
            <a:r>
              <a:rPr lang="fr-FR" sz="2000" dirty="0">
                <a:solidFill>
                  <a:srgbClr val="000000"/>
                </a:solidFill>
                <a:latin typeface="Times New Roman" panose="02020603050405020304" pitchFamily="18" charset="0"/>
                <a:ea typeface="Arial"/>
                <a:cs typeface="Times New Roman" panose="02020603050405020304" pitchFamily="18" charset="0"/>
              </a:rPr>
              <a:t>mémoire à court terme définit notre </a:t>
            </a:r>
            <a:r>
              <a:rPr lang="fr-FR" sz="2000" dirty="0">
                <a:solidFill>
                  <a:srgbClr val="0070C0"/>
                </a:solidFill>
                <a:latin typeface="Times New Roman" panose="02020603050405020304" pitchFamily="18" charset="0"/>
                <a:ea typeface="Arial"/>
                <a:cs typeface="Times New Roman" panose="02020603050405020304" pitchFamily="18" charset="0"/>
              </a:rPr>
              <a:t>capacité à stocker temporairement de l'information</a:t>
            </a:r>
            <a:r>
              <a:rPr lang="fr-FR" sz="2000" dirty="0" smtClean="0">
                <a:solidFill>
                  <a:srgbClr val="000000"/>
                </a:solidFill>
                <a:latin typeface="Times New Roman" panose="02020603050405020304" pitchFamily="18" charset="0"/>
                <a:ea typeface="Arial"/>
                <a:cs typeface="Times New Roman" panose="02020603050405020304" pitchFamily="18" charset="0"/>
              </a:rPr>
              <a:t>.</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400050" indent="-285750">
              <a:lnSpc>
                <a:spcPct val="150000"/>
              </a:lnSpc>
              <a:spcBef>
                <a:spcPts val="600"/>
              </a:spcBef>
              <a:buClr>
                <a:srgbClr val="000000"/>
              </a:buClr>
              <a:buFont typeface="Wingdings" panose="05000000000000000000" pitchFamily="2" charset="2"/>
              <a:buChar char="q"/>
            </a:pPr>
            <a:r>
              <a:rPr lang="fr-FR" sz="2000" dirty="0">
                <a:solidFill>
                  <a:srgbClr val="000000"/>
                </a:solidFill>
                <a:latin typeface="Times New Roman" panose="02020603050405020304" pitchFamily="18" charset="0"/>
                <a:cs typeface="Times New Roman" panose="02020603050405020304" pitchFamily="18" charset="0"/>
              </a:rPr>
              <a:t>Exemple</a:t>
            </a:r>
          </a:p>
          <a:p>
            <a:pPr marL="857250" indent="-285750">
              <a:lnSpc>
                <a:spcPct val="90000"/>
              </a:lnSpc>
              <a:spcBef>
                <a:spcPts val="1000"/>
              </a:spcBef>
              <a:buClr>
                <a:srgbClr val="000000"/>
              </a:buClr>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La lettre "R", perçue par l'</a:t>
            </a:r>
            <a:r>
              <a:rPr lang="fr-FR" sz="2000" dirty="0" err="1">
                <a:solidFill>
                  <a:srgbClr val="000000"/>
                </a:solidFill>
                <a:latin typeface="Times New Roman" panose="02020603050405020304" pitchFamily="18" charset="0"/>
                <a:ea typeface="Arial"/>
                <a:cs typeface="Times New Roman" panose="02020603050405020304" pitchFamily="18" charset="0"/>
              </a:rPr>
              <a:t>oeil</a:t>
            </a:r>
            <a:r>
              <a:rPr lang="fr-FR" sz="2000" dirty="0">
                <a:solidFill>
                  <a:srgbClr val="000000"/>
                </a:solidFill>
                <a:latin typeface="Times New Roman" panose="02020603050405020304" pitchFamily="18" charset="0"/>
                <a:ea typeface="Arial"/>
                <a:cs typeface="Times New Roman" panose="02020603050405020304" pitchFamily="18" charset="0"/>
              </a:rPr>
              <a:t>, est codée dans la mémoire sensorielle en fonction de ses traits et courbures.</a:t>
            </a:r>
          </a:p>
          <a:p>
            <a:pPr marL="857250" indent="-285750">
              <a:lnSpc>
                <a:spcPct val="90000"/>
              </a:lnSpc>
              <a:spcBef>
                <a:spcPts val="1000"/>
              </a:spcBef>
              <a:buClr>
                <a:srgbClr val="000000"/>
              </a:buClr>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Le stockage dans la mémoire à court terme se traduit par le fait qu'il s'agit de la lettre "R" ou d'un signe graphique pour quelqu'un qui ne connait pas l'alphabet latin.</a:t>
            </a: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sym typeface="Arial"/>
            </a:endParaRPr>
          </a:p>
          <a:p>
            <a:endParaRPr lang="fr-FR" sz="2000" dirty="0">
              <a:latin typeface="Times New Roman" panose="02020603050405020304" pitchFamily="18" charset="0"/>
              <a:cs typeface="Times New Roman" panose="02020603050405020304" pitchFamily="18" charset="0"/>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0" name="Shape 268"/>
          <p:cNvSpPr txBox="1"/>
          <p:nvPr/>
        </p:nvSpPr>
        <p:spPr>
          <a:xfrm>
            <a:off x="39020"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smtClean="0"/>
              <a:t>Mémoire à court terme</a:t>
            </a:r>
            <a:endParaRP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50</a:t>
            </a:fld>
            <a:endParaRPr lang="fr-FR"/>
          </a:p>
        </p:txBody>
      </p:sp>
    </p:spTree>
    <p:extLst>
      <p:ext uri="{BB962C8B-B14F-4D97-AF65-F5344CB8AC3E}">
        <p14:creationId xmlns:p14="http://schemas.microsoft.com/office/powerpoint/2010/main" val="4151216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270756" y="1388388"/>
            <a:ext cx="8520600" cy="3302700"/>
          </a:xfrm>
        </p:spPr>
        <p:txBody>
          <a:bodyPr/>
          <a:lstStyle/>
          <a:p>
            <a:pPr marL="114300" lvl="1" indent="0" algn="just">
              <a:spcBef>
                <a:spcPts val="0"/>
              </a:spcBef>
              <a:buSzPts val="1800"/>
              <a:buNone/>
            </a:pPr>
            <a:r>
              <a:rPr lang="fr-FR" sz="1950" dirty="0" smtClean="0">
                <a:solidFill>
                  <a:srgbClr val="000000"/>
                </a:solidFill>
                <a:latin typeface="Times New Roman" panose="02020603050405020304" pitchFamily="18" charset="0"/>
                <a:ea typeface="Arial"/>
                <a:cs typeface="Times New Roman" panose="02020603050405020304" pitchFamily="18" charset="0"/>
              </a:rPr>
              <a:t>Les informations provenant de la mémoire à long terme sont appelés des</a:t>
            </a:r>
          </a:p>
          <a:p>
            <a:pPr marL="114300" lvl="1" indent="0" algn="just">
              <a:spcBef>
                <a:spcPts val="0"/>
              </a:spcBef>
              <a:spcAft>
                <a:spcPts val="2400"/>
              </a:spcAft>
              <a:buSzPts val="1800"/>
              <a:buNone/>
            </a:pPr>
            <a:r>
              <a:rPr lang="fr-FR" sz="1950" dirty="0" err="1" smtClean="0">
                <a:solidFill>
                  <a:srgbClr val="C00000"/>
                </a:solidFill>
                <a:latin typeface="Times New Roman" panose="02020603050405020304" pitchFamily="18" charset="0"/>
                <a:ea typeface="Arial"/>
                <a:cs typeface="Times New Roman" panose="02020603050405020304" pitchFamily="18" charset="0"/>
              </a:rPr>
              <a:t>mnèmes</a:t>
            </a:r>
            <a:r>
              <a:rPr lang="fr-FR" sz="1950" dirty="0" smtClean="0">
                <a:solidFill>
                  <a:srgbClr val="C00000"/>
                </a:solidFill>
                <a:latin typeface="Times New Roman" panose="02020603050405020304" pitchFamily="18" charset="0"/>
                <a:ea typeface="Arial"/>
                <a:cs typeface="Times New Roman" panose="02020603050405020304" pitchFamily="18" charset="0"/>
              </a:rPr>
              <a:t> </a:t>
            </a:r>
            <a:r>
              <a:rPr lang="fr-FR" sz="1950" dirty="0" smtClean="0">
                <a:solidFill>
                  <a:srgbClr val="000000"/>
                </a:solidFill>
                <a:latin typeface="Times New Roman" panose="02020603050405020304" pitchFamily="18" charset="0"/>
                <a:ea typeface="Arial"/>
                <a:cs typeface="Times New Roman" panose="02020603050405020304" pitchFamily="18" charset="0"/>
              </a:rPr>
              <a:t>activés par le processeur cognitif.</a:t>
            </a:r>
          </a:p>
          <a:p>
            <a:pPr marL="114300" lvl="1" indent="0" algn="just">
              <a:spcBef>
                <a:spcPts val="0"/>
              </a:spcBef>
              <a:buSzPts val="1800"/>
              <a:buNone/>
            </a:pPr>
            <a:r>
              <a:rPr lang="fr-FR" sz="1950" dirty="0" smtClean="0">
                <a:solidFill>
                  <a:srgbClr val="000000"/>
                </a:solidFill>
                <a:latin typeface="Times New Roman" panose="02020603050405020304" pitchFamily="18" charset="0"/>
                <a:ea typeface="Arial"/>
                <a:cs typeface="Times New Roman" panose="02020603050405020304" pitchFamily="18" charset="0"/>
              </a:rPr>
              <a:t>Un </a:t>
            </a:r>
            <a:r>
              <a:rPr lang="fr-FR" sz="1950" dirty="0" err="1">
                <a:solidFill>
                  <a:srgbClr val="C00000"/>
                </a:solidFill>
                <a:latin typeface="Times New Roman" panose="02020603050405020304" pitchFamily="18" charset="0"/>
                <a:ea typeface="Arial"/>
                <a:cs typeface="Times New Roman" panose="02020603050405020304" pitchFamily="18" charset="0"/>
              </a:rPr>
              <a:t>mnème</a:t>
            </a:r>
            <a:r>
              <a:rPr lang="fr-FR" sz="1950" dirty="0">
                <a:solidFill>
                  <a:srgbClr val="C00000"/>
                </a:solidFill>
                <a:latin typeface="Times New Roman" panose="02020603050405020304" pitchFamily="18" charset="0"/>
                <a:ea typeface="Arial"/>
                <a:cs typeface="Times New Roman" panose="02020603050405020304" pitchFamily="18" charset="0"/>
              </a:rPr>
              <a:t> </a:t>
            </a:r>
            <a:r>
              <a:rPr lang="fr-FR" sz="1950" dirty="0">
                <a:solidFill>
                  <a:srgbClr val="000000"/>
                </a:solidFill>
                <a:latin typeface="Times New Roman" panose="02020603050405020304" pitchFamily="18" charset="0"/>
                <a:ea typeface="Arial"/>
                <a:cs typeface="Times New Roman" panose="02020603050405020304" pitchFamily="18" charset="0"/>
              </a:rPr>
              <a:t>est une unité cognitive symbolique, une abstraction qui peut être associée à d'autres </a:t>
            </a:r>
            <a:r>
              <a:rPr lang="fr-FR" sz="1950" dirty="0" err="1">
                <a:solidFill>
                  <a:srgbClr val="000000"/>
                </a:solidFill>
                <a:latin typeface="Times New Roman" panose="02020603050405020304" pitchFamily="18" charset="0"/>
                <a:ea typeface="Arial"/>
                <a:cs typeface="Times New Roman" panose="02020603050405020304" pitchFamily="18" charset="0"/>
              </a:rPr>
              <a:t>mnèmes</a:t>
            </a:r>
            <a:r>
              <a:rPr lang="fr-FR" sz="1950" dirty="0">
                <a:solidFill>
                  <a:srgbClr val="000000"/>
                </a:solidFill>
                <a:latin typeface="Times New Roman" panose="02020603050405020304" pitchFamily="18" charset="0"/>
                <a:ea typeface="Arial"/>
                <a:cs typeface="Times New Roman" panose="02020603050405020304" pitchFamily="18" charset="0"/>
              </a:rPr>
              <a:t>, en fonction de la tâche et des connaissances de l'individu.</a:t>
            </a:r>
          </a:p>
          <a:p>
            <a:pPr marL="400050" lvl="1" indent="-285750">
              <a:lnSpc>
                <a:spcPct val="150000"/>
              </a:lnSpc>
              <a:spcBef>
                <a:spcPts val="600"/>
              </a:spcBef>
              <a:buClr>
                <a:srgbClr val="000000"/>
              </a:buClr>
              <a:buSzPts val="1800"/>
              <a:buFont typeface="Wingdings" panose="05000000000000000000" pitchFamily="2" charset="2"/>
              <a:buChar char="q"/>
            </a:pPr>
            <a:r>
              <a:rPr lang="fr-FR" sz="1950" dirty="0">
                <a:solidFill>
                  <a:srgbClr val="000000"/>
                </a:solidFill>
                <a:latin typeface="Times New Roman" panose="02020603050405020304" pitchFamily="18" charset="0"/>
                <a:cs typeface="Times New Roman" panose="02020603050405020304" pitchFamily="18" charset="0"/>
              </a:rPr>
              <a:t>Exemple</a:t>
            </a:r>
          </a:p>
          <a:p>
            <a:pPr marL="857250" lvl="2" indent="-285750">
              <a:lnSpc>
                <a:spcPct val="90000"/>
              </a:lnSpc>
              <a:spcBef>
                <a:spcPts val="1000"/>
              </a:spcBef>
              <a:buClr>
                <a:srgbClr val="000000"/>
              </a:buClr>
              <a:buSzPts val="1800"/>
              <a:buFont typeface="Wingdings" panose="05000000000000000000" pitchFamily="2" charset="2"/>
              <a:buChar char="§"/>
            </a:pPr>
            <a:r>
              <a:rPr lang="fr-FR" sz="1950" dirty="0">
                <a:solidFill>
                  <a:srgbClr val="000000"/>
                </a:solidFill>
                <a:latin typeface="Times New Roman" panose="02020603050405020304" pitchFamily="18" charset="0"/>
                <a:ea typeface="Arial"/>
                <a:cs typeface="Times New Roman" panose="02020603050405020304" pitchFamily="18" charset="0"/>
              </a:rPr>
              <a:t>La suite de lettre « C.R.O.U.S » constitue un </a:t>
            </a:r>
            <a:r>
              <a:rPr lang="fr-FR" sz="1950" dirty="0" err="1">
                <a:solidFill>
                  <a:srgbClr val="000000"/>
                </a:solidFill>
                <a:latin typeface="Times New Roman" panose="02020603050405020304" pitchFamily="18" charset="0"/>
                <a:ea typeface="Arial"/>
                <a:cs typeface="Times New Roman" panose="02020603050405020304" pitchFamily="18" charset="0"/>
              </a:rPr>
              <a:t>mnène</a:t>
            </a:r>
            <a:r>
              <a:rPr lang="fr-FR" sz="1950" dirty="0">
                <a:solidFill>
                  <a:srgbClr val="000000"/>
                </a:solidFill>
                <a:latin typeface="Times New Roman" panose="02020603050405020304" pitchFamily="18" charset="0"/>
                <a:ea typeface="Arial"/>
                <a:cs typeface="Times New Roman" panose="02020603050405020304" pitchFamily="18" charset="0"/>
              </a:rPr>
              <a:t> pour la plupart des étudiants mais forme cinq </a:t>
            </a:r>
            <a:r>
              <a:rPr lang="fr-FR" sz="1950" dirty="0" err="1">
                <a:solidFill>
                  <a:srgbClr val="000000"/>
                </a:solidFill>
                <a:latin typeface="Times New Roman" panose="02020603050405020304" pitchFamily="18" charset="0"/>
                <a:ea typeface="Arial"/>
                <a:cs typeface="Times New Roman" panose="02020603050405020304" pitchFamily="18" charset="0"/>
              </a:rPr>
              <a:t>mnèmes</a:t>
            </a:r>
            <a:r>
              <a:rPr lang="fr-FR" sz="1950" dirty="0">
                <a:solidFill>
                  <a:srgbClr val="000000"/>
                </a:solidFill>
                <a:latin typeface="Times New Roman" panose="02020603050405020304" pitchFamily="18" charset="0"/>
                <a:ea typeface="Arial"/>
                <a:cs typeface="Times New Roman" panose="02020603050405020304" pitchFamily="18" charset="0"/>
              </a:rPr>
              <a:t> pour les personnes ignorant la signification de ce sigle.</a:t>
            </a:r>
          </a:p>
          <a:p>
            <a:pPr marL="571500" indent="0">
              <a:lnSpc>
                <a:spcPct val="90000"/>
              </a:lnSpc>
              <a:spcBef>
                <a:spcPts val="1000"/>
              </a:spcBef>
              <a:buClr>
                <a:srgbClr val="000000"/>
              </a:buClr>
              <a:buNone/>
            </a:pPr>
            <a:endParaRPr lang="fr-FR" dirty="0">
              <a:solidFill>
                <a:srgbClr val="000000"/>
              </a:solidFill>
              <a:latin typeface="Arial"/>
              <a:ea typeface="Arial"/>
              <a:cs typeface="Arial"/>
            </a:endParaRPr>
          </a:p>
          <a:p>
            <a:pPr marL="571500" indent="0">
              <a:lnSpc>
                <a:spcPct val="90000"/>
              </a:lnSpc>
              <a:spcBef>
                <a:spcPts val="1000"/>
              </a:spcBef>
              <a:buClr>
                <a:srgbClr val="000000"/>
              </a:buClr>
              <a:buNone/>
            </a:pPr>
            <a:endParaRPr lang="fr-FR" dirty="0">
              <a:solidFill>
                <a:srgbClr val="000000"/>
              </a:solidFill>
              <a:latin typeface="Arial"/>
              <a:ea typeface="Arial"/>
              <a:cs typeface="Arial"/>
            </a:endParaRPr>
          </a:p>
          <a:p>
            <a:pPr marL="114300" indent="0" algn="just">
              <a:buNone/>
            </a:pPr>
            <a:endParaRPr lang="fr-FR" dirty="0">
              <a:solidFill>
                <a:srgbClr val="000000"/>
              </a:solidFill>
              <a:latin typeface="Arial"/>
              <a:ea typeface="Arial"/>
              <a:cs typeface="Arial"/>
            </a:endParaRPr>
          </a:p>
          <a:p>
            <a:pPr marL="114300" indent="0" algn="just">
              <a:buNone/>
            </a:pPr>
            <a:endParaRPr lang="fr-FR" dirty="0">
              <a:solidFill>
                <a:srgbClr val="000000"/>
              </a:solidFill>
              <a:latin typeface="Arial"/>
              <a:ea typeface="Arial"/>
              <a:cs typeface="Arial"/>
            </a:endParaRPr>
          </a:p>
          <a:p>
            <a:pPr marL="114300" indent="0" algn="just">
              <a:buNone/>
            </a:pPr>
            <a:endParaRPr lang="fr-FR" dirty="0">
              <a:solidFill>
                <a:srgbClr val="000000"/>
              </a:solidFill>
              <a:latin typeface="Arial"/>
              <a:ea typeface="Arial"/>
              <a:cs typeface="Arial"/>
              <a:sym typeface="Arial"/>
            </a:endParaRPr>
          </a:p>
          <a:p>
            <a:endParaRPr lang="fr-FR" dirty="0"/>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0" name="Shape 268"/>
          <p:cNvSpPr txBox="1"/>
          <p:nvPr/>
        </p:nvSpPr>
        <p:spPr>
          <a:xfrm>
            <a:off x="39020"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smtClean="0"/>
              <a:t>Mémoire à court terme</a:t>
            </a:r>
            <a:endParaRP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51</a:t>
            </a:fld>
            <a:endParaRPr lang="fr-FR"/>
          </a:p>
        </p:txBody>
      </p:sp>
    </p:spTree>
    <p:extLst>
      <p:ext uri="{BB962C8B-B14F-4D97-AF65-F5344CB8AC3E}">
        <p14:creationId xmlns:p14="http://schemas.microsoft.com/office/powerpoint/2010/main" val="2678157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270756" y="1607525"/>
            <a:ext cx="8520600" cy="3302700"/>
          </a:xfrm>
        </p:spPr>
        <p:txBody>
          <a:bodyPr/>
          <a:lstStyle/>
          <a:p>
            <a:pPr marL="114300" lvl="1" indent="0" algn="just">
              <a:spcBef>
                <a:spcPts val="0"/>
              </a:spcBef>
              <a:buSzPts val="1800"/>
              <a:buNone/>
            </a:pPr>
            <a:r>
              <a:rPr lang="fr-FR" sz="1900" dirty="0" smtClean="0">
                <a:solidFill>
                  <a:srgbClr val="000000"/>
                </a:solidFill>
                <a:latin typeface="Times New Roman" panose="02020603050405020304" pitchFamily="18" charset="0"/>
                <a:ea typeface="Arial"/>
                <a:cs typeface="Times New Roman" panose="02020603050405020304" pitchFamily="18" charset="0"/>
              </a:rPr>
              <a:t>Selon </a:t>
            </a:r>
            <a:r>
              <a:rPr lang="fr-FR" sz="1900" dirty="0">
                <a:solidFill>
                  <a:srgbClr val="000000"/>
                </a:solidFill>
                <a:latin typeface="Times New Roman" panose="02020603050405020304" pitchFamily="18" charset="0"/>
                <a:ea typeface="Arial"/>
                <a:cs typeface="Times New Roman" panose="02020603050405020304" pitchFamily="18" charset="0"/>
              </a:rPr>
              <a:t>la formule de </a:t>
            </a:r>
            <a:r>
              <a:rPr lang="fr-FR" sz="1900" dirty="0">
                <a:solidFill>
                  <a:srgbClr val="0070C0"/>
                </a:solidFill>
                <a:latin typeface="Times New Roman" panose="02020603050405020304" pitchFamily="18" charset="0"/>
                <a:ea typeface="Arial"/>
                <a:cs typeface="Times New Roman" panose="02020603050405020304" pitchFamily="18" charset="0"/>
              </a:rPr>
              <a:t>Georges </a:t>
            </a:r>
            <a:r>
              <a:rPr lang="fr-FR" sz="1900" dirty="0" err="1">
                <a:solidFill>
                  <a:srgbClr val="0070C0"/>
                </a:solidFill>
                <a:latin typeface="Times New Roman" panose="02020603050405020304" pitchFamily="18" charset="0"/>
                <a:ea typeface="Arial"/>
                <a:cs typeface="Times New Roman" panose="02020603050405020304" pitchFamily="18" charset="0"/>
              </a:rPr>
              <a:t>miller</a:t>
            </a:r>
            <a:r>
              <a:rPr lang="fr-FR" sz="1900" dirty="0">
                <a:solidFill>
                  <a:srgbClr val="0070C0"/>
                </a:solidFill>
                <a:latin typeface="Times New Roman" panose="02020603050405020304" pitchFamily="18" charset="0"/>
                <a:ea typeface="Arial"/>
                <a:cs typeface="Times New Roman" panose="02020603050405020304" pitchFamily="18" charset="0"/>
              </a:rPr>
              <a:t> </a:t>
            </a:r>
            <a:r>
              <a:rPr lang="fr-FR" sz="1900" dirty="0">
                <a:solidFill>
                  <a:srgbClr val="000000"/>
                </a:solidFill>
                <a:latin typeface="Times New Roman" panose="02020603050405020304" pitchFamily="18" charset="0"/>
                <a:ea typeface="Arial"/>
                <a:cs typeface="Times New Roman" panose="02020603050405020304" pitchFamily="18" charset="0"/>
              </a:rPr>
              <a:t>«  The </a:t>
            </a:r>
            <a:r>
              <a:rPr lang="fr-FR" sz="1900" dirty="0" err="1">
                <a:solidFill>
                  <a:srgbClr val="000000"/>
                </a:solidFill>
                <a:latin typeface="Times New Roman" panose="02020603050405020304" pitchFamily="18" charset="0"/>
                <a:ea typeface="Arial"/>
                <a:cs typeface="Times New Roman" panose="02020603050405020304" pitchFamily="18" charset="0"/>
              </a:rPr>
              <a:t>Magical</a:t>
            </a:r>
            <a:r>
              <a:rPr lang="fr-FR" sz="1900" dirty="0">
                <a:solidFill>
                  <a:srgbClr val="000000"/>
                </a:solidFill>
                <a:latin typeface="Times New Roman" panose="02020603050405020304" pitchFamily="18" charset="0"/>
                <a:ea typeface="Arial"/>
                <a:cs typeface="Times New Roman" panose="02020603050405020304" pitchFamily="18" charset="0"/>
              </a:rPr>
              <a:t> </a:t>
            </a:r>
            <a:r>
              <a:rPr lang="fr-FR" sz="1900" dirty="0" err="1">
                <a:solidFill>
                  <a:srgbClr val="000000"/>
                </a:solidFill>
                <a:latin typeface="Times New Roman" panose="02020603050405020304" pitchFamily="18" charset="0"/>
                <a:ea typeface="Arial"/>
                <a:cs typeface="Times New Roman" panose="02020603050405020304" pitchFamily="18" charset="0"/>
              </a:rPr>
              <a:t>Number</a:t>
            </a:r>
            <a:r>
              <a:rPr lang="fr-FR" sz="1900" dirty="0">
                <a:solidFill>
                  <a:srgbClr val="000000"/>
                </a:solidFill>
                <a:latin typeface="Times New Roman" panose="02020603050405020304" pitchFamily="18" charset="0"/>
                <a:ea typeface="Arial"/>
                <a:cs typeface="Times New Roman" panose="02020603050405020304" pitchFamily="18" charset="0"/>
              </a:rPr>
              <a:t> </a:t>
            </a:r>
            <a:r>
              <a:rPr lang="fr-FR" sz="1900" dirty="0" err="1">
                <a:solidFill>
                  <a:srgbClr val="000000"/>
                </a:solidFill>
                <a:latin typeface="Times New Roman" panose="02020603050405020304" pitchFamily="18" charset="0"/>
                <a:ea typeface="Arial"/>
                <a:cs typeface="Times New Roman" panose="02020603050405020304" pitchFamily="18" charset="0"/>
              </a:rPr>
              <a:t>Seven</a:t>
            </a:r>
            <a:r>
              <a:rPr lang="fr-FR" sz="1900" dirty="0">
                <a:solidFill>
                  <a:srgbClr val="000000"/>
                </a:solidFill>
                <a:latin typeface="Times New Roman" panose="02020603050405020304" pitchFamily="18" charset="0"/>
                <a:ea typeface="Arial"/>
                <a:cs typeface="Times New Roman" panose="02020603050405020304" pitchFamily="18" charset="0"/>
              </a:rPr>
              <a:t>, Plus or Minus </a:t>
            </a:r>
            <a:r>
              <a:rPr lang="fr-FR" sz="1900" dirty="0" err="1">
                <a:solidFill>
                  <a:srgbClr val="000000"/>
                </a:solidFill>
                <a:latin typeface="Times New Roman" panose="02020603050405020304" pitchFamily="18" charset="0"/>
                <a:ea typeface="Arial"/>
                <a:cs typeface="Times New Roman" panose="02020603050405020304" pitchFamily="18" charset="0"/>
              </a:rPr>
              <a:t>Two</a:t>
            </a:r>
            <a:r>
              <a:rPr lang="fr-FR" sz="1900" dirty="0">
                <a:solidFill>
                  <a:srgbClr val="000000"/>
                </a:solidFill>
                <a:latin typeface="Times New Roman" panose="02020603050405020304" pitchFamily="18" charset="0"/>
                <a:ea typeface="Arial"/>
                <a:cs typeface="Times New Roman" panose="02020603050405020304" pitchFamily="18" charset="0"/>
              </a:rPr>
              <a:t>", la capacité de la mémoire à court terme est d'environ </a:t>
            </a:r>
            <a:r>
              <a:rPr lang="fr-FR" sz="1900" dirty="0">
                <a:solidFill>
                  <a:srgbClr val="C00000"/>
                </a:solidFill>
                <a:latin typeface="Times New Roman" panose="02020603050405020304" pitchFamily="18" charset="0"/>
                <a:ea typeface="Arial"/>
                <a:cs typeface="Times New Roman" panose="02020603050405020304" pitchFamily="18" charset="0"/>
              </a:rPr>
              <a:t>sept </a:t>
            </a:r>
            <a:r>
              <a:rPr lang="fr-FR" sz="1900" dirty="0" err="1">
                <a:solidFill>
                  <a:srgbClr val="C00000"/>
                </a:solidFill>
                <a:latin typeface="Times New Roman" panose="02020603050405020304" pitchFamily="18" charset="0"/>
                <a:ea typeface="Arial"/>
                <a:cs typeface="Times New Roman" panose="02020603050405020304" pitchFamily="18" charset="0"/>
              </a:rPr>
              <a:t>mnèmes</a:t>
            </a:r>
            <a:r>
              <a:rPr lang="fr-FR" sz="1900" dirty="0">
                <a:solidFill>
                  <a:srgbClr val="C00000"/>
                </a:solidFill>
                <a:latin typeface="Times New Roman" panose="02020603050405020304" pitchFamily="18" charset="0"/>
                <a:ea typeface="Arial"/>
                <a:cs typeface="Times New Roman" panose="02020603050405020304" pitchFamily="18" charset="0"/>
              </a:rPr>
              <a:t> +/- 2</a:t>
            </a:r>
            <a:r>
              <a:rPr lang="fr-FR" sz="1900" dirty="0">
                <a:solidFill>
                  <a:srgbClr val="000000"/>
                </a:solidFill>
                <a:latin typeface="Times New Roman" panose="02020603050405020304" pitchFamily="18" charset="0"/>
                <a:ea typeface="Arial"/>
                <a:cs typeface="Times New Roman" panose="02020603050405020304" pitchFamily="18" charset="0"/>
              </a:rPr>
              <a:t>.</a:t>
            </a:r>
          </a:p>
          <a:p>
            <a:pPr>
              <a:lnSpc>
                <a:spcPct val="150000"/>
              </a:lnSpc>
            </a:pPr>
            <a:endParaRPr lang="fr-FR" sz="1900" dirty="0">
              <a:solidFill>
                <a:srgbClr val="C00000"/>
              </a:solidFill>
              <a:latin typeface="Times New Roman" panose="02020603050405020304" pitchFamily="18" charset="0"/>
              <a:cs typeface="Times New Roman" panose="02020603050405020304" pitchFamily="18" charset="0"/>
            </a:endParaRPr>
          </a:p>
          <a:p>
            <a:pPr marL="114300" lvl="1" indent="0" algn="just">
              <a:spcBef>
                <a:spcPts val="0"/>
              </a:spcBef>
              <a:buSzPts val="1800"/>
              <a:buNone/>
            </a:pPr>
            <a:r>
              <a:rPr lang="fr-FR" sz="1900" dirty="0">
                <a:solidFill>
                  <a:srgbClr val="000000"/>
                </a:solidFill>
                <a:latin typeface="Times New Roman" panose="02020603050405020304" pitchFamily="18" charset="0"/>
                <a:ea typeface="Arial"/>
                <a:cs typeface="Times New Roman" panose="02020603050405020304" pitchFamily="18" charset="0"/>
              </a:rPr>
              <a:t>Lorsque la mémoire est saturée, l'activation de nouveaux </a:t>
            </a:r>
            <a:r>
              <a:rPr lang="fr-FR" sz="1900" dirty="0" err="1">
                <a:solidFill>
                  <a:srgbClr val="000000"/>
                </a:solidFill>
                <a:latin typeface="Times New Roman" panose="02020603050405020304" pitchFamily="18" charset="0"/>
                <a:ea typeface="Arial"/>
                <a:cs typeface="Times New Roman" panose="02020603050405020304" pitchFamily="18" charset="0"/>
              </a:rPr>
              <a:t>mnèmes</a:t>
            </a:r>
            <a:endParaRPr lang="fr-FR" sz="1900" dirty="0">
              <a:solidFill>
                <a:srgbClr val="000000"/>
              </a:solidFill>
              <a:latin typeface="Times New Roman" panose="02020603050405020304" pitchFamily="18" charset="0"/>
              <a:ea typeface="Arial"/>
              <a:cs typeface="Times New Roman" panose="02020603050405020304" pitchFamily="18" charset="0"/>
            </a:endParaRPr>
          </a:p>
          <a:p>
            <a:pPr marL="114300" lvl="1" indent="0" algn="just">
              <a:spcBef>
                <a:spcPts val="0"/>
              </a:spcBef>
              <a:buSzPts val="1800"/>
              <a:buNone/>
            </a:pPr>
            <a:r>
              <a:rPr lang="fr-FR" sz="1900" dirty="0">
                <a:solidFill>
                  <a:srgbClr val="000000"/>
                </a:solidFill>
                <a:latin typeface="Times New Roman" panose="02020603050405020304" pitchFamily="18" charset="0"/>
                <a:ea typeface="Arial"/>
                <a:cs typeface="Times New Roman" panose="02020603050405020304" pitchFamily="18" charset="0"/>
              </a:rPr>
              <a:t>entraînent la suppression d'anciens </a:t>
            </a:r>
            <a:r>
              <a:rPr lang="fr-FR" sz="1900" dirty="0" err="1">
                <a:solidFill>
                  <a:srgbClr val="000000"/>
                </a:solidFill>
                <a:latin typeface="Times New Roman" panose="02020603050405020304" pitchFamily="18" charset="0"/>
                <a:ea typeface="Arial"/>
                <a:cs typeface="Times New Roman" panose="02020603050405020304" pitchFamily="18" charset="0"/>
              </a:rPr>
              <a:t>mnèmes</a:t>
            </a:r>
            <a:r>
              <a:rPr lang="fr-FR" sz="1900" dirty="0">
                <a:solidFill>
                  <a:srgbClr val="000000"/>
                </a:solidFill>
                <a:latin typeface="Times New Roman" panose="02020603050405020304" pitchFamily="18" charset="0"/>
                <a:ea typeface="Arial"/>
                <a:cs typeface="Times New Roman" panose="02020603050405020304" pitchFamily="18" charset="0"/>
              </a:rPr>
              <a:t> présents dans la mémoire à court terme</a:t>
            </a:r>
            <a:r>
              <a:rPr lang="fr-FR" sz="1900" dirty="0">
                <a:latin typeface="Times New Roman" panose="02020603050405020304" pitchFamily="18" charset="0"/>
                <a:cs typeface="Times New Roman" panose="02020603050405020304" pitchFamily="18" charset="0"/>
              </a:rPr>
              <a:t>.</a:t>
            </a:r>
          </a:p>
          <a:p>
            <a:pPr marL="571500" indent="0">
              <a:lnSpc>
                <a:spcPct val="90000"/>
              </a:lnSpc>
              <a:spcBef>
                <a:spcPts val="1000"/>
              </a:spcBef>
              <a:buClr>
                <a:srgbClr val="000000"/>
              </a:buClr>
              <a:buNone/>
            </a:pPr>
            <a:endParaRPr lang="fr-FR" sz="1900" dirty="0">
              <a:solidFill>
                <a:srgbClr val="000000"/>
              </a:solidFill>
              <a:latin typeface="Times New Roman" panose="02020603050405020304" pitchFamily="18" charset="0"/>
              <a:ea typeface="Arial"/>
              <a:cs typeface="Times New Roman" panose="02020603050405020304" pitchFamily="18" charset="0"/>
            </a:endParaRPr>
          </a:p>
          <a:p>
            <a:pPr marL="571500" indent="0">
              <a:lnSpc>
                <a:spcPct val="90000"/>
              </a:lnSpc>
              <a:spcBef>
                <a:spcPts val="1000"/>
              </a:spcBef>
              <a:buClr>
                <a:srgbClr val="000000"/>
              </a:buClr>
              <a:buNone/>
            </a:pPr>
            <a:endParaRPr lang="fr-FR" sz="19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19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19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1900" dirty="0">
              <a:solidFill>
                <a:srgbClr val="000000"/>
              </a:solidFill>
              <a:latin typeface="Times New Roman" panose="02020603050405020304" pitchFamily="18" charset="0"/>
              <a:ea typeface="Arial"/>
              <a:cs typeface="Times New Roman" panose="02020603050405020304" pitchFamily="18" charset="0"/>
              <a:sym typeface="Arial"/>
            </a:endParaRPr>
          </a:p>
          <a:p>
            <a:endParaRPr lang="fr-FR" sz="1900" dirty="0">
              <a:latin typeface="Times New Roman" panose="02020603050405020304" pitchFamily="18" charset="0"/>
              <a:cs typeface="Times New Roman" panose="02020603050405020304" pitchFamily="18" charset="0"/>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1" name="Shape 268"/>
          <p:cNvSpPr txBox="1"/>
          <p:nvPr/>
        </p:nvSpPr>
        <p:spPr>
          <a:xfrm>
            <a:off x="39020"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smtClean="0"/>
              <a:t>Mémoire à court terme</a:t>
            </a:r>
            <a:endParaRP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52</a:t>
            </a:fld>
            <a:endParaRPr lang="fr-FR"/>
          </a:p>
        </p:txBody>
      </p:sp>
    </p:spTree>
    <p:extLst>
      <p:ext uri="{BB962C8B-B14F-4D97-AF65-F5344CB8AC3E}">
        <p14:creationId xmlns:p14="http://schemas.microsoft.com/office/powerpoint/2010/main" val="3913505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270756" y="1607525"/>
            <a:ext cx="8520600" cy="3302700"/>
          </a:xfrm>
        </p:spPr>
        <p:txBody>
          <a:bodyPr/>
          <a:lstStyle/>
          <a:p>
            <a:pPr marL="114300" lvl="1" indent="0" algn="just">
              <a:spcBef>
                <a:spcPts val="0"/>
              </a:spcBef>
              <a:buSzPts val="1800"/>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Par </a:t>
            </a:r>
            <a:r>
              <a:rPr lang="fr-FR" sz="2000" dirty="0">
                <a:solidFill>
                  <a:srgbClr val="000000"/>
                </a:solidFill>
                <a:latin typeface="Times New Roman" panose="02020603050405020304" pitchFamily="18" charset="0"/>
                <a:ea typeface="Arial"/>
                <a:cs typeface="Times New Roman" panose="02020603050405020304" pitchFamily="18" charset="0"/>
              </a:rPr>
              <a:t>le phénomène de </a:t>
            </a:r>
            <a:r>
              <a:rPr lang="fr-FR" sz="2000" dirty="0">
                <a:solidFill>
                  <a:srgbClr val="C00000"/>
                </a:solidFill>
                <a:latin typeface="Times New Roman" panose="02020603050405020304" pitchFamily="18" charset="0"/>
                <a:ea typeface="Arial"/>
                <a:cs typeface="Times New Roman" panose="02020603050405020304" pitchFamily="18" charset="0"/>
              </a:rPr>
              <a:t>groupage des </a:t>
            </a:r>
            <a:r>
              <a:rPr lang="fr-FR" sz="2000" dirty="0" err="1">
                <a:solidFill>
                  <a:srgbClr val="C00000"/>
                </a:solidFill>
                <a:latin typeface="Times New Roman" panose="02020603050405020304" pitchFamily="18" charset="0"/>
                <a:ea typeface="Arial"/>
                <a:cs typeface="Times New Roman" panose="02020603050405020304" pitchFamily="18" charset="0"/>
              </a:rPr>
              <a:t>mnèmes</a:t>
            </a:r>
            <a:r>
              <a:rPr lang="fr-FR" sz="2000" dirty="0">
                <a:solidFill>
                  <a:srgbClr val="000000"/>
                </a:solidFill>
                <a:latin typeface="Times New Roman" panose="02020603050405020304" pitchFamily="18" charset="0"/>
                <a:ea typeface="Arial"/>
                <a:cs typeface="Times New Roman" panose="02020603050405020304" pitchFamily="18" charset="0"/>
              </a:rPr>
              <a:t>, la capacité de la mémoire à court terme est </a:t>
            </a:r>
            <a:r>
              <a:rPr lang="fr-FR" sz="2000" dirty="0">
                <a:solidFill>
                  <a:srgbClr val="0070C0"/>
                </a:solidFill>
                <a:latin typeface="Times New Roman" panose="02020603050405020304" pitchFamily="18" charset="0"/>
                <a:ea typeface="Arial"/>
                <a:cs typeface="Times New Roman" panose="02020603050405020304" pitchFamily="18" charset="0"/>
              </a:rPr>
              <a:t>extensible</a:t>
            </a:r>
            <a:r>
              <a:rPr lang="fr-FR" sz="2000" dirty="0">
                <a:solidFill>
                  <a:srgbClr val="000000"/>
                </a:solidFill>
                <a:latin typeface="Times New Roman" panose="02020603050405020304" pitchFamily="18" charset="0"/>
                <a:ea typeface="Arial"/>
                <a:cs typeface="Times New Roman" panose="02020603050405020304" pitchFamily="18" charset="0"/>
              </a:rPr>
              <a:t>.</a:t>
            </a:r>
          </a:p>
          <a:p>
            <a:pPr marL="400050" lvl="1" indent="-285750">
              <a:lnSpc>
                <a:spcPct val="150000"/>
              </a:lnSpc>
              <a:spcBef>
                <a:spcPts val="6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cs typeface="Times New Roman" panose="02020603050405020304" pitchFamily="18" charset="0"/>
              </a:rPr>
              <a:t>Exemple</a:t>
            </a:r>
          </a:p>
          <a:p>
            <a:pPr marL="857250" lvl="2" indent="-285750">
              <a:lnSpc>
                <a:spcPct val="90000"/>
              </a:lnSpc>
              <a:spcBef>
                <a:spcPts val="1000"/>
              </a:spcBef>
              <a:spcAft>
                <a:spcPts val="1800"/>
              </a:spcAft>
              <a:buClr>
                <a:srgbClr val="000000"/>
              </a:buClr>
              <a:buSzPts val="1800"/>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La séquence</a:t>
            </a:r>
            <a:r>
              <a:rPr lang="fr-FR" sz="2000" dirty="0">
                <a:solidFill>
                  <a:srgbClr val="0070C0"/>
                </a:solidFill>
                <a:latin typeface="Times New Roman" panose="02020603050405020304" pitchFamily="18" charset="0"/>
                <a:ea typeface="Arial"/>
                <a:cs typeface="Times New Roman" panose="02020603050405020304" pitchFamily="18" charset="0"/>
              </a:rPr>
              <a:t> 0625266061 </a:t>
            </a:r>
            <a:r>
              <a:rPr lang="fr-FR" sz="2000" dirty="0">
                <a:solidFill>
                  <a:srgbClr val="000000"/>
                </a:solidFill>
                <a:latin typeface="Times New Roman" panose="02020603050405020304" pitchFamily="18" charset="0"/>
                <a:ea typeface="Arial"/>
                <a:cs typeface="Times New Roman" panose="02020603050405020304" pitchFamily="18" charset="0"/>
              </a:rPr>
              <a:t>est quasiment impossible à retenir si l'on considère chaque chiffre comme un </a:t>
            </a:r>
            <a:r>
              <a:rPr lang="fr-FR" sz="2000" dirty="0" err="1">
                <a:solidFill>
                  <a:srgbClr val="000000"/>
                </a:solidFill>
                <a:latin typeface="Times New Roman" panose="02020603050405020304" pitchFamily="18" charset="0"/>
                <a:ea typeface="Arial"/>
                <a:cs typeface="Times New Roman" panose="02020603050405020304" pitchFamily="18" charset="0"/>
              </a:rPr>
              <a:t>mnène</a:t>
            </a:r>
            <a:r>
              <a:rPr lang="fr-FR" sz="2000" dirty="0" smtClean="0">
                <a:solidFill>
                  <a:srgbClr val="000000"/>
                </a:solidFill>
                <a:latin typeface="Times New Roman" panose="02020603050405020304" pitchFamily="18" charset="0"/>
                <a:ea typeface="Arial"/>
                <a:cs typeface="Times New Roman" panose="02020603050405020304" pitchFamily="18" charset="0"/>
              </a:rPr>
              <a:t>.</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Par contre la séquence </a:t>
            </a:r>
            <a:r>
              <a:rPr lang="fr-FR" sz="2000" dirty="0">
                <a:solidFill>
                  <a:srgbClr val="0070C0"/>
                </a:solidFill>
                <a:latin typeface="Times New Roman" panose="02020603050405020304" pitchFamily="18" charset="0"/>
                <a:ea typeface="Arial"/>
                <a:cs typeface="Times New Roman" panose="02020603050405020304" pitchFamily="18" charset="0"/>
              </a:rPr>
              <a:t>06 25 26 60 61 </a:t>
            </a:r>
            <a:r>
              <a:rPr lang="fr-FR" sz="2000" dirty="0">
                <a:solidFill>
                  <a:srgbClr val="000000"/>
                </a:solidFill>
                <a:latin typeface="Times New Roman" panose="02020603050405020304" pitchFamily="18" charset="0"/>
                <a:ea typeface="Arial"/>
                <a:cs typeface="Times New Roman" panose="02020603050405020304" pitchFamily="18" charset="0"/>
              </a:rPr>
              <a:t>ne constitue plus que cinq </a:t>
            </a:r>
            <a:r>
              <a:rPr lang="fr-FR" sz="2000" dirty="0" err="1">
                <a:solidFill>
                  <a:srgbClr val="000000"/>
                </a:solidFill>
                <a:latin typeface="Times New Roman" panose="02020603050405020304" pitchFamily="18" charset="0"/>
                <a:ea typeface="Arial"/>
                <a:cs typeface="Times New Roman" panose="02020603050405020304" pitchFamily="18" charset="0"/>
              </a:rPr>
              <a:t>mnènes</a:t>
            </a:r>
            <a:r>
              <a:rPr lang="fr-FR" sz="2000" dirty="0">
                <a:solidFill>
                  <a:srgbClr val="000000"/>
                </a:solidFill>
                <a:latin typeface="Times New Roman" panose="02020603050405020304" pitchFamily="18" charset="0"/>
                <a:ea typeface="Arial"/>
                <a:cs typeface="Times New Roman" panose="02020603050405020304" pitchFamily="18" charset="0"/>
              </a:rPr>
              <a:t> qui ont un sens pour nous et donc facilement mémorisables.</a:t>
            </a:r>
          </a:p>
          <a:p>
            <a:pPr marL="114300" lvl="1" indent="0" algn="just">
              <a:spcBef>
                <a:spcPts val="0"/>
              </a:spcBef>
              <a:buSzPts val="1800"/>
              <a:buNone/>
            </a:pPr>
            <a:endParaRPr lang="fr-FR" sz="2000" dirty="0">
              <a:latin typeface="Times New Roman" panose="02020603050405020304" pitchFamily="18" charset="0"/>
              <a:cs typeface="Times New Roman" panose="02020603050405020304" pitchFamily="18" charset="0"/>
            </a:endParaRPr>
          </a:p>
          <a:p>
            <a:pPr marL="571500" indent="0">
              <a:lnSpc>
                <a:spcPct val="9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nSpc>
                <a:spcPct val="9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sym typeface="Arial"/>
            </a:endParaRPr>
          </a:p>
          <a:p>
            <a:endParaRPr lang="fr-FR" sz="2000" dirty="0">
              <a:latin typeface="Times New Roman" panose="02020603050405020304" pitchFamily="18" charset="0"/>
              <a:cs typeface="Times New Roman" panose="02020603050405020304" pitchFamily="18" charset="0"/>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1" name="Shape 268"/>
          <p:cNvSpPr txBox="1"/>
          <p:nvPr/>
        </p:nvSpPr>
        <p:spPr>
          <a:xfrm>
            <a:off x="39020"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smtClean="0"/>
              <a:t>Mémoire à court terme</a:t>
            </a:r>
            <a:endParaRP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53</a:t>
            </a:fld>
            <a:endParaRPr lang="fr-FR"/>
          </a:p>
        </p:txBody>
      </p:sp>
    </p:spTree>
    <p:extLst>
      <p:ext uri="{BB962C8B-B14F-4D97-AF65-F5344CB8AC3E}">
        <p14:creationId xmlns:p14="http://schemas.microsoft.com/office/powerpoint/2010/main" val="1602195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270756" y="1361861"/>
            <a:ext cx="8520600" cy="3302700"/>
          </a:xfrm>
        </p:spPr>
        <p:txBody>
          <a:bodyPr/>
          <a:lstStyle/>
          <a:p>
            <a:pPr marL="400050" lvl="1" indent="-285750">
              <a:lnSpc>
                <a:spcPct val="150000"/>
              </a:lnSpc>
              <a:spcBef>
                <a:spcPts val="600"/>
              </a:spcBef>
              <a:buClr>
                <a:srgbClr val="000000"/>
              </a:buClr>
              <a:buSzPts val="1800"/>
              <a:buFont typeface="Wingdings" panose="05000000000000000000" pitchFamily="2" charset="2"/>
              <a:buChar char="q"/>
            </a:pPr>
            <a:r>
              <a:rPr lang="fr-FR" sz="2000" dirty="0">
                <a:solidFill>
                  <a:srgbClr val="0070C0"/>
                </a:solidFill>
                <a:latin typeface="Times New Roman" panose="02020603050405020304" pitchFamily="18" charset="0"/>
                <a:cs typeface="Times New Roman" panose="02020603050405020304" pitchFamily="18" charset="0"/>
              </a:rPr>
              <a:t>L'effet de pro-action :</a:t>
            </a:r>
            <a:r>
              <a:rPr lang="fr-FR" sz="2000" dirty="0">
                <a:solidFill>
                  <a:srgbClr val="000000"/>
                </a:solidFill>
                <a:latin typeface="Times New Roman" panose="02020603050405020304" pitchFamily="18" charset="0"/>
                <a:cs typeface="Times New Roman" panose="02020603050405020304" pitchFamily="18" charset="0"/>
              </a:rPr>
              <a:t> Les premiers </a:t>
            </a:r>
            <a:r>
              <a:rPr lang="fr-FR" sz="2000" dirty="0" err="1">
                <a:solidFill>
                  <a:srgbClr val="000000"/>
                </a:solidFill>
                <a:latin typeface="Times New Roman" panose="02020603050405020304" pitchFamily="18" charset="0"/>
                <a:cs typeface="Times New Roman" panose="02020603050405020304" pitchFamily="18" charset="0"/>
              </a:rPr>
              <a:t>mnèmes</a:t>
            </a:r>
            <a:r>
              <a:rPr lang="fr-FR" sz="2000" dirty="0">
                <a:solidFill>
                  <a:srgbClr val="000000"/>
                </a:solidFill>
                <a:latin typeface="Times New Roman" panose="02020603050405020304" pitchFamily="18" charset="0"/>
                <a:cs typeface="Times New Roman" panose="02020603050405020304" pitchFamily="18" charset="0"/>
              </a:rPr>
              <a:t> présentés sont mieux mémorisés que les suivants,</a:t>
            </a:r>
          </a:p>
          <a:p>
            <a:pPr marL="400050" lvl="1" indent="-285750">
              <a:lnSpc>
                <a:spcPct val="150000"/>
              </a:lnSpc>
              <a:spcBef>
                <a:spcPts val="600"/>
              </a:spcBef>
              <a:buClr>
                <a:srgbClr val="000000"/>
              </a:buClr>
              <a:buSzPts val="1800"/>
              <a:buFont typeface="Wingdings" panose="05000000000000000000" pitchFamily="2" charset="2"/>
              <a:buChar char="q"/>
            </a:pPr>
            <a:r>
              <a:rPr lang="fr-FR" sz="2000" dirty="0">
                <a:solidFill>
                  <a:srgbClr val="0070C0"/>
                </a:solidFill>
                <a:latin typeface="Times New Roman" panose="02020603050405020304" pitchFamily="18" charset="0"/>
                <a:cs typeface="Times New Roman" panose="02020603050405020304" pitchFamily="18" charset="0"/>
              </a:rPr>
              <a:t>L'effet de récence : </a:t>
            </a:r>
            <a:r>
              <a:rPr lang="fr-FR" sz="2000" dirty="0">
                <a:solidFill>
                  <a:srgbClr val="000000"/>
                </a:solidFill>
                <a:latin typeface="Times New Roman" panose="02020603050405020304" pitchFamily="18" charset="0"/>
                <a:cs typeface="Times New Roman" panose="02020603050405020304" pitchFamily="18" charset="0"/>
              </a:rPr>
              <a:t>Les derniers </a:t>
            </a:r>
            <a:r>
              <a:rPr lang="fr-FR" sz="2000" dirty="0" err="1">
                <a:solidFill>
                  <a:srgbClr val="000000"/>
                </a:solidFill>
                <a:latin typeface="Times New Roman" panose="02020603050405020304" pitchFamily="18" charset="0"/>
                <a:cs typeface="Times New Roman" panose="02020603050405020304" pitchFamily="18" charset="0"/>
              </a:rPr>
              <a:t>mnènes</a:t>
            </a:r>
            <a:r>
              <a:rPr lang="fr-FR" sz="2000" dirty="0">
                <a:solidFill>
                  <a:srgbClr val="000000"/>
                </a:solidFill>
                <a:latin typeface="Times New Roman" panose="02020603050405020304" pitchFamily="18" charset="0"/>
                <a:cs typeface="Times New Roman" panose="02020603050405020304" pitchFamily="18" charset="0"/>
              </a:rPr>
              <a:t> présentés sont mieux mémorisés,</a:t>
            </a:r>
          </a:p>
          <a:p>
            <a:pPr marL="400050" lvl="1" indent="-285750">
              <a:lnSpc>
                <a:spcPct val="150000"/>
              </a:lnSpc>
              <a:spcBef>
                <a:spcPts val="6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cs typeface="Times New Roman" panose="02020603050405020304" pitchFamily="18" charset="0"/>
              </a:rPr>
              <a:t>Conséquence sur la conception des interfaces:</a:t>
            </a:r>
          </a:p>
          <a:p>
            <a:pPr marL="857250" lvl="2" indent="-285750">
              <a:lnSpc>
                <a:spcPct val="90000"/>
              </a:lnSpc>
              <a:spcBef>
                <a:spcPts val="1000"/>
              </a:spcBef>
              <a:buClr>
                <a:srgbClr val="000000"/>
              </a:buClr>
              <a:buSzPts val="1800"/>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Limiter les items de menus à 7 +/- 2,</a:t>
            </a:r>
          </a:p>
          <a:p>
            <a:pPr marL="857250" lvl="2" indent="-285750">
              <a:lnSpc>
                <a:spcPct val="90000"/>
              </a:lnSpc>
              <a:spcBef>
                <a:spcPts val="1000"/>
              </a:spcBef>
              <a:buClr>
                <a:srgbClr val="000000"/>
              </a:buClr>
              <a:buSzPts val="1800"/>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Établir des liens entre les éléments (couleurs, format, emplacements) pour faciliter le filtrage </a:t>
            </a:r>
            <a:r>
              <a:rPr lang="fr-FR" sz="2000" dirty="0" smtClean="0">
                <a:solidFill>
                  <a:srgbClr val="000000"/>
                </a:solidFill>
                <a:latin typeface="Times New Roman" panose="02020603050405020304" pitchFamily="18" charset="0"/>
                <a:ea typeface="Arial"/>
                <a:cs typeface="Times New Roman" panose="02020603050405020304" pitchFamily="18" charset="0"/>
              </a:rPr>
              <a:t>cognitif,</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Ne pas présenter d’informations </a:t>
            </a:r>
            <a:r>
              <a:rPr lang="fr-FR" sz="2000" dirty="0" smtClean="0">
                <a:solidFill>
                  <a:srgbClr val="000000"/>
                </a:solidFill>
                <a:latin typeface="Times New Roman" panose="02020603050405020304" pitchFamily="18" charset="0"/>
                <a:ea typeface="Arial"/>
                <a:cs typeface="Times New Roman" panose="02020603050405020304" pitchFamily="18" charset="0"/>
              </a:rPr>
              <a:t>inutiles.</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nSpc>
                <a:spcPct val="90000"/>
              </a:lnSpc>
              <a:spcBef>
                <a:spcPts val="1000"/>
              </a:spcBef>
              <a:buClr>
                <a:srgbClr val="000000"/>
              </a:buClr>
              <a:buNone/>
            </a:pPr>
            <a:endParaRPr lang="fr-FR" dirty="0">
              <a:solidFill>
                <a:srgbClr val="000000"/>
              </a:solidFill>
              <a:latin typeface="Arial"/>
              <a:ea typeface="Arial"/>
              <a:cs typeface="Arial"/>
            </a:endParaRPr>
          </a:p>
          <a:p>
            <a:pPr marL="571500" indent="0">
              <a:lnSpc>
                <a:spcPct val="90000"/>
              </a:lnSpc>
              <a:spcBef>
                <a:spcPts val="1000"/>
              </a:spcBef>
              <a:buClr>
                <a:srgbClr val="000000"/>
              </a:buClr>
              <a:buNone/>
            </a:pPr>
            <a:endParaRPr lang="fr-FR" dirty="0">
              <a:solidFill>
                <a:srgbClr val="000000"/>
              </a:solidFill>
              <a:latin typeface="Arial"/>
              <a:ea typeface="Arial"/>
              <a:cs typeface="Arial"/>
            </a:endParaRPr>
          </a:p>
          <a:p>
            <a:pPr marL="114300" indent="0" algn="just">
              <a:buNone/>
            </a:pPr>
            <a:endParaRPr lang="fr-FR" dirty="0">
              <a:solidFill>
                <a:srgbClr val="000000"/>
              </a:solidFill>
              <a:latin typeface="Arial"/>
              <a:ea typeface="Arial"/>
              <a:cs typeface="Arial"/>
            </a:endParaRPr>
          </a:p>
          <a:p>
            <a:pPr marL="114300" indent="0" algn="just">
              <a:buNone/>
            </a:pPr>
            <a:endParaRPr lang="fr-FR" dirty="0">
              <a:solidFill>
                <a:srgbClr val="000000"/>
              </a:solidFill>
              <a:latin typeface="Arial"/>
              <a:ea typeface="Arial"/>
              <a:cs typeface="Arial"/>
            </a:endParaRPr>
          </a:p>
          <a:p>
            <a:pPr marL="114300" indent="0" algn="just">
              <a:buNone/>
            </a:pPr>
            <a:endParaRPr lang="fr-FR" dirty="0">
              <a:solidFill>
                <a:srgbClr val="000000"/>
              </a:solidFill>
              <a:latin typeface="Arial"/>
              <a:ea typeface="Arial"/>
              <a:cs typeface="Arial"/>
              <a:sym typeface="Arial"/>
            </a:endParaRPr>
          </a:p>
          <a:p>
            <a:endParaRPr lang="fr-FR" dirty="0"/>
          </a:p>
        </p:txBody>
      </p:sp>
      <p:sp>
        <p:nvSpPr>
          <p:cNvPr id="8" name="Rectangle à coins arrondis 7"/>
          <p:cNvSpPr/>
          <p:nvPr/>
        </p:nvSpPr>
        <p:spPr>
          <a:xfrm>
            <a:off x="2060812" y="1607491"/>
            <a:ext cx="5022376" cy="28114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rgbClr val="000000"/>
                </a:solidFill>
                <a:latin typeface="Times New Roman" panose="02020603050405020304" pitchFamily="18" charset="0"/>
                <a:cs typeface="Times New Roman" panose="02020603050405020304" pitchFamily="18" charset="0"/>
              </a:rPr>
              <a:t>A titre d’information, on tiendra compte de la persistance de la mémoire à court terme:</a:t>
            </a:r>
          </a:p>
          <a:p>
            <a:pPr algn="just"/>
            <a:endParaRPr lang="fr-FR" sz="2000" dirty="0">
              <a:solidFill>
                <a:schemeClr val="tx1"/>
              </a:solidFill>
              <a:latin typeface="Times New Roman" panose="02020603050405020304" pitchFamily="18" charset="0"/>
              <a:cs typeface="Times New Roman" panose="02020603050405020304" pitchFamily="18" charset="0"/>
            </a:endParaRPr>
          </a:p>
          <a:p>
            <a:pPr algn="just">
              <a:lnSpc>
                <a:spcPct val="200000"/>
              </a:lnSpc>
            </a:pPr>
            <a:r>
              <a:rPr lang="fr-FR" sz="2000" dirty="0">
                <a:solidFill>
                  <a:srgbClr val="000000"/>
                </a:solidFill>
                <a:latin typeface="Times New Roman" panose="02020603050405020304" pitchFamily="18" charset="0"/>
                <a:cs typeface="Times New Roman" panose="02020603050405020304" pitchFamily="18" charset="0"/>
              </a:rPr>
              <a:t>Persistance [</a:t>
            </a:r>
            <a:r>
              <a:rPr lang="fr-FR" sz="2000" dirty="0">
                <a:solidFill>
                  <a:srgbClr val="C00000"/>
                </a:solidFill>
                <a:latin typeface="Times New Roman" panose="02020603050405020304" pitchFamily="18" charset="0"/>
                <a:cs typeface="Times New Roman" panose="02020603050405020304" pitchFamily="18" charset="0"/>
              </a:rPr>
              <a:t>1</a:t>
            </a:r>
            <a:r>
              <a:rPr lang="fr-FR" sz="2000" dirty="0">
                <a:solidFill>
                  <a:schemeClr val="tx1"/>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mnème</a:t>
            </a:r>
            <a:r>
              <a:rPr lang="fr-FR" sz="2000" dirty="0">
                <a:solidFill>
                  <a:srgbClr val="000000"/>
                </a:solidFill>
                <a:latin typeface="Times New Roman" panose="02020603050405020304" pitchFamily="18" charset="0"/>
                <a:cs typeface="Times New Roman" panose="02020603050405020304" pitchFamily="18" charset="0"/>
              </a:rPr>
              <a:t>] = </a:t>
            </a:r>
            <a:r>
              <a:rPr lang="fr-FR" sz="2000" dirty="0">
                <a:solidFill>
                  <a:srgbClr val="C00000"/>
                </a:solidFill>
                <a:latin typeface="Times New Roman" panose="02020603050405020304" pitchFamily="18" charset="0"/>
                <a:cs typeface="Times New Roman" panose="02020603050405020304" pitchFamily="18" charset="0"/>
              </a:rPr>
              <a:t>73 sec</a:t>
            </a:r>
          </a:p>
          <a:p>
            <a:pPr algn="just">
              <a:lnSpc>
                <a:spcPct val="200000"/>
              </a:lnSpc>
            </a:pPr>
            <a:r>
              <a:rPr lang="fr-FR" sz="2000" dirty="0">
                <a:solidFill>
                  <a:srgbClr val="000000"/>
                </a:solidFill>
                <a:latin typeface="Times New Roman" panose="02020603050405020304" pitchFamily="18" charset="0"/>
                <a:cs typeface="Times New Roman" panose="02020603050405020304" pitchFamily="18" charset="0"/>
              </a:rPr>
              <a:t>Persistance [</a:t>
            </a:r>
            <a:r>
              <a:rPr lang="fr-FR" sz="2000" dirty="0">
                <a:solidFill>
                  <a:srgbClr val="C00000"/>
                </a:solidFill>
                <a:latin typeface="Times New Roman" panose="02020603050405020304" pitchFamily="18" charset="0"/>
                <a:cs typeface="Times New Roman" panose="02020603050405020304" pitchFamily="18" charset="0"/>
              </a:rPr>
              <a:t>3</a:t>
            </a:r>
            <a:r>
              <a:rPr lang="fr-FR" sz="2000" dirty="0">
                <a:solidFill>
                  <a:schemeClr val="tx1"/>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mnèmes</a:t>
            </a:r>
            <a:r>
              <a:rPr lang="fr-FR" sz="2000" dirty="0">
                <a:solidFill>
                  <a:srgbClr val="000000"/>
                </a:solidFill>
                <a:latin typeface="Times New Roman" panose="02020603050405020304" pitchFamily="18" charset="0"/>
                <a:cs typeface="Times New Roman" panose="02020603050405020304" pitchFamily="18" charset="0"/>
              </a:rPr>
              <a:t>] = </a:t>
            </a:r>
            <a:r>
              <a:rPr lang="fr-FR" sz="2000" dirty="0">
                <a:solidFill>
                  <a:srgbClr val="C00000"/>
                </a:solidFill>
                <a:latin typeface="Times New Roman" panose="02020603050405020304" pitchFamily="18" charset="0"/>
                <a:cs typeface="Times New Roman" panose="02020603050405020304" pitchFamily="18" charset="0"/>
              </a:rPr>
              <a:t>7 sec</a:t>
            </a:r>
          </a:p>
          <a:p>
            <a:pPr algn="just">
              <a:lnSpc>
                <a:spcPct val="200000"/>
              </a:lnSpc>
            </a:pPr>
            <a:r>
              <a:rPr lang="fr-FR" sz="2000" dirty="0">
                <a:solidFill>
                  <a:srgbClr val="000000"/>
                </a:solidFill>
                <a:latin typeface="Times New Roman" panose="02020603050405020304" pitchFamily="18" charset="0"/>
                <a:cs typeface="Times New Roman" panose="02020603050405020304" pitchFamily="18" charset="0"/>
              </a:rPr>
              <a:t>Persistance [</a:t>
            </a:r>
            <a:r>
              <a:rPr lang="fr-FR" sz="2000" dirty="0">
                <a:solidFill>
                  <a:srgbClr val="C00000"/>
                </a:solidFill>
                <a:latin typeface="Times New Roman" panose="02020603050405020304" pitchFamily="18" charset="0"/>
                <a:cs typeface="Times New Roman" panose="02020603050405020304" pitchFamily="18" charset="0"/>
              </a:rPr>
              <a:t>7</a:t>
            </a:r>
            <a:r>
              <a:rPr lang="fr-FR" sz="2000" dirty="0">
                <a:solidFill>
                  <a:schemeClr val="tx1"/>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mnèmes</a:t>
            </a:r>
            <a:r>
              <a:rPr lang="fr-FR" sz="2000" dirty="0">
                <a:solidFill>
                  <a:srgbClr val="000000"/>
                </a:solidFill>
                <a:latin typeface="Times New Roman" panose="02020603050405020304" pitchFamily="18" charset="0"/>
                <a:cs typeface="Times New Roman" panose="02020603050405020304" pitchFamily="18" charset="0"/>
              </a:rPr>
              <a:t>] = </a:t>
            </a:r>
            <a:r>
              <a:rPr lang="fr-FR" sz="2000" dirty="0">
                <a:solidFill>
                  <a:srgbClr val="C00000"/>
                </a:solidFill>
                <a:latin typeface="Times New Roman" panose="02020603050405020304" pitchFamily="18" charset="0"/>
                <a:cs typeface="Times New Roman" panose="02020603050405020304" pitchFamily="18" charset="0"/>
              </a:rPr>
              <a:t>2 sec</a:t>
            </a:r>
          </a:p>
        </p:txBody>
      </p:sp>
      <p:sp>
        <p:nvSpPr>
          <p:cNvPr id="9"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10"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2" name="Shape 268"/>
          <p:cNvSpPr txBox="1"/>
          <p:nvPr/>
        </p:nvSpPr>
        <p:spPr>
          <a:xfrm>
            <a:off x="39020"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smtClean="0"/>
              <a:t>Mémoire à court terme</a:t>
            </a:r>
            <a:endParaRP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54</a:t>
            </a:fld>
            <a:endParaRPr lang="fr-FR"/>
          </a:p>
        </p:txBody>
      </p:sp>
    </p:spTree>
    <p:extLst>
      <p:ext uri="{BB962C8B-B14F-4D97-AF65-F5344CB8AC3E}">
        <p14:creationId xmlns:p14="http://schemas.microsoft.com/office/powerpoint/2010/main" val="22823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46" y="2347222"/>
            <a:ext cx="2600817" cy="2705229"/>
          </a:xfrm>
          <a:prstGeom prst="rect">
            <a:avLst/>
          </a:prstGeom>
        </p:spPr>
      </p:pic>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26699"/>
          <a:stretch/>
        </p:blipFill>
        <p:spPr>
          <a:xfrm>
            <a:off x="2441358" y="2311220"/>
            <a:ext cx="6702641" cy="2721831"/>
          </a:xfrm>
          <a:prstGeom prst="rect">
            <a:avLst/>
          </a:prstGeom>
        </p:spPr>
      </p:pic>
      <p:sp>
        <p:nvSpPr>
          <p:cNvPr id="8" name="Espace réservé du texte 2"/>
          <p:cNvSpPr>
            <a:spLocks noGrp="1"/>
          </p:cNvSpPr>
          <p:nvPr>
            <p:ph type="body" idx="1"/>
          </p:nvPr>
        </p:nvSpPr>
        <p:spPr>
          <a:xfrm>
            <a:off x="270756" y="1209614"/>
            <a:ext cx="8520600" cy="3302700"/>
          </a:xfrm>
        </p:spPr>
        <p:txBody>
          <a:bodyPr/>
          <a:lstStyle/>
          <a:p>
            <a:pPr marL="400050" lvl="1" indent="-285750">
              <a:lnSpc>
                <a:spcPct val="150000"/>
              </a:lnSpc>
              <a:spcBef>
                <a:spcPts val="6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cs typeface="Times New Roman" panose="02020603050405020304" pitchFamily="18" charset="0"/>
              </a:rPr>
              <a:t>Loi de </a:t>
            </a:r>
            <a:r>
              <a:rPr lang="fr-FR" sz="2000" dirty="0" smtClean="0">
                <a:solidFill>
                  <a:srgbClr val="000000"/>
                </a:solidFill>
                <a:latin typeface="Times New Roman" panose="02020603050405020304" pitchFamily="18" charset="0"/>
                <a:cs typeface="Times New Roman" panose="02020603050405020304" pitchFamily="18" charset="0"/>
              </a:rPr>
              <a:t>Hicks</a:t>
            </a:r>
            <a:endParaRPr lang="fr-FR" sz="2000" dirty="0">
              <a:solidFill>
                <a:srgbClr val="000000"/>
              </a:solidFill>
              <a:latin typeface="Times New Roman" panose="02020603050405020304" pitchFamily="18" charset="0"/>
              <a:cs typeface="Times New Roman" panose="02020603050405020304" pitchFamily="18" charset="0"/>
            </a:endParaRPr>
          </a:p>
          <a:p>
            <a:pPr marL="114300" indent="0">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Le</a:t>
            </a:r>
            <a:r>
              <a:rPr lang="fr-FR" sz="2000" dirty="0" smtClean="0">
                <a:latin typeface="Times New Roman" panose="02020603050405020304" pitchFamily="18" charset="0"/>
                <a:cs typeface="Times New Roman" panose="02020603050405020304" pitchFamily="18" charset="0"/>
              </a:rPr>
              <a:t> </a:t>
            </a:r>
            <a:r>
              <a:rPr lang="fr-FR" sz="2000" dirty="0">
                <a:solidFill>
                  <a:srgbClr val="C00000"/>
                </a:solidFill>
                <a:latin typeface="Times New Roman" panose="02020603050405020304" pitchFamily="18" charset="0"/>
                <a:cs typeface="Times New Roman" panose="02020603050405020304" pitchFamily="18" charset="0"/>
              </a:rPr>
              <a:t>temps</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de</a:t>
            </a:r>
            <a:r>
              <a:rPr lang="fr-FR" sz="2000" dirty="0">
                <a:latin typeface="Times New Roman" panose="02020603050405020304" pitchFamily="18" charset="0"/>
                <a:cs typeface="Times New Roman" panose="02020603050405020304" pitchFamily="18" charset="0"/>
              </a:rPr>
              <a:t> </a:t>
            </a:r>
            <a:r>
              <a:rPr lang="fr-FR" sz="2000" dirty="0">
                <a:solidFill>
                  <a:srgbClr val="C00000"/>
                </a:solidFill>
                <a:latin typeface="Times New Roman" panose="02020603050405020304" pitchFamily="18" charset="0"/>
                <a:cs typeface="Times New Roman" panose="02020603050405020304" pitchFamily="18" charset="0"/>
              </a:rPr>
              <a:t>prise de décision </a:t>
            </a:r>
            <a:r>
              <a:rPr lang="fr-FR" sz="2000" dirty="0">
                <a:solidFill>
                  <a:srgbClr val="000000"/>
                </a:solidFill>
                <a:latin typeface="Times New Roman" panose="02020603050405020304" pitchFamily="18" charset="0"/>
                <a:ea typeface="Arial"/>
                <a:cs typeface="Times New Roman" panose="02020603050405020304" pitchFamily="18" charset="0"/>
              </a:rPr>
              <a:t>d’un</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utilisateur</a:t>
            </a:r>
            <a:r>
              <a:rPr lang="fr-FR" sz="2000" dirty="0">
                <a:latin typeface="Times New Roman" panose="02020603050405020304" pitchFamily="18" charset="0"/>
                <a:cs typeface="Times New Roman" panose="02020603050405020304" pitchFamily="18" charset="0"/>
              </a:rPr>
              <a:t> </a:t>
            </a:r>
            <a:r>
              <a:rPr lang="fr-FR" sz="2000" dirty="0">
                <a:solidFill>
                  <a:srgbClr val="C00000"/>
                </a:solidFill>
                <a:latin typeface="Times New Roman" panose="02020603050405020304" pitchFamily="18" charset="0"/>
                <a:cs typeface="Times New Roman" panose="02020603050405020304" pitchFamily="18" charset="0"/>
              </a:rPr>
              <a:t>augmente</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en</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fonction</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du</a:t>
            </a:r>
            <a:r>
              <a:rPr lang="fr-FR" sz="2000" dirty="0">
                <a:latin typeface="Times New Roman" panose="02020603050405020304" pitchFamily="18" charset="0"/>
                <a:cs typeface="Times New Roman" panose="02020603050405020304" pitchFamily="18" charset="0"/>
              </a:rPr>
              <a:t> </a:t>
            </a:r>
            <a:r>
              <a:rPr lang="fr-FR" sz="2000" dirty="0">
                <a:solidFill>
                  <a:srgbClr val="C00000"/>
                </a:solidFill>
                <a:latin typeface="Times New Roman" panose="02020603050405020304" pitchFamily="18" charset="0"/>
                <a:cs typeface="Times New Roman" panose="02020603050405020304" pitchFamily="18" charset="0"/>
              </a:rPr>
              <a:t>nombre de possibilités</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qui</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lui</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sont</a:t>
            </a:r>
            <a:r>
              <a:rPr lang="fr-FR" sz="2000" dirty="0">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offertes.</a:t>
            </a:r>
          </a:p>
          <a:p>
            <a:pPr marL="857250" lvl="2" indent="-285750">
              <a:lnSpc>
                <a:spcPct val="90000"/>
              </a:lnSpc>
              <a:spcBef>
                <a:spcPts val="1000"/>
              </a:spcBef>
              <a:buClr>
                <a:srgbClr val="000000"/>
              </a:buClr>
              <a:buSzPts val="1800"/>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Trouvez la lettre </a:t>
            </a:r>
            <a:r>
              <a:rPr lang="fr-FR" sz="2000" dirty="0" smtClean="0">
                <a:solidFill>
                  <a:srgbClr val="000000"/>
                </a:solidFill>
                <a:latin typeface="Times New Roman" panose="02020603050405020304" pitchFamily="18" charset="0"/>
                <a:ea typeface="Arial"/>
                <a:cs typeface="Times New Roman" panose="02020603050405020304" pitchFamily="18" charset="0"/>
              </a:rPr>
              <a:t>R</a:t>
            </a:r>
            <a:endParaRPr lang="fr-FR" sz="2000" dirty="0">
              <a:solidFill>
                <a:srgbClr val="000000"/>
              </a:solidFill>
              <a:latin typeface="Times New Roman" panose="02020603050405020304" pitchFamily="18" charset="0"/>
              <a:ea typeface="Arial"/>
              <a:cs typeface="Times New Roman" panose="02020603050405020304" pitchFamily="18" charset="0"/>
            </a:endParaRPr>
          </a:p>
        </p:txBody>
      </p:sp>
      <p:sp>
        <p:nvSpPr>
          <p:cNvPr id="9"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10"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1" name="Shape 268"/>
          <p:cNvSpPr txBox="1"/>
          <p:nvPr/>
        </p:nvSpPr>
        <p:spPr>
          <a:xfrm>
            <a:off x="39020"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smtClean="0"/>
              <a:t>Mémoire à court terme</a:t>
            </a:r>
            <a:endParaRP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55</a:t>
            </a:fld>
            <a:endParaRPr lang="fr-FR"/>
          </a:p>
        </p:txBody>
      </p:sp>
    </p:spTree>
    <p:extLst>
      <p:ext uri="{BB962C8B-B14F-4D97-AF65-F5344CB8AC3E}">
        <p14:creationId xmlns:p14="http://schemas.microsoft.com/office/powerpoint/2010/main" val="2448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270756" y="1170789"/>
            <a:ext cx="8520600" cy="5339190"/>
          </a:xfrm>
        </p:spPr>
        <p:txBody>
          <a:bodyPr/>
          <a:lstStyle/>
          <a:p>
            <a:pPr marL="0" lvl="1" indent="0" algn="just">
              <a:lnSpc>
                <a:spcPct val="150000"/>
              </a:lnSpc>
              <a:buClr>
                <a:schemeClr val="accent1"/>
              </a:buClr>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Une </a:t>
            </a:r>
            <a:r>
              <a:rPr lang="fr-FR" sz="2000" dirty="0">
                <a:solidFill>
                  <a:srgbClr val="C00000"/>
                </a:solidFill>
                <a:latin typeface="Times New Roman" panose="02020603050405020304" pitchFamily="18" charset="0"/>
                <a:ea typeface="Arial"/>
                <a:cs typeface="Times New Roman" panose="02020603050405020304" pitchFamily="18" charset="0"/>
              </a:rPr>
              <a:t>opération de lecture </a:t>
            </a:r>
            <a:r>
              <a:rPr lang="fr-FR" sz="2000" dirty="0">
                <a:solidFill>
                  <a:srgbClr val="000000"/>
                </a:solidFill>
                <a:latin typeface="Times New Roman" panose="02020603050405020304" pitchFamily="18" charset="0"/>
                <a:ea typeface="Arial"/>
                <a:cs typeface="Times New Roman" panose="02020603050405020304" pitchFamily="18" charset="0"/>
              </a:rPr>
              <a:t>dans la mémoire à long terme consiste à </a:t>
            </a:r>
            <a:r>
              <a:rPr lang="fr-FR" sz="2000" dirty="0">
                <a:solidFill>
                  <a:srgbClr val="C00000"/>
                </a:solidFill>
                <a:latin typeface="Times New Roman" panose="02020603050405020304" pitchFamily="18" charset="0"/>
                <a:ea typeface="Arial"/>
                <a:cs typeface="Times New Roman" panose="02020603050405020304" pitchFamily="18" charset="0"/>
              </a:rPr>
              <a:t>rechercher un </a:t>
            </a:r>
            <a:r>
              <a:rPr lang="fr-FR" sz="2000" dirty="0" err="1">
                <a:solidFill>
                  <a:srgbClr val="C00000"/>
                </a:solidFill>
                <a:latin typeface="Times New Roman" panose="02020603050405020304" pitchFamily="18" charset="0"/>
                <a:ea typeface="Arial"/>
                <a:cs typeface="Times New Roman" panose="02020603050405020304" pitchFamily="18" charset="0"/>
              </a:rPr>
              <a:t>mnème</a:t>
            </a:r>
            <a:r>
              <a:rPr lang="fr-FR" sz="2000" dirty="0">
                <a:solidFill>
                  <a:srgbClr val="000000"/>
                </a:solidFill>
                <a:latin typeface="Times New Roman" panose="02020603050405020304" pitchFamily="18" charset="0"/>
                <a:ea typeface="Arial"/>
                <a:cs typeface="Times New Roman" panose="02020603050405020304" pitchFamily="18" charset="0"/>
              </a:rPr>
              <a:t>. Le </a:t>
            </a:r>
            <a:r>
              <a:rPr lang="fr-FR" sz="2000" dirty="0" err="1">
                <a:solidFill>
                  <a:srgbClr val="000000"/>
                </a:solidFill>
                <a:latin typeface="Times New Roman" panose="02020603050405020304" pitchFamily="18" charset="0"/>
                <a:ea typeface="Arial"/>
                <a:cs typeface="Times New Roman" panose="02020603050405020304" pitchFamily="18" charset="0"/>
              </a:rPr>
              <a:t>mnème</a:t>
            </a:r>
            <a:r>
              <a:rPr lang="fr-FR" sz="2000" dirty="0">
                <a:solidFill>
                  <a:srgbClr val="000000"/>
                </a:solidFill>
                <a:latin typeface="Times New Roman" panose="02020603050405020304" pitchFamily="18" charset="0"/>
                <a:ea typeface="Arial"/>
                <a:cs typeface="Times New Roman" panose="02020603050405020304" pitchFamily="18" charset="0"/>
              </a:rPr>
              <a:t> est alors transféré dans la mémoire à court terme avec un degré d'activation donné.</a:t>
            </a:r>
          </a:p>
          <a:p>
            <a:pPr marL="400050" lvl="1" indent="-285750">
              <a:lnSpc>
                <a:spcPct val="150000"/>
              </a:lnSpc>
              <a:spcBef>
                <a:spcPts val="600"/>
              </a:spcBef>
              <a:buClr>
                <a:srgbClr val="000000"/>
              </a:buClr>
              <a:buSzPts val="1800"/>
              <a:buFont typeface="Wingdings" panose="05000000000000000000" pitchFamily="2" charset="2"/>
              <a:buChar char="q"/>
            </a:pPr>
            <a:r>
              <a:rPr lang="fr-FR" sz="2000" dirty="0">
                <a:solidFill>
                  <a:srgbClr val="000000"/>
                </a:solidFill>
                <a:latin typeface="Times New Roman" panose="02020603050405020304" pitchFamily="18" charset="0"/>
                <a:cs typeface="Times New Roman" panose="02020603050405020304" pitchFamily="18" charset="0"/>
              </a:rPr>
              <a:t>Problème</a:t>
            </a:r>
          </a:p>
          <a:p>
            <a:pPr marL="0" lvl="1" indent="0" algn="just">
              <a:lnSpc>
                <a:spcPct val="150000"/>
              </a:lnSpc>
              <a:spcBef>
                <a:spcPts val="1200"/>
              </a:spcBef>
              <a:buClr>
                <a:schemeClr val="accent1"/>
              </a:buClr>
              <a:buNone/>
            </a:pPr>
            <a:r>
              <a:rPr lang="fr-FR" sz="2000" dirty="0">
                <a:solidFill>
                  <a:srgbClr val="000000"/>
                </a:solidFill>
                <a:latin typeface="Times New Roman" panose="02020603050405020304" pitchFamily="18" charset="0"/>
                <a:ea typeface="Arial"/>
                <a:cs typeface="Times New Roman" panose="02020603050405020304" pitchFamily="18" charset="0"/>
              </a:rPr>
              <a:t>On peut être incapable de se souvenir d'un </a:t>
            </a:r>
            <a:r>
              <a:rPr lang="fr-FR" sz="2000" dirty="0" err="1">
                <a:solidFill>
                  <a:srgbClr val="000000"/>
                </a:solidFill>
                <a:latin typeface="Times New Roman" panose="02020603050405020304" pitchFamily="18" charset="0"/>
                <a:ea typeface="Arial"/>
                <a:cs typeface="Times New Roman" panose="02020603050405020304" pitchFamily="18" charset="0"/>
              </a:rPr>
              <a:t>mnème</a:t>
            </a:r>
            <a:r>
              <a:rPr lang="fr-FR" sz="2000" dirty="0">
                <a:solidFill>
                  <a:srgbClr val="000000"/>
                </a:solidFill>
                <a:latin typeface="Times New Roman" panose="02020603050405020304" pitchFamily="18" charset="0"/>
                <a:ea typeface="Arial"/>
                <a:cs typeface="Times New Roman" panose="02020603050405020304" pitchFamily="18" charset="0"/>
              </a:rPr>
              <a:t> si </a:t>
            </a:r>
            <a:r>
              <a:rPr lang="fr-FR" sz="2000" dirty="0" smtClean="0">
                <a:solidFill>
                  <a:srgbClr val="000000"/>
                </a:solidFill>
                <a:latin typeface="Times New Roman" panose="02020603050405020304" pitchFamily="18" charset="0"/>
                <a:ea typeface="Arial"/>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Soit aucune association n'est </a:t>
            </a:r>
            <a:r>
              <a:rPr lang="fr-FR" sz="2000" dirty="0" smtClean="0">
                <a:solidFill>
                  <a:srgbClr val="000000"/>
                </a:solidFill>
                <a:latin typeface="Times New Roman" panose="02020603050405020304" pitchFamily="18" charset="0"/>
                <a:ea typeface="Arial"/>
                <a:cs typeface="Times New Roman" panose="02020603050405020304" pitchFamily="18" charset="0"/>
              </a:rPr>
              <a:t>trouvée,</a:t>
            </a: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r>
              <a:rPr lang="fr-FR" sz="2000" dirty="0">
                <a:solidFill>
                  <a:srgbClr val="000000"/>
                </a:solidFill>
                <a:latin typeface="Times New Roman" panose="02020603050405020304" pitchFamily="18" charset="0"/>
                <a:ea typeface="Arial"/>
                <a:cs typeface="Times New Roman" panose="02020603050405020304" pitchFamily="18" charset="0"/>
              </a:rPr>
              <a:t>Soit plusieurs </a:t>
            </a:r>
            <a:r>
              <a:rPr lang="fr-FR" sz="2000" dirty="0" err="1">
                <a:solidFill>
                  <a:srgbClr val="000000"/>
                </a:solidFill>
                <a:latin typeface="Times New Roman" panose="02020603050405020304" pitchFamily="18" charset="0"/>
                <a:ea typeface="Arial"/>
                <a:cs typeface="Times New Roman" panose="02020603050405020304" pitchFamily="18" charset="0"/>
              </a:rPr>
              <a:t>mnèmes</a:t>
            </a:r>
            <a:r>
              <a:rPr lang="fr-FR" sz="2000" dirty="0">
                <a:solidFill>
                  <a:srgbClr val="000000"/>
                </a:solidFill>
                <a:latin typeface="Times New Roman" panose="02020603050405020304" pitchFamily="18" charset="0"/>
                <a:ea typeface="Arial"/>
                <a:cs typeface="Times New Roman" panose="02020603050405020304" pitchFamily="18" charset="0"/>
              </a:rPr>
              <a:t> interfèrent avec le </a:t>
            </a:r>
            <a:r>
              <a:rPr lang="fr-FR" sz="2000" dirty="0" err="1">
                <a:solidFill>
                  <a:srgbClr val="000000"/>
                </a:solidFill>
                <a:latin typeface="Times New Roman" panose="02020603050405020304" pitchFamily="18" charset="0"/>
                <a:ea typeface="Arial"/>
                <a:cs typeface="Times New Roman" panose="02020603050405020304" pitchFamily="18" charset="0"/>
              </a:rPr>
              <a:t>mnème</a:t>
            </a:r>
            <a:r>
              <a:rPr lang="fr-FR" sz="2000" dirty="0">
                <a:solidFill>
                  <a:srgbClr val="000000"/>
                </a:solidFill>
                <a:latin typeface="Times New Roman" panose="02020603050405020304" pitchFamily="18" charset="0"/>
                <a:ea typeface="Arial"/>
                <a:cs typeface="Times New Roman" panose="02020603050405020304" pitchFamily="18" charset="0"/>
              </a:rPr>
              <a:t> recherché.</a:t>
            </a:r>
          </a:p>
          <a:p>
            <a:pPr marL="571500" lvl="2" indent="0">
              <a:lnSpc>
                <a:spcPct val="90000"/>
              </a:lnSpc>
              <a:spcBef>
                <a:spcPts val="1000"/>
              </a:spcBef>
              <a:buClr>
                <a:srgbClr val="000000"/>
              </a:buClr>
              <a:buSzPts val="1800"/>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nSpc>
                <a:spcPct val="9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nSpc>
                <a:spcPct val="9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sym typeface="Arial"/>
            </a:endParaRPr>
          </a:p>
          <a:p>
            <a:endParaRPr lang="fr-FR" sz="2000" dirty="0">
              <a:latin typeface="Times New Roman" panose="02020603050405020304" pitchFamily="18" charset="0"/>
              <a:cs typeface="Times New Roman" panose="02020603050405020304" pitchFamily="18" charset="0"/>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0" name="Shape 268"/>
          <p:cNvSpPr txBox="1"/>
          <p:nvPr/>
        </p:nvSpPr>
        <p:spPr>
          <a:xfrm>
            <a:off x="39020"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smtClean="0"/>
              <a:t>Mémoire à long terme</a:t>
            </a:r>
            <a:endParaRP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56</a:t>
            </a:fld>
            <a:endParaRPr lang="fr-FR"/>
          </a:p>
        </p:txBody>
      </p:sp>
    </p:spTree>
    <p:extLst>
      <p:ext uri="{BB962C8B-B14F-4D97-AF65-F5344CB8AC3E}">
        <p14:creationId xmlns:p14="http://schemas.microsoft.com/office/powerpoint/2010/main" val="2641164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270756" y="1170789"/>
            <a:ext cx="8520600" cy="5339190"/>
          </a:xfrm>
        </p:spPr>
        <p:txBody>
          <a:bodyPr/>
          <a:lstStyle/>
          <a:p>
            <a:pPr marL="0" lvl="1" indent="0" algn="just">
              <a:lnSpc>
                <a:spcPct val="150000"/>
              </a:lnSpc>
              <a:buClr>
                <a:schemeClr val="accent1"/>
              </a:buClr>
              <a:buNone/>
            </a:pPr>
            <a:r>
              <a:rPr lang="fr-FR" sz="2000" dirty="0">
                <a:solidFill>
                  <a:srgbClr val="000000"/>
                </a:solidFill>
                <a:latin typeface="Times New Roman" panose="02020603050405020304" pitchFamily="18" charset="0"/>
                <a:ea typeface="Arial"/>
                <a:cs typeface="Times New Roman" panose="02020603050405020304" pitchFamily="18" charset="0"/>
              </a:rPr>
              <a:t>Il y a interférence lorsque différents </a:t>
            </a:r>
            <a:r>
              <a:rPr lang="fr-FR" sz="2000" dirty="0" err="1">
                <a:solidFill>
                  <a:srgbClr val="000000"/>
                </a:solidFill>
                <a:latin typeface="Times New Roman" panose="02020603050405020304" pitchFamily="18" charset="0"/>
                <a:ea typeface="Arial"/>
                <a:cs typeface="Times New Roman" panose="02020603050405020304" pitchFamily="18" charset="0"/>
              </a:rPr>
              <a:t>mnèmes</a:t>
            </a:r>
            <a:r>
              <a:rPr lang="fr-FR" sz="2000" dirty="0">
                <a:solidFill>
                  <a:srgbClr val="000000"/>
                </a:solidFill>
                <a:latin typeface="Times New Roman" panose="02020603050405020304" pitchFamily="18" charset="0"/>
                <a:ea typeface="Arial"/>
                <a:cs typeface="Times New Roman" panose="02020603050405020304" pitchFamily="18" charset="0"/>
              </a:rPr>
              <a:t> répondent aux mêmes critères de recherche. Cela arrive si </a:t>
            </a:r>
            <a:r>
              <a:rPr lang="fr-FR" sz="2000" dirty="0">
                <a:solidFill>
                  <a:srgbClr val="0070C0"/>
                </a:solidFill>
                <a:latin typeface="Times New Roman" panose="02020603050405020304" pitchFamily="18" charset="0"/>
                <a:ea typeface="Arial"/>
                <a:cs typeface="Times New Roman" panose="02020603050405020304" pitchFamily="18" charset="0"/>
              </a:rPr>
              <a:t>ces </a:t>
            </a:r>
            <a:r>
              <a:rPr lang="fr-FR" sz="2000" dirty="0" err="1">
                <a:solidFill>
                  <a:srgbClr val="0070C0"/>
                </a:solidFill>
                <a:latin typeface="Times New Roman" panose="02020603050405020304" pitchFamily="18" charset="0"/>
                <a:ea typeface="Arial"/>
                <a:cs typeface="Times New Roman" panose="02020603050405020304" pitchFamily="18" charset="0"/>
              </a:rPr>
              <a:t>mnèmes</a:t>
            </a:r>
            <a:r>
              <a:rPr lang="fr-FR" sz="2000" dirty="0">
                <a:solidFill>
                  <a:srgbClr val="0070C0"/>
                </a:solidFill>
                <a:latin typeface="Times New Roman" panose="02020603050405020304" pitchFamily="18" charset="0"/>
                <a:ea typeface="Arial"/>
                <a:cs typeface="Times New Roman" panose="02020603050405020304" pitchFamily="18" charset="0"/>
              </a:rPr>
              <a:t> ont été enregistrés avec des critères d'association identiques</a:t>
            </a:r>
            <a:r>
              <a:rPr lang="fr-FR" sz="2000" dirty="0">
                <a:solidFill>
                  <a:srgbClr val="000000"/>
                </a:solidFill>
                <a:latin typeface="Times New Roman" panose="02020603050405020304" pitchFamily="18" charset="0"/>
                <a:ea typeface="Arial"/>
                <a:cs typeface="Times New Roman" panose="02020603050405020304" pitchFamily="18" charset="0"/>
              </a:rPr>
              <a:t>.</a:t>
            </a:r>
          </a:p>
          <a:p>
            <a:pPr marL="0" lvl="1" indent="0" algn="just">
              <a:lnSpc>
                <a:spcPct val="150000"/>
              </a:lnSpc>
              <a:buClr>
                <a:schemeClr val="accent1"/>
              </a:buClr>
              <a:buNone/>
            </a:pPr>
            <a:r>
              <a:rPr lang="fr-FR" sz="2000" dirty="0">
                <a:solidFill>
                  <a:srgbClr val="000000"/>
                </a:solidFill>
                <a:latin typeface="Times New Roman" panose="02020603050405020304" pitchFamily="18" charset="0"/>
                <a:ea typeface="Arial"/>
                <a:cs typeface="Times New Roman" panose="02020603050405020304" pitchFamily="18" charset="0"/>
              </a:rPr>
              <a:t>Les </a:t>
            </a:r>
            <a:r>
              <a:rPr lang="fr-FR" sz="2000" dirty="0" err="1">
                <a:solidFill>
                  <a:srgbClr val="000000"/>
                </a:solidFill>
                <a:latin typeface="Times New Roman" panose="02020603050405020304" pitchFamily="18" charset="0"/>
                <a:ea typeface="Arial"/>
                <a:cs typeface="Times New Roman" panose="02020603050405020304" pitchFamily="18" charset="0"/>
              </a:rPr>
              <a:t>mnèmes</a:t>
            </a:r>
            <a:r>
              <a:rPr lang="fr-FR" sz="2000" dirty="0">
                <a:solidFill>
                  <a:srgbClr val="000000"/>
                </a:solidFill>
                <a:latin typeface="Times New Roman" panose="02020603050405020304" pitchFamily="18" charset="0"/>
                <a:ea typeface="Arial"/>
                <a:cs typeface="Times New Roman" panose="02020603050405020304" pitchFamily="18" charset="0"/>
              </a:rPr>
              <a:t> interférant, s'il ont été acquis plus récemment que le </a:t>
            </a:r>
            <a:r>
              <a:rPr lang="fr-FR" sz="2000" dirty="0" err="1">
                <a:solidFill>
                  <a:srgbClr val="000000"/>
                </a:solidFill>
                <a:latin typeface="Times New Roman" panose="02020603050405020304" pitchFamily="18" charset="0"/>
                <a:ea typeface="Arial"/>
                <a:cs typeface="Times New Roman" panose="02020603050405020304" pitchFamily="18" charset="0"/>
              </a:rPr>
              <a:t>mnème</a:t>
            </a:r>
            <a:r>
              <a:rPr lang="fr-FR" sz="2000" dirty="0">
                <a:solidFill>
                  <a:srgbClr val="000000"/>
                </a:solidFill>
                <a:latin typeface="Times New Roman" panose="02020603050405020304" pitchFamily="18" charset="0"/>
                <a:ea typeface="Arial"/>
                <a:cs typeface="Times New Roman" panose="02020603050405020304" pitchFamily="18" charset="0"/>
              </a:rPr>
              <a:t> recherché, gênent son accès car ils ont un degré d'activation supérieur.</a:t>
            </a:r>
          </a:p>
          <a:p>
            <a:pPr marL="0" lvl="1" indent="0" algn="just">
              <a:lnSpc>
                <a:spcPct val="150000"/>
              </a:lnSpc>
              <a:buClr>
                <a:schemeClr val="accent1"/>
              </a:buClr>
              <a:buNone/>
            </a:pPr>
            <a:r>
              <a:rPr lang="fr-FR" sz="2000" dirty="0">
                <a:solidFill>
                  <a:srgbClr val="000000"/>
                </a:solidFill>
                <a:latin typeface="Times New Roman" panose="02020603050405020304" pitchFamily="18" charset="0"/>
                <a:ea typeface="Arial"/>
                <a:cs typeface="Times New Roman" panose="02020603050405020304" pitchFamily="18" charset="0"/>
              </a:rPr>
              <a:t>Donc, </a:t>
            </a:r>
            <a:r>
              <a:rPr lang="fr-FR" sz="2000" dirty="0">
                <a:solidFill>
                  <a:srgbClr val="C00000"/>
                </a:solidFill>
                <a:latin typeface="Times New Roman" panose="02020603050405020304" pitchFamily="18" charset="0"/>
                <a:ea typeface="Arial"/>
                <a:cs typeface="Times New Roman" panose="02020603050405020304" pitchFamily="18" charset="0"/>
              </a:rPr>
              <a:t>l'information ne disparaît pas de </a:t>
            </a:r>
            <a:r>
              <a:rPr lang="fr-FR" sz="2000" dirty="0" smtClean="0">
                <a:solidFill>
                  <a:srgbClr val="C00000"/>
                </a:solidFill>
                <a:latin typeface="Times New Roman" panose="02020603050405020304" pitchFamily="18" charset="0"/>
                <a:ea typeface="Arial"/>
                <a:cs typeface="Times New Roman" panose="02020603050405020304" pitchFamily="18" charset="0"/>
              </a:rPr>
              <a:t>la </a:t>
            </a:r>
            <a:r>
              <a:rPr lang="fr-FR" sz="2000" dirty="0">
                <a:solidFill>
                  <a:srgbClr val="C00000"/>
                </a:solidFill>
                <a:latin typeface="Times New Roman" panose="02020603050405020304" pitchFamily="18" charset="0"/>
                <a:ea typeface="Arial"/>
                <a:cs typeface="Times New Roman" panose="02020603050405020304" pitchFamily="18" charset="0"/>
              </a:rPr>
              <a:t>mémoire à long terme </a:t>
            </a:r>
            <a:r>
              <a:rPr lang="fr-FR" sz="2000" dirty="0" smtClean="0">
                <a:solidFill>
                  <a:srgbClr val="C00000"/>
                </a:solidFill>
                <a:latin typeface="Times New Roman" panose="02020603050405020304" pitchFamily="18" charset="0"/>
                <a:ea typeface="Arial"/>
                <a:cs typeface="Times New Roman" panose="02020603050405020304" pitchFamily="18" charset="0"/>
              </a:rPr>
              <a:t>mais est </a:t>
            </a:r>
            <a:r>
              <a:rPr lang="fr-FR" sz="2000" dirty="0">
                <a:solidFill>
                  <a:srgbClr val="C00000"/>
                </a:solidFill>
                <a:latin typeface="Times New Roman" panose="02020603050405020304" pitchFamily="18" charset="0"/>
                <a:ea typeface="Arial"/>
                <a:cs typeface="Times New Roman" panose="02020603050405020304" pitchFamily="18" charset="0"/>
              </a:rPr>
              <a:t>inaccessible</a:t>
            </a:r>
            <a:r>
              <a:rPr lang="fr-FR" sz="2000" dirty="0">
                <a:solidFill>
                  <a:srgbClr val="000000"/>
                </a:solidFill>
                <a:latin typeface="Times New Roman" panose="02020603050405020304" pitchFamily="18" charset="0"/>
                <a:ea typeface="Arial"/>
                <a:cs typeface="Times New Roman" panose="02020603050405020304" pitchFamily="18" charset="0"/>
              </a:rPr>
              <a:t>.</a:t>
            </a:r>
          </a:p>
          <a:p>
            <a:pPr marL="571500" lvl="2" indent="0">
              <a:lnSpc>
                <a:spcPct val="90000"/>
              </a:lnSpc>
              <a:spcBef>
                <a:spcPts val="1000"/>
              </a:spcBef>
              <a:buClr>
                <a:srgbClr val="000000"/>
              </a:buClr>
              <a:buSzPts val="1800"/>
              <a:buNone/>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smtClean="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857250" lvl="2" indent="-285750">
              <a:lnSpc>
                <a:spcPct val="90000"/>
              </a:lnSpc>
              <a:spcBef>
                <a:spcPts val="1000"/>
              </a:spcBef>
              <a:buClr>
                <a:srgbClr val="000000"/>
              </a:buClr>
              <a:buSzPts val="1800"/>
              <a:buFont typeface="Wingdings" panose="05000000000000000000" pitchFamily="2" charset="2"/>
              <a:buChar char="§"/>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nSpc>
                <a:spcPct val="9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nSpc>
                <a:spcPct val="9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sym typeface="Arial"/>
            </a:endParaRPr>
          </a:p>
          <a:p>
            <a:endParaRPr lang="fr-FR" sz="2000" dirty="0">
              <a:latin typeface="Times New Roman" panose="02020603050405020304" pitchFamily="18" charset="0"/>
              <a:cs typeface="Times New Roman" panose="02020603050405020304" pitchFamily="18" charset="0"/>
            </a:endParaRPr>
          </a:p>
        </p:txBody>
      </p:sp>
      <p:sp>
        <p:nvSpPr>
          <p:cNvPr id="8"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0" name="Shape 268"/>
          <p:cNvSpPr txBox="1"/>
          <p:nvPr/>
        </p:nvSpPr>
        <p:spPr>
          <a:xfrm>
            <a:off x="39020" y="1062123"/>
            <a:ext cx="2371162"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 dirty="0" smtClean="0"/>
              <a:t>Mémoire à long terme</a:t>
            </a:r>
            <a:endParaRP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57</a:t>
            </a:fld>
            <a:endParaRPr lang="fr-FR"/>
          </a:p>
        </p:txBody>
      </p:sp>
    </p:spTree>
    <p:extLst>
      <p:ext uri="{BB962C8B-B14F-4D97-AF65-F5344CB8AC3E}">
        <p14:creationId xmlns:p14="http://schemas.microsoft.com/office/powerpoint/2010/main" val="41615859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5">
            <a:hlinkClick r:id="rId2" action="ppaction://hlinkfile"/>
          </p:cNvPr>
          <p:cNvPicPr>
            <a:picLocks noChangeAspect="1"/>
          </p:cNvPicPr>
          <p:nvPr/>
        </p:nvPicPr>
        <p:blipFill rotWithShape="1">
          <a:blip r:embed="rId3">
            <a:extLst>
              <a:ext uri="{28A0092B-C50C-407E-A947-70E740481C1C}">
                <a14:useLocalDpi xmlns:a14="http://schemas.microsoft.com/office/drawing/2010/main" val="0"/>
              </a:ext>
            </a:extLst>
          </a:blip>
          <a:srcRect t="15989"/>
          <a:stretch/>
        </p:blipFill>
        <p:spPr>
          <a:xfrm>
            <a:off x="3403543" y="193184"/>
            <a:ext cx="5742119" cy="4824000"/>
          </a:xfrm>
          <a:prstGeom prst="rect">
            <a:avLst/>
          </a:prstGeom>
        </p:spPr>
      </p:pic>
      <p:sp>
        <p:nvSpPr>
          <p:cNvPr id="11"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12"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58</a:t>
            </a:fld>
            <a:endParaRPr lang="fr-FR"/>
          </a:p>
        </p:txBody>
      </p:sp>
    </p:spTree>
    <p:extLst>
      <p:ext uri="{BB962C8B-B14F-4D97-AF65-F5344CB8AC3E}">
        <p14:creationId xmlns:p14="http://schemas.microsoft.com/office/powerpoint/2010/main" val="35801947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a:spLocks noGrp="1"/>
          </p:cNvSpPr>
          <p:nvPr>
            <p:ph type="body" idx="1"/>
          </p:nvPr>
        </p:nvSpPr>
        <p:spPr>
          <a:xfrm>
            <a:off x="270756" y="1607525"/>
            <a:ext cx="8520600" cy="3302700"/>
          </a:xfrm>
        </p:spPr>
        <p:txBody>
          <a:bodyPr/>
          <a:lstStyle/>
          <a:p>
            <a:pPr marL="114300" lvl="1" indent="0" algn="just">
              <a:spcBef>
                <a:spcPts val="0"/>
              </a:spcBef>
              <a:buSzPts val="1800"/>
              <a:buNone/>
            </a:pPr>
            <a:r>
              <a:rPr lang="fr-FR" sz="2000" dirty="0" smtClean="0">
                <a:solidFill>
                  <a:srgbClr val="000000"/>
                </a:solidFill>
                <a:latin typeface="Times New Roman" panose="02020603050405020304" pitchFamily="18" charset="0"/>
                <a:ea typeface="Arial"/>
                <a:cs typeface="Times New Roman" panose="02020603050405020304" pitchFamily="18" charset="0"/>
              </a:rPr>
              <a:t>Par </a:t>
            </a:r>
            <a:r>
              <a:rPr lang="fr-FR" sz="2000" dirty="0">
                <a:solidFill>
                  <a:srgbClr val="000000"/>
                </a:solidFill>
                <a:latin typeface="Times New Roman" panose="02020603050405020304" pitchFamily="18" charset="0"/>
                <a:ea typeface="Arial"/>
                <a:cs typeface="Times New Roman" panose="02020603050405020304" pitchFamily="18" charset="0"/>
              </a:rPr>
              <a:t>le phénomène de </a:t>
            </a:r>
            <a:r>
              <a:rPr lang="fr-FR" sz="2000" dirty="0">
                <a:solidFill>
                  <a:srgbClr val="C00000"/>
                </a:solidFill>
                <a:latin typeface="Times New Roman" panose="02020603050405020304" pitchFamily="18" charset="0"/>
                <a:ea typeface="Arial"/>
                <a:cs typeface="Times New Roman" panose="02020603050405020304" pitchFamily="18" charset="0"/>
              </a:rPr>
              <a:t>groupage des </a:t>
            </a:r>
            <a:r>
              <a:rPr lang="fr-FR" sz="2000" dirty="0" err="1">
                <a:solidFill>
                  <a:srgbClr val="C00000"/>
                </a:solidFill>
                <a:latin typeface="Times New Roman" panose="02020603050405020304" pitchFamily="18" charset="0"/>
                <a:ea typeface="Arial"/>
                <a:cs typeface="Times New Roman" panose="02020603050405020304" pitchFamily="18" charset="0"/>
              </a:rPr>
              <a:t>mnèmes</a:t>
            </a:r>
            <a:r>
              <a:rPr lang="fr-FR" sz="2000" dirty="0">
                <a:solidFill>
                  <a:srgbClr val="000000"/>
                </a:solidFill>
                <a:latin typeface="Times New Roman" panose="02020603050405020304" pitchFamily="18" charset="0"/>
                <a:ea typeface="Arial"/>
                <a:cs typeface="Times New Roman" panose="02020603050405020304" pitchFamily="18" charset="0"/>
              </a:rPr>
              <a:t>, la capacité de la mémoire à court terme est </a:t>
            </a:r>
            <a:r>
              <a:rPr lang="fr-FR" sz="2000" dirty="0">
                <a:solidFill>
                  <a:srgbClr val="0070C0"/>
                </a:solidFill>
                <a:latin typeface="Times New Roman" panose="02020603050405020304" pitchFamily="18" charset="0"/>
                <a:ea typeface="Arial"/>
                <a:cs typeface="Times New Roman" panose="02020603050405020304" pitchFamily="18" charset="0"/>
              </a:rPr>
              <a:t>extensible</a:t>
            </a:r>
            <a:r>
              <a:rPr lang="fr-FR" sz="2000" dirty="0" smtClean="0">
                <a:solidFill>
                  <a:srgbClr val="000000"/>
                </a:solidFill>
                <a:latin typeface="Times New Roman" panose="02020603050405020304" pitchFamily="18" charset="0"/>
                <a:ea typeface="Arial"/>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a:p>
            <a:pPr marL="400050" lvl="1" indent="-285750">
              <a:lnSpc>
                <a:spcPct val="150000"/>
              </a:lnSpc>
              <a:spcBef>
                <a:spcPts val="600"/>
              </a:spcBef>
              <a:buClr>
                <a:srgbClr val="000000"/>
              </a:buClr>
              <a:buSzPts val="1800"/>
              <a:buFont typeface="Wingdings" panose="05000000000000000000" pitchFamily="2" charset="2"/>
              <a:buChar char="q"/>
            </a:pPr>
            <a:r>
              <a:rPr lang="fr-FR" sz="2000" dirty="0">
                <a:solidFill>
                  <a:srgbClr val="0070C0"/>
                </a:solidFill>
                <a:latin typeface="Times New Roman" panose="02020603050405020304" pitchFamily="18" charset="0"/>
                <a:cs typeface="Times New Roman" panose="02020603050405020304" pitchFamily="18" charset="0"/>
              </a:rPr>
              <a:t>Phase de reconnaissance </a:t>
            </a:r>
            <a:r>
              <a:rPr lang="fr-FR" sz="2000" dirty="0">
                <a:solidFill>
                  <a:srgbClr val="000000"/>
                </a:solidFill>
                <a:latin typeface="Times New Roman" panose="02020603050405020304" pitchFamily="18" charset="0"/>
                <a:cs typeface="Times New Roman" panose="02020603050405020304" pitchFamily="18" charset="0"/>
              </a:rPr>
              <a:t>: le processeur détermine les actions de la mémoire à long terme applicables sur les </a:t>
            </a:r>
            <a:r>
              <a:rPr lang="fr-FR" sz="2000" dirty="0" err="1">
                <a:solidFill>
                  <a:srgbClr val="000000"/>
                </a:solidFill>
                <a:latin typeface="Times New Roman" panose="02020603050405020304" pitchFamily="18" charset="0"/>
                <a:cs typeface="Times New Roman" panose="02020603050405020304" pitchFamily="18" charset="0"/>
              </a:rPr>
              <a:t>mnèmes</a:t>
            </a:r>
            <a:r>
              <a:rPr lang="fr-FR" sz="2000" dirty="0">
                <a:solidFill>
                  <a:srgbClr val="000000"/>
                </a:solidFill>
                <a:latin typeface="Times New Roman" panose="02020603050405020304" pitchFamily="18" charset="0"/>
                <a:cs typeface="Times New Roman" panose="02020603050405020304" pitchFamily="18" charset="0"/>
              </a:rPr>
              <a:t> de la mémoire à court terme ;</a:t>
            </a:r>
          </a:p>
          <a:p>
            <a:pPr marL="400050" lvl="1" indent="-285750">
              <a:lnSpc>
                <a:spcPct val="150000"/>
              </a:lnSpc>
              <a:spcBef>
                <a:spcPts val="600"/>
              </a:spcBef>
              <a:buClr>
                <a:srgbClr val="000000"/>
              </a:buClr>
              <a:buSzPts val="1800"/>
              <a:buFont typeface="Wingdings" panose="05000000000000000000" pitchFamily="2" charset="2"/>
              <a:buChar char="q"/>
            </a:pPr>
            <a:r>
              <a:rPr lang="fr-FR" sz="2000" dirty="0">
                <a:solidFill>
                  <a:srgbClr val="0070C0"/>
                </a:solidFill>
                <a:latin typeface="Times New Roman" panose="02020603050405020304" pitchFamily="18" charset="0"/>
                <a:cs typeface="Times New Roman" panose="02020603050405020304" pitchFamily="18" charset="0"/>
              </a:rPr>
              <a:t>Phase d'exécution : </a:t>
            </a:r>
            <a:r>
              <a:rPr lang="fr-FR" sz="2000" dirty="0">
                <a:solidFill>
                  <a:srgbClr val="000000"/>
                </a:solidFill>
                <a:latin typeface="Times New Roman" panose="02020603050405020304" pitchFamily="18" charset="0"/>
                <a:cs typeface="Times New Roman" panose="02020603050405020304" pitchFamily="18" charset="0"/>
              </a:rPr>
              <a:t>les actions sont réalisées, provoquant une modification du contenu de la mémoire à court terme.</a:t>
            </a:r>
          </a:p>
          <a:p>
            <a:pPr marL="571500" lvl="2" indent="0">
              <a:lnSpc>
                <a:spcPct val="90000"/>
              </a:lnSpc>
              <a:spcBef>
                <a:spcPts val="1000"/>
              </a:spcBef>
              <a:buClr>
                <a:srgbClr val="000000"/>
              </a:buClr>
              <a:buSzPts val="1800"/>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lvl="1" indent="0" algn="just">
              <a:spcBef>
                <a:spcPts val="0"/>
              </a:spcBef>
              <a:buSzPts val="1800"/>
              <a:buNone/>
            </a:pPr>
            <a:endParaRPr lang="fr-FR" sz="2000" dirty="0">
              <a:latin typeface="Times New Roman" panose="02020603050405020304" pitchFamily="18" charset="0"/>
              <a:cs typeface="Times New Roman" panose="02020603050405020304" pitchFamily="18" charset="0"/>
            </a:endParaRPr>
          </a:p>
          <a:p>
            <a:pPr marL="571500" indent="0">
              <a:lnSpc>
                <a:spcPct val="9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571500" indent="0">
              <a:lnSpc>
                <a:spcPct val="90000"/>
              </a:lnSpc>
              <a:spcBef>
                <a:spcPts val="1000"/>
              </a:spcBef>
              <a:buClr>
                <a:srgbClr val="000000"/>
              </a:buClr>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endParaRPr>
          </a:p>
          <a:p>
            <a:pPr marL="114300" indent="0" algn="just">
              <a:buNone/>
            </a:pPr>
            <a:endParaRPr lang="fr-FR" sz="2000" dirty="0">
              <a:solidFill>
                <a:srgbClr val="000000"/>
              </a:solidFill>
              <a:latin typeface="Times New Roman" panose="02020603050405020304" pitchFamily="18" charset="0"/>
              <a:ea typeface="Arial"/>
              <a:cs typeface="Times New Roman" panose="02020603050405020304" pitchFamily="18" charset="0"/>
              <a:sym typeface="Arial"/>
            </a:endParaRPr>
          </a:p>
          <a:p>
            <a:endParaRPr lang="fr-FR" sz="2000" dirty="0">
              <a:latin typeface="Times New Roman" panose="02020603050405020304" pitchFamily="18" charset="0"/>
              <a:cs typeface="Times New Roman" panose="02020603050405020304" pitchFamily="18" charset="0"/>
            </a:endParaRPr>
          </a:p>
        </p:txBody>
      </p:sp>
      <p:sp>
        <p:nvSpPr>
          <p:cNvPr id="7"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 modèle du processeur humain</a:t>
            </a:r>
          </a:p>
        </p:txBody>
      </p:sp>
      <p:sp>
        <p:nvSpPr>
          <p:cNvPr id="9" name="Titre 1"/>
          <p:cNvSpPr txBox="1">
            <a:spLocks/>
          </p:cNvSpPr>
          <p:nvPr/>
        </p:nvSpPr>
        <p:spPr>
          <a:xfrm>
            <a:off x="158816" y="662300"/>
            <a:ext cx="3537421" cy="4171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000000"/>
              </a:buClr>
            </a:pPr>
            <a:r>
              <a:rPr lang="fr-FR" sz="2000" dirty="0" smtClean="0">
                <a:solidFill>
                  <a:schemeClr val="accent3">
                    <a:lumMod val="75000"/>
                  </a:schemeClr>
                </a:solidFill>
                <a:latin typeface="PT Sans Narrow" panose="020B0604020202020204" charset="0"/>
                <a:ea typeface="Arial"/>
                <a:cs typeface="Arial"/>
              </a:rPr>
              <a:t>Le système cognitif</a:t>
            </a:r>
            <a:endParaRPr lang="fr-FR" sz="1800"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0" name="Shape 268"/>
          <p:cNvSpPr txBox="1"/>
          <p:nvPr/>
        </p:nvSpPr>
        <p:spPr>
          <a:xfrm>
            <a:off x="39020" y="1062123"/>
            <a:ext cx="3802670" cy="400110"/>
          </a:xfrm>
          <a:prstGeom prst="rect">
            <a:avLst/>
          </a:prstGeom>
        </p:spPr>
        <p:txBody>
          <a:bodyPr wrap="square">
            <a:spAutoFit/>
          </a:bodyPr>
          <a:lstStyle>
            <a:defPPr marR="0" lvl="0" algn="l" rtl="0">
              <a:lnSpc>
                <a:spcPct val="100000"/>
              </a:lnSpc>
              <a:spcBef>
                <a:spcPts val="0"/>
              </a:spcBef>
              <a:spcAft>
                <a:spcPts val="0"/>
              </a:spcAft>
              <a:defRPr/>
            </a:defPPr>
            <a:lvl1pPr marL="114300" indent="0">
              <a:buSzPts val="3600"/>
              <a:defRPr sz="2000" b="1">
                <a:solidFill>
                  <a:schemeClr val="bg2">
                    <a:lumMod val="75000"/>
                  </a:schemeClr>
                </a:solidFill>
                <a:latin typeface="PT Sans Narrow" panose="020B0604020202020204" charset="0"/>
              </a:defRPr>
            </a:lvl1pPr>
          </a:lstStyle>
          <a:p>
            <a:r>
              <a:rPr lang="fr-FR" dirty="0"/>
              <a:t>Le processeur de système cognitif</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59</a:t>
            </a:fld>
            <a:endParaRPr lang="fr-FR"/>
          </a:p>
        </p:txBody>
      </p:sp>
    </p:spTree>
    <p:extLst>
      <p:ext uri="{BB962C8B-B14F-4D97-AF65-F5344CB8AC3E}">
        <p14:creationId xmlns:p14="http://schemas.microsoft.com/office/powerpoint/2010/main" val="1003862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Objectif de l’ergonomie</a:t>
            </a:r>
            <a:endParaRPr lang="fr-FR" dirty="0"/>
          </a:p>
        </p:txBody>
      </p:sp>
      <p:sp>
        <p:nvSpPr>
          <p:cNvPr id="5" name="ZoneTexte 4"/>
          <p:cNvSpPr txBox="1"/>
          <p:nvPr/>
        </p:nvSpPr>
        <p:spPr>
          <a:xfrm>
            <a:off x="204029" y="753414"/>
            <a:ext cx="4334720" cy="400110"/>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chemeClr val="accent3">
                    <a:lumMod val="75000"/>
                  </a:schemeClr>
                </a:solidFill>
              </a:defRPr>
            </a:lvl1pPr>
          </a:lstStyle>
          <a:p>
            <a:r>
              <a:rPr lang="fr-FR" smtClean="0">
                <a:latin typeface="PT Sans Narrow" panose="020B0604020202020204" charset="0"/>
              </a:rPr>
              <a:t>L’ergonomie n’est pas évidente</a:t>
            </a:r>
            <a:endParaRPr lang="fr-FR" dirty="0">
              <a:latin typeface="PT Sans Narrow" panose="020B0604020202020204" charset="0"/>
            </a:endParaRPr>
          </a:p>
        </p:txBody>
      </p:sp>
      <p:sp>
        <p:nvSpPr>
          <p:cNvPr id="7" name="Rectangle 6"/>
          <p:cNvSpPr/>
          <p:nvPr/>
        </p:nvSpPr>
        <p:spPr>
          <a:xfrm>
            <a:off x="-338225" y="1298228"/>
            <a:ext cx="2943434" cy="369332"/>
          </a:xfrm>
          <a:prstGeom prst="rect">
            <a:avLst/>
          </a:prstGeom>
        </p:spPr>
        <p:txBody>
          <a:bodyPr wrap="none">
            <a:spAutoFit/>
          </a:bodyPr>
          <a:lstStyle/>
          <a:p>
            <a:pPr marL="571500">
              <a:lnSpc>
                <a:spcPct val="90000"/>
              </a:lnSpc>
              <a:spcBef>
                <a:spcPts val="1000"/>
              </a:spcBef>
            </a:pPr>
            <a:r>
              <a:rPr lang="fr-FR" sz="2000" dirty="0">
                <a:latin typeface="Times New Roman" panose="02020603050405020304" pitchFamily="18" charset="0"/>
                <a:cs typeface="Times New Roman" panose="02020603050405020304" pitchFamily="18" charset="0"/>
              </a:rPr>
              <a:t>Première idée fausse </a:t>
            </a:r>
          </a:p>
        </p:txBody>
      </p:sp>
      <p:sp>
        <p:nvSpPr>
          <p:cNvPr id="8" name="Rectangle 7"/>
          <p:cNvSpPr/>
          <p:nvPr/>
        </p:nvSpPr>
        <p:spPr>
          <a:xfrm>
            <a:off x="-689957" y="1738991"/>
            <a:ext cx="6845143" cy="774571"/>
          </a:xfrm>
          <a:prstGeom prst="rect">
            <a:avLst/>
          </a:prstGeom>
        </p:spPr>
        <p:txBody>
          <a:bodyPr wrap="square">
            <a:spAutoFit/>
          </a:bodyPr>
          <a:lstStyle/>
          <a:p>
            <a:pPr marL="1485900" lvl="2">
              <a:lnSpc>
                <a:spcPct val="90000"/>
              </a:lnSpc>
              <a:spcBef>
                <a:spcPts val="1000"/>
              </a:spcBef>
            </a:pPr>
            <a:r>
              <a:rPr lang="fr-FR" sz="2000" dirty="0" smtClean="0">
                <a:latin typeface="Times New Roman" panose="02020603050405020304" pitchFamily="18" charset="0"/>
                <a:cs typeface="Times New Roman" panose="02020603050405020304" pitchFamily="18" charset="0"/>
              </a:rPr>
              <a:t>- Ce </a:t>
            </a:r>
            <a:r>
              <a:rPr lang="fr-FR" sz="2000" dirty="0">
                <a:latin typeface="Times New Roman" panose="02020603050405020304" pitchFamily="18" charset="0"/>
                <a:cs typeface="Times New Roman" panose="02020603050405020304" pitchFamily="18" charset="0"/>
              </a:rPr>
              <a:t>qui plaît au développeur plaît à l'utilisateur </a:t>
            </a:r>
          </a:p>
          <a:p>
            <a:pPr marL="1485900" lvl="2">
              <a:lnSpc>
                <a:spcPct val="90000"/>
              </a:lnSpc>
              <a:spcBef>
                <a:spcPts val="1000"/>
              </a:spcBef>
            </a:pPr>
            <a:r>
              <a:rPr lang="fr-FR" sz="2000" dirty="0" smtClean="0">
                <a:latin typeface="Times New Roman" panose="02020603050405020304" pitchFamily="18" charset="0"/>
                <a:cs typeface="Times New Roman" panose="02020603050405020304" pitchFamily="18" charset="0"/>
              </a:rPr>
              <a:t>- L'ergonomie </a:t>
            </a:r>
            <a:r>
              <a:rPr lang="fr-FR" sz="2000" dirty="0">
                <a:latin typeface="Times New Roman" panose="02020603050405020304" pitchFamily="18" charset="0"/>
                <a:cs typeface="Times New Roman" panose="02020603050405020304" pitchFamily="18" charset="0"/>
              </a:rPr>
              <a:t>n'est pas une affaire de goût </a:t>
            </a:r>
          </a:p>
        </p:txBody>
      </p:sp>
      <p:sp>
        <p:nvSpPr>
          <p:cNvPr id="9" name="Rectangle 8"/>
          <p:cNvSpPr/>
          <p:nvPr/>
        </p:nvSpPr>
        <p:spPr>
          <a:xfrm>
            <a:off x="-374076" y="2640313"/>
            <a:ext cx="3015136" cy="369332"/>
          </a:xfrm>
          <a:prstGeom prst="rect">
            <a:avLst/>
          </a:prstGeom>
        </p:spPr>
        <p:txBody>
          <a:bodyPr wrap="square">
            <a:spAutoFit/>
          </a:bodyPr>
          <a:lstStyle/>
          <a:p>
            <a:pPr marL="571500">
              <a:lnSpc>
                <a:spcPct val="90000"/>
              </a:lnSpc>
              <a:spcBef>
                <a:spcPts val="1000"/>
              </a:spcBef>
            </a:pPr>
            <a:r>
              <a:rPr lang="fr-FR" sz="2000" dirty="0">
                <a:latin typeface="Times New Roman" panose="02020603050405020304" pitchFamily="18" charset="0"/>
                <a:cs typeface="Times New Roman" panose="02020603050405020304" pitchFamily="18" charset="0"/>
              </a:rPr>
              <a:t>Deuxième idée fausse </a:t>
            </a:r>
          </a:p>
        </p:txBody>
      </p:sp>
      <p:sp>
        <p:nvSpPr>
          <p:cNvPr id="10" name="Rectangle 9"/>
          <p:cNvSpPr/>
          <p:nvPr/>
        </p:nvSpPr>
        <p:spPr>
          <a:xfrm>
            <a:off x="-689957" y="3114036"/>
            <a:ext cx="8146473" cy="774571"/>
          </a:xfrm>
          <a:prstGeom prst="rect">
            <a:avLst/>
          </a:prstGeom>
        </p:spPr>
        <p:txBody>
          <a:bodyPr wrap="square">
            <a:spAutoFit/>
          </a:bodyPr>
          <a:lstStyle/>
          <a:p>
            <a:pPr marL="1828800" lvl="2" indent="-342900">
              <a:lnSpc>
                <a:spcPct val="90000"/>
              </a:lnSpc>
              <a:spcBef>
                <a:spcPts val="1000"/>
              </a:spcBef>
              <a:buFontTx/>
              <a:buChar char="-"/>
            </a:pPr>
            <a:r>
              <a:rPr lang="fr-FR" sz="2000" dirty="0" smtClean="0">
                <a:latin typeface="Times New Roman" panose="02020603050405020304" pitchFamily="18" charset="0"/>
                <a:cs typeface="Times New Roman" panose="02020603050405020304" pitchFamily="18" charset="0"/>
              </a:rPr>
              <a:t>Adapter </a:t>
            </a:r>
            <a:r>
              <a:rPr lang="fr-FR" sz="2000" dirty="0">
                <a:latin typeface="Times New Roman" panose="02020603050405020304" pitchFamily="18" charset="0"/>
                <a:cs typeface="Times New Roman" panose="02020603050405020304" pitchFamily="18" charset="0"/>
              </a:rPr>
              <a:t>l'humain au système et non le système à </a:t>
            </a:r>
            <a:r>
              <a:rPr lang="fr-FR" sz="2000" dirty="0" smtClean="0">
                <a:latin typeface="Times New Roman" panose="02020603050405020304" pitchFamily="18" charset="0"/>
                <a:cs typeface="Times New Roman" panose="02020603050405020304" pitchFamily="18" charset="0"/>
              </a:rPr>
              <a:t>l'humain</a:t>
            </a:r>
          </a:p>
          <a:p>
            <a:pPr marL="1828800" lvl="2" indent="-342900">
              <a:lnSpc>
                <a:spcPct val="90000"/>
              </a:lnSpc>
              <a:spcBef>
                <a:spcPts val="1000"/>
              </a:spcBef>
              <a:buFontTx/>
              <a:buChar char="-"/>
            </a:pPr>
            <a:r>
              <a:rPr lang="fr-FR" sz="2000" dirty="0" smtClean="0">
                <a:latin typeface="Times New Roman" panose="02020603050405020304" pitchFamily="18" charset="0"/>
                <a:cs typeface="Times New Roman" panose="02020603050405020304" pitchFamily="18" charset="0"/>
              </a:rPr>
              <a:t>Culture </a:t>
            </a:r>
            <a:r>
              <a:rPr lang="fr-FR" sz="2000" dirty="0">
                <a:latin typeface="Times New Roman" panose="02020603050405020304" pitchFamily="18" charset="0"/>
                <a:cs typeface="Times New Roman" panose="02020603050405020304" pitchFamily="18" charset="0"/>
              </a:rPr>
              <a:t>trop technique</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a:t>
            </a:fld>
            <a:endParaRPr lang="fr-FR"/>
          </a:p>
        </p:txBody>
      </p:sp>
    </p:spTree>
    <p:extLst>
      <p:ext uri="{BB962C8B-B14F-4D97-AF65-F5344CB8AC3E}">
        <p14:creationId xmlns:p14="http://schemas.microsoft.com/office/powerpoint/2010/main" val="23646710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108940" y="110546"/>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dirty="0"/>
              <a:t>Modèle ICS</a:t>
            </a:r>
            <a:endParaRPr dirty="0"/>
          </a:p>
        </p:txBody>
      </p:sp>
      <p:pic>
        <p:nvPicPr>
          <p:cNvPr id="335" name="Shape 335"/>
          <p:cNvPicPr preferRelativeResize="0"/>
          <p:nvPr/>
        </p:nvPicPr>
        <p:blipFill>
          <a:blip r:embed="rId3">
            <a:alphaModFix/>
          </a:blip>
          <a:stretch>
            <a:fillRect/>
          </a:stretch>
        </p:blipFill>
        <p:spPr>
          <a:xfrm>
            <a:off x="4876808" y="245809"/>
            <a:ext cx="3971925" cy="4572000"/>
          </a:xfrm>
          <a:prstGeom prst="rect">
            <a:avLst/>
          </a:prstGeom>
          <a:noFill/>
          <a:ln>
            <a:noFill/>
          </a:ln>
        </p:spPr>
      </p:pic>
      <p:pic>
        <p:nvPicPr>
          <p:cNvPr id="2" name="Image 1"/>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18600" y="1362395"/>
            <a:ext cx="493565" cy="418988"/>
          </a:xfrm>
          <a:prstGeom prst="rect">
            <a:avLst/>
          </a:prstGeom>
        </p:spPr>
      </p:pic>
      <p:sp>
        <p:nvSpPr>
          <p:cNvPr id="3" name="ZoneTexte 2"/>
          <p:cNvSpPr txBox="1"/>
          <p:nvPr/>
        </p:nvSpPr>
        <p:spPr>
          <a:xfrm>
            <a:off x="783888" y="1436898"/>
            <a:ext cx="4092920" cy="307777"/>
          </a:xfrm>
          <a:prstGeom prst="rect">
            <a:avLst/>
          </a:prstGeom>
          <a:noFill/>
        </p:spPr>
        <p:txBody>
          <a:bodyPr wrap="square" rtlCol="0">
            <a:spAutoFit/>
          </a:bodyPr>
          <a:lstStyle/>
          <a:p>
            <a:r>
              <a:rPr lang="fr" dirty="0" smtClean="0"/>
              <a:t>Un </a:t>
            </a:r>
            <a:r>
              <a:rPr lang="fr" dirty="0"/>
              <a:t>affinement du Modèle du Processeur Humain</a:t>
            </a:r>
            <a:endParaRPr lang="fr-FR" dirty="0"/>
          </a:p>
        </p:txBody>
      </p:sp>
      <p:sp>
        <p:nvSpPr>
          <p:cNvPr id="4" name="Rectangle 3"/>
          <p:cNvSpPr/>
          <p:nvPr/>
        </p:nvSpPr>
        <p:spPr>
          <a:xfrm>
            <a:off x="812165" y="2125742"/>
            <a:ext cx="4508698" cy="523220"/>
          </a:xfrm>
          <a:prstGeom prst="rect">
            <a:avLst/>
          </a:prstGeom>
        </p:spPr>
        <p:txBody>
          <a:bodyPr wrap="square">
            <a:spAutoFit/>
          </a:bodyPr>
          <a:lstStyle/>
          <a:p>
            <a:r>
              <a:rPr lang="fr-FR" dirty="0"/>
              <a:t>Modélise le système cognitif par 9 </a:t>
            </a:r>
            <a:r>
              <a:rPr lang="fr-FR" dirty="0" smtClean="0"/>
              <a:t>sous‐systèmes</a:t>
            </a:r>
            <a:r>
              <a:rPr lang="fr-FR" dirty="0"/>
              <a:t> </a:t>
            </a:r>
            <a:r>
              <a:rPr lang="fr-FR" dirty="0" smtClean="0"/>
              <a:t>indépendants</a:t>
            </a:r>
            <a:r>
              <a:rPr lang="fr-FR" dirty="0"/>
              <a:t> </a:t>
            </a:r>
            <a:r>
              <a:rPr lang="fr-FR" dirty="0" smtClean="0"/>
              <a:t>et communicants.</a:t>
            </a:r>
            <a:endParaRPr lang="fr-FR" dirty="0"/>
          </a:p>
        </p:txBody>
      </p:sp>
      <p:pic>
        <p:nvPicPr>
          <p:cNvPr id="3074" name="Picture 2" descr="https://cdn1.iconfinder.com/data/icons/pixel-perfect-at-16px-volume-1/16/5090-512.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002" y="2190427"/>
            <a:ext cx="386465" cy="3864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9259" y="2981197"/>
            <a:ext cx="4945168" cy="523220"/>
          </a:xfrm>
          <a:prstGeom prst="rect">
            <a:avLst/>
          </a:prstGeom>
        </p:spPr>
        <p:txBody>
          <a:bodyPr wrap="square">
            <a:spAutoFit/>
          </a:bodyPr>
          <a:lstStyle/>
          <a:p>
            <a:r>
              <a:rPr lang="fr-FR" dirty="0"/>
              <a:t>Des règles précisent les </a:t>
            </a:r>
            <a:r>
              <a:rPr lang="fr-FR" dirty="0" smtClean="0"/>
              <a:t>communications</a:t>
            </a:r>
            <a:r>
              <a:rPr lang="fr-FR" dirty="0"/>
              <a:t> possibles entre </a:t>
            </a:r>
            <a:r>
              <a:rPr lang="fr-FR" dirty="0" smtClean="0"/>
              <a:t>les sous-systèmes.</a:t>
            </a:r>
            <a:endParaRPr lang="fr-FR" dirty="0"/>
          </a:p>
        </p:txBody>
      </p:sp>
      <p:pic>
        <p:nvPicPr>
          <p:cNvPr id="3076" name="Picture 4" descr="https://png.icons8.com/metro/1600/rules.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582" y="3012618"/>
            <a:ext cx="437306" cy="437306"/>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98"/>
          <p:cNvSpPr txBox="1">
            <a:spLocks/>
          </p:cNvSpPr>
          <p:nvPr/>
        </p:nvSpPr>
        <p:spPr>
          <a:xfrm>
            <a:off x="108940" y="110546"/>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lang="fr-FR" dirty="0"/>
          </a:p>
        </p:txBody>
      </p:sp>
      <p:sp>
        <p:nvSpPr>
          <p:cNvPr id="6" name="Espace réservé du numéro de diapositive 5"/>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60</a:t>
            </a:fld>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4" name="Shape 328"/>
          <p:cNvSpPr txBox="1">
            <a:spLocks/>
          </p:cNvSpPr>
          <p:nvPr/>
        </p:nvSpPr>
        <p:spPr>
          <a:xfrm>
            <a:off x="108940" y="907189"/>
            <a:ext cx="8516416" cy="533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algn="just">
              <a:buSzPts val="3600"/>
              <a:buFont typeface="PT Sans Narrow"/>
              <a:buNone/>
              <a:defRPr sz="2000" b="1">
                <a:solidFill>
                  <a:schemeClr val="accent3">
                    <a:lumMod val="75000"/>
                  </a:schemeClr>
                </a:solidFill>
                <a:latin typeface="PT Sans Narrow" panose="020B0604020202020204" charset="0"/>
              </a:defRPr>
            </a:lvl1pPr>
            <a:lvl2pPr>
              <a:buClr>
                <a:schemeClr val="accent1"/>
              </a:buClr>
              <a:buSzPts val="3600"/>
              <a:buFont typeface="PT Sans Narrow"/>
              <a:buNone/>
              <a:defRPr sz="3600" b="1">
                <a:solidFill>
                  <a:schemeClr val="accent1"/>
                </a:solidFill>
                <a:latin typeface="PT Sans Narrow"/>
                <a:ea typeface="PT Sans Narrow"/>
                <a:cs typeface="PT Sans Narrow"/>
              </a:defRPr>
            </a:lvl2pPr>
            <a:lvl3pPr>
              <a:buClr>
                <a:schemeClr val="accent1"/>
              </a:buClr>
              <a:buSzPts val="3600"/>
              <a:buFont typeface="PT Sans Narrow"/>
              <a:buNone/>
              <a:defRPr sz="3600" b="1">
                <a:solidFill>
                  <a:schemeClr val="accent1"/>
                </a:solidFill>
                <a:latin typeface="PT Sans Narrow"/>
                <a:ea typeface="PT Sans Narrow"/>
                <a:cs typeface="PT Sans Narrow"/>
              </a:defRPr>
            </a:lvl3pPr>
            <a:lvl4pPr>
              <a:buClr>
                <a:schemeClr val="accent1"/>
              </a:buClr>
              <a:buSzPts val="3600"/>
              <a:buFont typeface="PT Sans Narrow"/>
              <a:buNone/>
              <a:defRPr sz="3600" b="1">
                <a:solidFill>
                  <a:schemeClr val="accent1"/>
                </a:solidFill>
                <a:latin typeface="PT Sans Narrow"/>
                <a:ea typeface="PT Sans Narrow"/>
                <a:cs typeface="PT Sans Narrow"/>
              </a:defRPr>
            </a:lvl4pPr>
            <a:lvl5pPr>
              <a:buClr>
                <a:schemeClr val="accent1"/>
              </a:buClr>
              <a:buSzPts val="3600"/>
              <a:buFont typeface="PT Sans Narrow"/>
              <a:buNone/>
              <a:defRPr sz="3600" b="1">
                <a:solidFill>
                  <a:schemeClr val="accent1"/>
                </a:solidFill>
                <a:latin typeface="PT Sans Narrow"/>
                <a:ea typeface="PT Sans Narrow"/>
                <a:cs typeface="PT Sans Narrow"/>
              </a:defRPr>
            </a:lvl5pPr>
            <a:lvl6pPr>
              <a:buClr>
                <a:schemeClr val="accent1"/>
              </a:buClr>
              <a:buSzPts val="3600"/>
              <a:buFont typeface="PT Sans Narrow"/>
              <a:buNone/>
              <a:defRPr sz="3600" b="1">
                <a:solidFill>
                  <a:schemeClr val="accent1"/>
                </a:solidFill>
                <a:latin typeface="PT Sans Narrow"/>
                <a:ea typeface="PT Sans Narrow"/>
                <a:cs typeface="PT Sans Narrow"/>
              </a:defRPr>
            </a:lvl6pPr>
            <a:lvl7pPr>
              <a:buClr>
                <a:schemeClr val="accent1"/>
              </a:buClr>
              <a:buSzPts val="3600"/>
              <a:buFont typeface="PT Sans Narrow"/>
              <a:buNone/>
              <a:defRPr sz="3600" b="1">
                <a:solidFill>
                  <a:schemeClr val="accent1"/>
                </a:solidFill>
                <a:latin typeface="PT Sans Narrow"/>
                <a:ea typeface="PT Sans Narrow"/>
                <a:cs typeface="PT Sans Narrow"/>
              </a:defRPr>
            </a:lvl7pPr>
            <a:lvl8pPr>
              <a:buClr>
                <a:schemeClr val="accent1"/>
              </a:buClr>
              <a:buSzPts val="3600"/>
              <a:buFont typeface="PT Sans Narrow"/>
              <a:buNone/>
              <a:defRPr sz="3600" b="1">
                <a:solidFill>
                  <a:schemeClr val="accent1"/>
                </a:solidFill>
                <a:latin typeface="PT Sans Narrow"/>
                <a:ea typeface="PT Sans Narrow"/>
                <a:cs typeface="PT Sans Narrow"/>
              </a:defRPr>
            </a:lvl8pPr>
            <a:lvl9pPr>
              <a:buClr>
                <a:schemeClr val="accent1"/>
              </a:buClr>
              <a:buSzPts val="3600"/>
              <a:buFont typeface="PT Sans Narrow"/>
              <a:buNone/>
              <a:defRPr sz="3600" b="1">
                <a:solidFill>
                  <a:schemeClr val="accent1"/>
                </a:solidFill>
                <a:latin typeface="PT Sans Narrow"/>
                <a:ea typeface="PT Sans Narrow"/>
                <a:cs typeface="PT Sans Narrow"/>
              </a:defRPr>
            </a:lvl9pPr>
          </a:lstStyle>
          <a:p>
            <a:r>
              <a:rPr lang="fr-FR" dirty="0"/>
              <a:t>Intérêt</a:t>
            </a:r>
          </a:p>
        </p:txBody>
      </p:sp>
      <p:sp>
        <p:nvSpPr>
          <p:cNvPr id="2" name="Rectangle 1"/>
          <p:cNvSpPr/>
          <p:nvPr/>
        </p:nvSpPr>
        <p:spPr>
          <a:xfrm>
            <a:off x="622546" y="1406580"/>
            <a:ext cx="6916910" cy="400110"/>
          </a:xfrm>
          <a:prstGeom prst="rect">
            <a:avLst/>
          </a:prstGeom>
        </p:spPr>
        <p:txBody>
          <a:bodyPr wrap="square">
            <a:spAutoFit/>
          </a:bodyPr>
          <a:lstStyle/>
          <a:p>
            <a:pPr marL="76200" lvl="0">
              <a:buSzPts val="2400"/>
            </a:pPr>
            <a:r>
              <a:rPr lang="fr-FR" sz="2000" dirty="0" smtClean="0">
                <a:latin typeface="Times New Roman" panose="02020603050405020304" pitchFamily="18" charset="0"/>
                <a:cs typeface="Times New Roman" panose="02020603050405020304" pitchFamily="18" charset="0"/>
              </a:rPr>
              <a:t>Cadre</a:t>
            </a:r>
            <a:r>
              <a:rPr lang="fr-FR" sz="2000" dirty="0">
                <a:latin typeface="Times New Roman" panose="02020603050405020304" pitchFamily="18" charset="0"/>
                <a:cs typeface="Times New Roman" panose="02020603050405020304" pitchFamily="18" charset="0"/>
              </a:rPr>
              <a:t> de réflexion plus complet que le </a:t>
            </a:r>
            <a:r>
              <a:rPr lang="fr-FR" sz="2000" dirty="0" smtClean="0">
                <a:latin typeface="Times New Roman" panose="02020603050405020304" pitchFamily="18" charset="0"/>
                <a:cs typeface="Times New Roman" panose="02020603050405020304" pitchFamily="18" charset="0"/>
              </a:rPr>
              <a:t>Processeur Humain.</a:t>
            </a:r>
            <a:endParaRPr lang="fr-FR"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692237" y="1833864"/>
            <a:ext cx="6777528" cy="446276"/>
          </a:xfrm>
          <a:prstGeom prst="rect">
            <a:avLst/>
          </a:prstGeom>
        </p:spPr>
        <p:txBody>
          <a:bodyPr wrap="square">
            <a:spAutoFit/>
          </a:bodyPr>
          <a:lstStyle/>
          <a:p>
            <a:pPr lvl="0">
              <a:lnSpc>
                <a:spcPct val="115000"/>
              </a:lnSpc>
              <a:spcBef>
                <a:spcPts val="1600"/>
              </a:spcBef>
            </a:pPr>
            <a:r>
              <a:rPr lang="fr-FR" sz="2000" dirty="0">
                <a:latin typeface="Times New Roman" panose="02020603050405020304" pitchFamily="18" charset="0"/>
                <a:cs typeface="Times New Roman" panose="02020603050405020304" pitchFamily="18" charset="0"/>
              </a:rPr>
              <a:t>Manipule des propositions (logique du premier ordre</a:t>
            </a:r>
            <a:r>
              <a:rPr lang="fr-FR" dirty="0" smtClean="0"/>
              <a:t>).</a:t>
            </a:r>
            <a:endParaRPr lang="fr-FR" dirty="0"/>
          </a:p>
        </p:txBody>
      </p:sp>
      <p:sp>
        <p:nvSpPr>
          <p:cNvPr id="5" name="Rectangle 4"/>
          <p:cNvSpPr/>
          <p:nvPr/>
        </p:nvSpPr>
        <p:spPr>
          <a:xfrm>
            <a:off x="655985" y="2751083"/>
            <a:ext cx="4435830" cy="417871"/>
          </a:xfrm>
          <a:prstGeom prst="rect">
            <a:avLst/>
          </a:prstGeom>
        </p:spPr>
        <p:txBody>
          <a:bodyPr wrap="none">
            <a:spAutoFit/>
          </a:bodyPr>
          <a:lstStyle/>
          <a:p>
            <a:pPr lvl="0">
              <a:lnSpc>
                <a:spcPct val="115000"/>
              </a:lnSpc>
              <a:spcBef>
                <a:spcPts val="1600"/>
              </a:spcBef>
            </a:pPr>
            <a:r>
              <a:rPr lang="fr-FR" sz="2000" dirty="0">
                <a:latin typeface="Times New Roman" panose="02020603050405020304" pitchFamily="18" charset="0"/>
                <a:cs typeface="Times New Roman" panose="02020603050405020304" pitchFamily="18" charset="0"/>
              </a:rPr>
              <a:t>Prend en compte les interfaces modernes.</a:t>
            </a:r>
          </a:p>
        </p:txBody>
      </p:sp>
      <p:sp>
        <p:nvSpPr>
          <p:cNvPr id="6" name="Rectangle 5"/>
          <p:cNvSpPr/>
          <p:nvPr/>
        </p:nvSpPr>
        <p:spPr>
          <a:xfrm>
            <a:off x="638801" y="2296852"/>
            <a:ext cx="6076604" cy="446276"/>
          </a:xfrm>
          <a:prstGeom prst="rect">
            <a:avLst/>
          </a:prstGeom>
        </p:spPr>
        <p:txBody>
          <a:bodyPr wrap="square">
            <a:spAutoFit/>
          </a:bodyPr>
          <a:lstStyle/>
          <a:p>
            <a:pPr lvl="0">
              <a:lnSpc>
                <a:spcPct val="115000"/>
              </a:lnSpc>
              <a:spcBef>
                <a:spcPts val="1600"/>
              </a:spcBef>
            </a:pPr>
            <a:r>
              <a:rPr lang="fr-FR" sz="2000" dirty="0">
                <a:latin typeface="Times New Roman" panose="02020603050405020304" pitchFamily="18" charset="0"/>
                <a:cs typeface="Times New Roman" panose="02020603050405020304" pitchFamily="18" charset="0"/>
              </a:rPr>
              <a:t>Fonctionne de façon analogue à un système expert.</a:t>
            </a:r>
          </a:p>
        </p:txBody>
      </p:sp>
      <p:sp>
        <p:nvSpPr>
          <p:cNvPr id="7" name="Rectangle 6"/>
          <p:cNvSpPr/>
          <p:nvPr/>
        </p:nvSpPr>
        <p:spPr>
          <a:xfrm>
            <a:off x="692237" y="4427012"/>
            <a:ext cx="3086101" cy="417871"/>
          </a:xfrm>
          <a:prstGeom prst="rect">
            <a:avLst/>
          </a:prstGeom>
        </p:spPr>
        <p:txBody>
          <a:bodyPr wrap="none">
            <a:spAutoFit/>
          </a:bodyPr>
          <a:lstStyle/>
          <a:p>
            <a:pPr>
              <a:lnSpc>
                <a:spcPct val="115000"/>
              </a:lnSpc>
              <a:spcBef>
                <a:spcPts val="1600"/>
              </a:spcBef>
              <a:spcAft>
                <a:spcPts val="1600"/>
              </a:spcAft>
            </a:pPr>
            <a:r>
              <a:rPr lang="fr-FR" sz="2000" dirty="0">
                <a:latin typeface="Times New Roman" panose="02020603050405020304" pitchFamily="18" charset="0"/>
                <a:cs typeface="Times New Roman" panose="02020603050405020304" pitchFamily="18" charset="0"/>
              </a:rPr>
              <a:t>Le lieu de la compréhension</a:t>
            </a:r>
          </a:p>
        </p:txBody>
      </p:sp>
      <p:sp>
        <p:nvSpPr>
          <p:cNvPr id="8" name="Rectangle 7"/>
          <p:cNvSpPr/>
          <p:nvPr/>
        </p:nvSpPr>
        <p:spPr>
          <a:xfrm>
            <a:off x="695656" y="3956890"/>
            <a:ext cx="2258952" cy="417871"/>
          </a:xfrm>
          <a:prstGeom prst="rect">
            <a:avLst/>
          </a:prstGeom>
        </p:spPr>
        <p:txBody>
          <a:bodyPr wrap="none">
            <a:spAutoFit/>
          </a:bodyPr>
          <a:lstStyle/>
          <a:p>
            <a:pPr>
              <a:lnSpc>
                <a:spcPct val="115000"/>
              </a:lnSpc>
              <a:spcBef>
                <a:spcPts val="1600"/>
              </a:spcBef>
              <a:spcAft>
                <a:spcPts val="1600"/>
              </a:spcAft>
            </a:pPr>
            <a:r>
              <a:rPr lang="fr-FR" sz="2000" dirty="0">
                <a:latin typeface="Times New Roman" panose="02020603050405020304" pitchFamily="18" charset="0"/>
                <a:cs typeface="Times New Roman" panose="02020603050405020304" pitchFamily="18" charset="0"/>
              </a:rPr>
              <a:t>Difficile à appliquer</a:t>
            </a:r>
          </a:p>
        </p:txBody>
      </p:sp>
      <p:sp>
        <p:nvSpPr>
          <p:cNvPr id="10" name="Rectangle 9"/>
          <p:cNvSpPr/>
          <p:nvPr/>
        </p:nvSpPr>
        <p:spPr>
          <a:xfrm>
            <a:off x="655985" y="3187574"/>
            <a:ext cx="7435815" cy="400110"/>
          </a:xfrm>
          <a:prstGeom prst="rect">
            <a:avLst/>
          </a:prstGeom>
        </p:spPr>
        <p:txBody>
          <a:bodyPr wrap="square">
            <a:spAutoFit/>
          </a:bodyPr>
          <a:lstStyle/>
          <a:p>
            <a:r>
              <a:rPr lang="fr-FR" sz="2000" dirty="0" smtClean="0">
                <a:latin typeface="Times New Roman" panose="02020603050405020304" pitchFamily="18" charset="0"/>
                <a:cs typeface="Times New Roman" panose="02020603050405020304" pitchFamily="18" charset="0"/>
              </a:rPr>
              <a:t>Propose</a:t>
            </a:r>
            <a:r>
              <a:rPr lang="fr-FR" sz="2000" dirty="0">
                <a:latin typeface="Times New Roman" panose="02020603050405020304" pitchFamily="18" charset="0"/>
                <a:cs typeface="Times New Roman" panose="02020603050405020304" pitchFamily="18" charset="0"/>
              </a:rPr>
              <a:t> des règles de structuration pour les IHM  </a:t>
            </a:r>
            <a:r>
              <a:rPr lang="fr-FR" sz="2000" dirty="0" smtClean="0">
                <a:latin typeface="Times New Roman" panose="02020603050405020304" pitchFamily="18" charset="0"/>
                <a:cs typeface="Times New Roman" panose="02020603050405020304" pitchFamily="18" charset="0"/>
              </a:rPr>
              <a:t>graphiques.</a:t>
            </a:r>
            <a:endParaRPr lang="fr-FR" sz="2000" dirty="0">
              <a:latin typeface="Times New Roman" panose="02020603050405020304" pitchFamily="18" charset="0"/>
              <a:cs typeface="Times New Roman" panose="02020603050405020304" pitchFamily="18" charset="0"/>
            </a:endParaRPr>
          </a:p>
        </p:txBody>
      </p:sp>
      <p:sp>
        <p:nvSpPr>
          <p:cNvPr id="13" name="Shape 328"/>
          <p:cNvSpPr txBox="1">
            <a:spLocks/>
          </p:cNvSpPr>
          <p:nvPr/>
        </p:nvSpPr>
        <p:spPr>
          <a:xfrm>
            <a:off x="113592" y="3554887"/>
            <a:ext cx="8520600" cy="533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algn="just">
              <a:buSzPts val="3600"/>
              <a:buFont typeface="PT Sans Narrow"/>
              <a:buNone/>
              <a:defRPr sz="2000" b="1">
                <a:solidFill>
                  <a:schemeClr val="accent3">
                    <a:lumMod val="75000"/>
                  </a:schemeClr>
                </a:solidFill>
                <a:latin typeface="PT Sans Narrow" panose="020B0604020202020204" charset="0"/>
              </a:defRPr>
            </a:lvl1pPr>
            <a:lvl2pPr>
              <a:buClr>
                <a:schemeClr val="accent1"/>
              </a:buClr>
              <a:buSzPts val="3600"/>
              <a:buFont typeface="PT Sans Narrow"/>
              <a:buNone/>
              <a:defRPr sz="3600" b="1">
                <a:solidFill>
                  <a:schemeClr val="accent1"/>
                </a:solidFill>
                <a:latin typeface="PT Sans Narrow"/>
                <a:ea typeface="PT Sans Narrow"/>
                <a:cs typeface="PT Sans Narrow"/>
              </a:defRPr>
            </a:lvl2pPr>
            <a:lvl3pPr>
              <a:buClr>
                <a:schemeClr val="accent1"/>
              </a:buClr>
              <a:buSzPts val="3600"/>
              <a:buFont typeface="PT Sans Narrow"/>
              <a:buNone/>
              <a:defRPr sz="3600" b="1">
                <a:solidFill>
                  <a:schemeClr val="accent1"/>
                </a:solidFill>
                <a:latin typeface="PT Sans Narrow"/>
                <a:ea typeface="PT Sans Narrow"/>
                <a:cs typeface="PT Sans Narrow"/>
              </a:defRPr>
            </a:lvl3pPr>
            <a:lvl4pPr>
              <a:buClr>
                <a:schemeClr val="accent1"/>
              </a:buClr>
              <a:buSzPts val="3600"/>
              <a:buFont typeface="PT Sans Narrow"/>
              <a:buNone/>
              <a:defRPr sz="3600" b="1">
                <a:solidFill>
                  <a:schemeClr val="accent1"/>
                </a:solidFill>
                <a:latin typeface="PT Sans Narrow"/>
                <a:ea typeface="PT Sans Narrow"/>
                <a:cs typeface="PT Sans Narrow"/>
              </a:defRPr>
            </a:lvl4pPr>
            <a:lvl5pPr>
              <a:buClr>
                <a:schemeClr val="accent1"/>
              </a:buClr>
              <a:buSzPts val="3600"/>
              <a:buFont typeface="PT Sans Narrow"/>
              <a:buNone/>
              <a:defRPr sz="3600" b="1">
                <a:solidFill>
                  <a:schemeClr val="accent1"/>
                </a:solidFill>
                <a:latin typeface="PT Sans Narrow"/>
                <a:ea typeface="PT Sans Narrow"/>
                <a:cs typeface="PT Sans Narrow"/>
              </a:defRPr>
            </a:lvl5pPr>
            <a:lvl6pPr>
              <a:buClr>
                <a:schemeClr val="accent1"/>
              </a:buClr>
              <a:buSzPts val="3600"/>
              <a:buFont typeface="PT Sans Narrow"/>
              <a:buNone/>
              <a:defRPr sz="3600" b="1">
                <a:solidFill>
                  <a:schemeClr val="accent1"/>
                </a:solidFill>
                <a:latin typeface="PT Sans Narrow"/>
                <a:ea typeface="PT Sans Narrow"/>
                <a:cs typeface="PT Sans Narrow"/>
              </a:defRPr>
            </a:lvl6pPr>
            <a:lvl7pPr>
              <a:buClr>
                <a:schemeClr val="accent1"/>
              </a:buClr>
              <a:buSzPts val="3600"/>
              <a:buFont typeface="PT Sans Narrow"/>
              <a:buNone/>
              <a:defRPr sz="3600" b="1">
                <a:solidFill>
                  <a:schemeClr val="accent1"/>
                </a:solidFill>
                <a:latin typeface="PT Sans Narrow"/>
                <a:ea typeface="PT Sans Narrow"/>
                <a:cs typeface="PT Sans Narrow"/>
              </a:defRPr>
            </a:lvl7pPr>
            <a:lvl8pPr>
              <a:buClr>
                <a:schemeClr val="accent1"/>
              </a:buClr>
              <a:buSzPts val="3600"/>
              <a:buFont typeface="PT Sans Narrow"/>
              <a:buNone/>
              <a:defRPr sz="3600" b="1">
                <a:solidFill>
                  <a:schemeClr val="accent1"/>
                </a:solidFill>
                <a:latin typeface="PT Sans Narrow"/>
                <a:ea typeface="PT Sans Narrow"/>
                <a:cs typeface="PT Sans Narrow"/>
              </a:defRPr>
            </a:lvl8pPr>
            <a:lvl9pPr>
              <a:buClr>
                <a:schemeClr val="accent1"/>
              </a:buClr>
              <a:buSzPts val="3600"/>
              <a:buFont typeface="PT Sans Narrow"/>
              <a:buNone/>
              <a:defRPr sz="3600" b="1">
                <a:solidFill>
                  <a:schemeClr val="accent1"/>
                </a:solidFill>
                <a:latin typeface="PT Sans Narrow"/>
                <a:ea typeface="PT Sans Narrow"/>
                <a:cs typeface="PT Sans Narrow"/>
              </a:defRPr>
            </a:lvl9pPr>
          </a:lstStyle>
          <a:p>
            <a:r>
              <a:rPr lang="fr-FR" dirty="0"/>
              <a:t>Inconvénients</a:t>
            </a:r>
          </a:p>
        </p:txBody>
      </p:sp>
      <p:pic>
        <p:nvPicPr>
          <p:cNvPr id="1026" name="Picture 2" descr="Résultat de recherche d'images pour &quot;ok ic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29" y="1504833"/>
            <a:ext cx="412323" cy="3245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ésultat de recherche d'images pour &quot;ok ic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62" y="1934352"/>
            <a:ext cx="370393" cy="2915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ésultat de recherche d'images pour &quot;ok ic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62" y="2391171"/>
            <a:ext cx="375464" cy="2961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ésultat de recherche d'images pour &quot;ok ic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29" y="2843498"/>
            <a:ext cx="365456" cy="2876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ésultat de recherche d'images pour &quot;ok ic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14" y="3258197"/>
            <a:ext cx="386627" cy="30431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a:clrChange>
              <a:clrFrom>
                <a:srgbClr val="FFFFFF"/>
              </a:clrFrom>
              <a:clrTo>
                <a:srgbClr val="FFFFFF">
                  <a:alpha val="0"/>
                </a:srgbClr>
              </a:clrTo>
            </a:clrChange>
          </a:blip>
          <a:stretch>
            <a:fillRect/>
          </a:stretch>
        </p:blipFill>
        <p:spPr>
          <a:xfrm>
            <a:off x="389602" y="4055848"/>
            <a:ext cx="266383" cy="294895"/>
          </a:xfrm>
          <a:prstGeom prst="rect">
            <a:avLst/>
          </a:prstGeom>
        </p:spPr>
      </p:pic>
      <p:pic>
        <p:nvPicPr>
          <p:cNvPr id="20" name="Image 19"/>
          <p:cNvPicPr>
            <a:picLocks noChangeAspect="1"/>
          </p:cNvPicPr>
          <p:nvPr/>
        </p:nvPicPr>
        <p:blipFill>
          <a:blip r:embed="rId4">
            <a:clrChange>
              <a:clrFrom>
                <a:srgbClr val="FFFFFF"/>
              </a:clrFrom>
              <a:clrTo>
                <a:srgbClr val="FFFFFF">
                  <a:alpha val="0"/>
                </a:srgbClr>
              </a:clrTo>
            </a:clrChange>
          </a:blip>
          <a:stretch>
            <a:fillRect/>
          </a:stretch>
        </p:blipFill>
        <p:spPr>
          <a:xfrm>
            <a:off x="372104" y="4488196"/>
            <a:ext cx="266383" cy="294895"/>
          </a:xfrm>
          <a:prstGeom prst="rect">
            <a:avLst/>
          </a:prstGeom>
        </p:spPr>
      </p:pic>
      <p:sp>
        <p:nvSpPr>
          <p:cNvPr id="24" name="Shape 98"/>
          <p:cNvSpPr txBox="1">
            <a:spLocks/>
          </p:cNvSpPr>
          <p:nvPr/>
        </p:nvSpPr>
        <p:spPr>
          <a:xfrm>
            <a:off x="108940" y="110546"/>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Modèle ICS</a:t>
            </a:r>
            <a:endParaRPr lang="fr-FR" dirty="0"/>
          </a:p>
        </p:txBody>
      </p:sp>
      <p:sp>
        <p:nvSpPr>
          <p:cNvPr id="9" name="Espace réservé du numéro de diapositive 8"/>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61</a:t>
            </a:fld>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Shape 347"/>
          <p:cNvSpPr txBox="1">
            <a:spLocks noGrp="1"/>
          </p:cNvSpPr>
          <p:nvPr>
            <p:ph type="body" idx="1"/>
          </p:nvPr>
        </p:nvSpPr>
        <p:spPr>
          <a:xfrm>
            <a:off x="399886" y="1163312"/>
            <a:ext cx="8520600" cy="2868900"/>
          </a:xfrm>
          <a:prstGeom prst="rect">
            <a:avLst/>
          </a:prstGeom>
        </p:spPr>
        <p:txBody>
          <a:bodyPr spcFirstLastPara="1" wrap="square" lIns="91425" tIns="91425" rIns="91425" bIns="91425" anchor="t" anchorCtr="0">
            <a:noAutofit/>
          </a:bodyPr>
          <a:lstStyle/>
          <a:p>
            <a:pPr marL="0" indent="0">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Sous-système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propositionnel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PROP)</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Reçoit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des propositions des sous-systèmes interprétatifs MPL et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OBJ</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Échange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des propositions avec IMPLIC</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0">
              <a:buNone/>
            </a:pP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Sous-système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implicationnel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IMPLIC)</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N'a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des échanges qu'avec le sous-système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PROP</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Infère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 nouvelles propositions à partir des propositions reçues</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5" name="Shape 98"/>
          <p:cNvSpPr txBox="1">
            <a:spLocks/>
          </p:cNvSpPr>
          <p:nvPr/>
        </p:nvSpPr>
        <p:spPr>
          <a:xfrm>
            <a:off x="108940" y="110546"/>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Modèle ICS</a:t>
            </a:r>
            <a:endParaRPr lang="fr-FR" dirty="0"/>
          </a:p>
        </p:txBody>
      </p:sp>
      <p:sp>
        <p:nvSpPr>
          <p:cNvPr id="6" name="Rectangle 5"/>
          <p:cNvSpPr/>
          <p:nvPr/>
        </p:nvSpPr>
        <p:spPr>
          <a:xfrm>
            <a:off x="1035645" y="1800939"/>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035645" y="2262442"/>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35645" y="3043659"/>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35644" y="3397338"/>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62</a:t>
            </a:fld>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Shape 353"/>
          <p:cNvSpPr txBox="1">
            <a:spLocks noGrp="1"/>
          </p:cNvSpPr>
          <p:nvPr>
            <p:ph type="body" idx="1"/>
          </p:nvPr>
        </p:nvSpPr>
        <p:spPr>
          <a:xfrm>
            <a:off x="278449" y="817946"/>
            <a:ext cx="8520600" cy="3302700"/>
          </a:xfrm>
          <a:prstGeom prst="rect">
            <a:avLst/>
          </a:prstGeom>
        </p:spPr>
        <p:txBody>
          <a:bodyPr spcFirstLastPara="1" wrap="square" lIns="91425" tIns="91425" rIns="91425" bIns="91425" anchor="t" anchorCtr="0">
            <a:noAutofit/>
          </a:bodyPr>
          <a:lstStyle/>
          <a:p>
            <a:pPr marL="0" lv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Sous-systèmes acoustique (AC) et visuel (VIS)</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Perception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 l'information sonore ou visuelle (niveau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signal).</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Abstraction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vers les sous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systèmes.</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50000"/>
              </a:lnSpc>
              <a:buNone/>
            </a:pPr>
            <a:r>
              <a:rPr lang="fr" sz="2000" smtClean="0">
                <a:solidFill>
                  <a:srgbClr val="000000"/>
                </a:solidFill>
                <a:latin typeface="Times New Roman" panose="02020603050405020304" pitchFamily="18" charset="0"/>
                <a:ea typeface="Arial"/>
                <a:cs typeface="Times New Roman" panose="02020603050405020304" pitchFamily="18" charset="0"/>
                <a:sym typeface="Arial"/>
              </a:rPr>
              <a:t>Sous-systèmes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morphonolexical (MPL) et objet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OBJ)</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Interprétation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des informations perçues (lexique et syntaxe pour le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	langage</a:t>
            </a:r>
            <a:r>
              <a:rPr lang="fr" sz="2000" dirty="0">
                <a:solidFill>
                  <a:srgbClr val="000000"/>
                </a:solidFill>
                <a:latin typeface="Times New Roman" panose="02020603050405020304" pitchFamily="18" charset="0"/>
                <a:ea typeface="Arial"/>
                <a:cs typeface="Times New Roman" panose="02020603050405020304" pitchFamily="18" charset="0"/>
                <a:sym typeface="Arial"/>
              </a:rPr>
              <a:t>, relations spatiales pour les scènes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visuelles).</a:t>
            </a:r>
            <a:endParaRPr lang="f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Abstraction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sous forme de propositions vers le sous système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	propositionnel.</a:t>
            </a:r>
          </a:p>
          <a:p>
            <a:pPr marL="0" lv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Génération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du langage et des mouvements à partir de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propositions.</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spcBef>
                <a:spcPts val="1600"/>
              </a:spcBef>
              <a:spcAft>
                <a:spcPts val="1600"/>
              </a:spcAft>
              <a:buNone/>
            </a:pPr>
            <a:endParaRPr dirty="0"/>
          </a:p>
        </p:txBody>
      </p:sp>
      <p:sp>
        <p:nvSpPr>
          <p:cNvPr id="5" name="Shape 98"/>
          <p:cNvSpPr txBox="1">
            <a:spLocks/>
          </p:cNvSpPr>
          <p:nvPr/>
        </p:nvSpPr>
        <p:spPr>
          <a:xfrm>
            <a:off x="108940" y="110546"/>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Modèle ICS</a:t>
            </a:r>
            <a:endParaRPr lang="fr-FR" dirty="0"/>
          </a:p>
        </p:txBody>
      </p:sp>
      <p:sp>
        <p:nvSpPr>
          <p:cNvPr id="6" name="Rectangle 5"/>
          <p:cNvSpPr/>
          <p:nvPr/>
        </p:nvSpPr>
        <p:spPr>
          <a:xfrm>
            <a:off x="1044314" y="1574410"/>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035640" y="2054901"/>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44313" y="2956191"/>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49896" y="3837389"/>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35641" y="4768550"/>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63</a:t>
            </a:fld>
            <a:endParaRPr lang="fr-F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187009" y="1016944"/>
            <a:ext cx="8520600" cy="3302700"/>
          </a:xfrm>
          <a:prstGeom prst="rect">
            <a:avLst/>
          </a:prstGeom>
        </p:spPr>
        <p:txBody>
          <a:bodyPr spcFirstLastPara="1" wrap="square" lIns="91425" tIns="91425" rIns="91425" bIns="91425" anchor="t" anchorCtr="0">
            <a:noAutofit/>
          </a:bodyPr>
          <a:lstStyle/>
          <a:p>
            <a:pPr mar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Sous-systèmes articulatoire (ART) et mouvement (LIMB</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Génération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 sons et parole à partir de MPL</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0">
              <a:lnSpc>
                <a:spcPct val="150000"/>
              </a:lnSpc>
              <a:buNone/>
            </a:pPr>
            <a:r>
              <a:rPr lang="fr" sz="2000" dirty="0">
                <a:solidFill>
                  <a:srgbClr val="000000"/>
                </a:solidFill>
                <a:latin typeface="Times New Roman" panose="02020603050405020304" pitchFamily="18" charset="0"/>
                <a:ea typeface="Arial"/>
                <a:cs typeface="Times New Roman" panose="02020603050405020304" pitchFamily="18" charset="0"/>
                <a:sym typeface="Arial"/>
              </a:rPr>
              <a:t>	</a:t>
            </a:r>
            <a:r>
              <a:rPr lang="fr" sz="2000" dirty="0" smtClean="0">
                <a:solidFill>
                  <a:srgbClr val="000000"/>
                </a:solidFill>
                <a:latin typeface="Times New Roman" panose="02020603050405020304" pitchFamily="18" charset="0"/>
                <a:ea typeface="Arial"/>
                <a:cs typeface="Times New Roman" panose="02020603050405020304" pitchFamily="18" charset="0"/>
                <a:sym typeface="Arial"/>
              </a:rPr>
              <a:t>Génération </a:t>
            </a:r>
            <a:r>
              <a:rPr lang="fr" sz="2000" dirty="0">
                <a:solidFill>
                  <a:srgbClr val="000000"/>
                </a:solidFill>
                <a:latin typeface="Times New Roman" panose="02020603050405020304" pitchFamily="18" charset="0"/>
                <a:ea typeface="Arial"/>
                <a:cs typeface="Times New Roman" panose="02020603050405020304" pitchFamily="18" charset="0"/>
                <a:sym typeface="Arial"/>
              </a:rPr>
              <a:t>de mouvements à partir de OBJ</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spcBef>
                <a:spcPts val="1600"/>
              </a:spcBef>
              <a:spcAft>
                <a:spcPts val="1600"/>
              </a:spcAft>
              <a:buNone/>
            </a:pPr>
            <a:endParaRPr dirty="0">
              <a:solidFill>
                <a:srgbClr val="000000"/>
              </a:solidFill>
              <a:latin typeface="Arial"/>
              <a:ea typeface="Arial"/>
              <a:cs typeface="Arial"/>
              <a:sym typeface="Arial"/>
            </a:endParaRPr>
          </a:p>
        </p:txBody>
      </p:sp>
      <p:sp>
        <p:nvSpPr>
          <p:cNvPr id="5" name="Shape 98"/>
          <p:cNvSpPr txBox="1">
            <a:spLocks/>
          </p:cNvSpPr>
          <p:nvPr/>
        </p:nvSpPr>
        <p:spPr>
          <a:xfrm>
            <a:off x="108940" y="110546"/>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Modèle ICS</a:t>
            </a:r>
            <a:endParaRPr lang="fr-FR" dirty="0"/>
          </a:p>
        </p:txBody>
      </p:sp>
      <p:sp>
        <p:nvSpPr>
          <p:cNvPr id="6" name="Rectangle 5"/>
          <p:cNvSpPr/>
          <p:nvPr/>
        </p:nvSpPr>
        <p:spPr>
          <a:xfrm>
            <a:off x="967127" y="1782228"/>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967127" y="2230608"/>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64</a:t>
            </a:fld>
            <a:endParaRPr lang="fr-F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69875" y="990637"/>
            <a:ext cx="8259808" cy="498663"/>
          </a:xfrm>
          <a:prstGeom prst="rect">
            <a:avLst/>
          </a:prstGeom>
          <a:noFill/>
        </p:spPr>
        <p:txBody>
          <a:bodyPr wrap="square" rtlCol="0">
            <a:spAutoFit/>
          </a:bodyPr>
          <a:lstStyle>
            <a:defPPr marR="0" lvl="0" algn="l" rtl="0">
              <a:lnSpc>
                <a:spcPct val="100000"/>
              </a:lnSpc>
              <a:spcBef>
                <a:spcPts val="0"/>
              </a:spcBef>
              <a:spcAft>
                <a:spcPts val="0"/>
              </a:spcAft>
            </a:defPPr>
            <a:lvl1pPr>
              <a:lnSpc>
                <a:spcPct val="150000"/>
              </a:lnSpc>
              <a:buClr>
                <a:schemeClr val="dk2"/>
              </a:buClr>
              <a:buSzPts val="1800"/>
              <a:defRPr sz="2000">
                <a:latin typeface="Times New Roman" panose="02020603050405020304" pitchFamily="18" charset="0"/>
                <a:cs typeface="Times New Roman" panose="02020603050405020304" pitchFamily="18" charset="0"/>
              </a:defRPr>
            </a:lvl1pPr>
          </a:lstStyle>
          <a:p>
            <a:r>
              <a:rPr lang="fr-FR" dirty="0">
                <a:sym typeface="Open Sans"/>
              </a:rPr>
              <a:t>Modèle simplifié des trois niveaux de contrôle des comportements humains: </a:t>
            </a:r>
          </a:p>
        </p:txBody>
      </p:sp>
      <p:sp>
        <p:nvSpPr>
          <p:cNvPr id="8" name="Flèche droite 7"/>
          <p:cNvSpPr/>
          <p:nvPr/>
        </p:nvSpPr>
        <p:spPr>
          <a:xfrm>
            <a:off x="470452" y="1258957"/>
            <a:ext cx="304800" cy="165652"/>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69875" y="2817532"/>
            <a:ext cx="6473413" cy="498663"/>
          </a:xfrm>
          <a:prstGeom prst="rect">
            <a:avLst/>
          </a:prstGeom>
          <a:noFill/>
        </p:spPr>
        <p:txBody>
          <a:bodyPr wrap="square" rtlCol="0">
            <a:spAutoFit/>
          </a:bodyPr>
          <a:lstStyle>
            <a:defPPr marR="0" lvl="0" algn="l" rtl="0">
              <a:lnSpc>
                <a:spcPct val="100000"/>
              </a:lnSpc>
              <a:spcBef>
                <a:spcPts val="0"/>
              </a:spcBef>
              <a:spcAft>
                <a:spcPts val="0"/>
              </a:spcAft>
              <a:defRPr/>
            </a:defPPr>
            <a:lvl1pPr>
              <a:lnSpc>
                <a:spcPct val="150000"/>
              </a:lnSpc>
              <a:buClr>
                <a:schemeClr val="dk2"/>
              </a:buClr>
              <a:buSzPts val="1800"/>
              <a:defRPr sz="2000">
                <a:latin typeface="Times New Roman" panose="02020603050405020304" pitchFamily="18" charset="0"/>
                <a:cs typeface="Times New Roman" panose="02020603050405020304" pitchFamily="18" charset="0"/>
              </a:defRPr>
            </a:lvl1pPr>
          </a:lstStyle>
          <a:p>
            <a:r>
              <a:rPr lang="fr-FR" dirty="0"/>
              <a:t>Il identifie trois niveaux d’expertise de l’utilisateur :</a:t>
            </a:r>
          </a:p>
        </p:txBody>
      </p:sp>
      <p:sp>
        <p:nvSpPr>
          <p:cNvPr id="10" name="Flèche droite 9"/>
          <p:cNvSpPr/>
          <p:nvPr/>
        </p:nvSpPr>
        <p:spPr>
          <a:xfrm>
            <a:off x="470452" y="3056542"/>
            <a:ext cx="304800" cy="165652"/>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1014315" y="3322926"/>
            <a:ext cx="1859935" cy="498663"/>
            <a:chOff x="614323" y="1993021"/>
            <a:chExt cx="1859935" cy="498663"/>
          </a:xfrm>
        </p:grpSpPr>
        <p:sp>
          <p:nvSpPr>
            <p:cNvPr id="11" name="ZoneTexte 10"/>
            <p:cNvSpPr txBox="1"/>
            <p:nvPr/>
          </p:nvSpPr>
          <p:spPr>
            <a:xfrm>
              <a:off x="927924" y="1993021"/>
              <a:ext cx="1546334" cy="498663"/>
            </a:xfrm>
            <a:prstGeom prst="rect">
              <a:avLst/>
            </a:prstGeom>
            <a:noFill/>
          </p:spPr>
          <p:txBody>
            <a:bodyPr wrap="square" rtlCol="0">
              <a:spAutoFit/>
            </a:bodyPr>
            <a:lstStyle/>
            <a:p>
              <a:pPr>
                <a:lnSpc>
                  <a:spcPct val="150000"/>
                </a:lnSpc>
                <a:buClr>
                  <a:schemeClr val="dk2"/>
                </a:buClr>
                <a:buSzPts val="1800"/>
              </a:pPr>
              <a:r>
                <a:rPr lang="fr-FR" sz="2000" dirty="0">
                  <a:latin typeface="Times New Roman" panose="02020603050405020304" pitchFamily="18" charset="0"/>
                  <a:cs typeface="Times New Roman" panose="02020603050405020304" pitchFamily="18" charset="0"/>
                </a:rPr>
                <a:t>Débutant</a:t>
              </a:r>
            </a:p>
          </p:txBody>
        </p:sp>
        <p:pic>
          <p:nvPicPr>
            <p:cNvPr id="2050" name="Picture 2" descr="https://png.icons8.com/small/540/for-beginner.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323" y="2079999"/>
              <a:ext cx="324706" cy="32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e 14"/>
          <p:cNvGrpSpPr/>
          <p:nvPr/>
        </p:nvGrpSpPr>
        <p:grpSpPr>
          <a:xfrm>
            <a:off x="829419" y="3663478"/>
            <a:ext cx="2900305" cy="632458"/>
            <a:chOff x="468181" y="2289758"/>
            <a:chExt cx="2900305" cy="632458"/>
          </a:xfrm>
        </p:grpSpPr>
        <p:sp>
          <p:nvSpPr>
            <p:cNvPr id="12" name="ZoneTexte 11"/>
            <p:cNvSpPr txBox="1"/>
            <p:nvPr/>
          </p:nvSpPr>
          <p:spPr>
            <a:xfrm>
              <a:off x="927924" y="2522106"/>
              <a:ext cx="2440562" cy="400110"/>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Familier</a:t>
              </a:r>
              <a:endParaRPr lang="fr-FR" sz="2000" dirty="0">
                <a:latin typeface="Times New Roman" panose="02020603050405020304" pitchFamily="18" charset="0"/>
                <a:cs typeface="Times New Roman" panose="02020603050405020304" pitchFamily="18" charset="0"/>
              </a:endParaRPr>
            </a:p>
          </p:txBody>
        </p:sp>
        <p:pic>
          <p:nvPicPr>
            <p:cNvPr id="2052" name="Picture 4" descr="https://thumbs.dreamstime.com/b/homme-masculin-d-avatar-d-ic-ne-de-profil-bande-dessin%C3%A9e-guy-beard-portrait-person-silhouette-face-occasionnel-de-hippie-8267702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181" y="2289758"/>
              <a:ext cx="614142" cy="6141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e 15"/>
          <p:cNvGrpSpPr/>
          <p:nvPr/>
        </p:nvGrpSpPr>
        <p:grpSpPr>
          <a:xfrm>
            <a:off x="976820" y="4332160"/>
            <a:ext cx="2057325" cy="553998"/>
            <a:chOff x="522829" y="3062384"/>
            <a:chExt cx="2057325" cy="553998"/>
          </a:xfrm>
        </p:grpSpPr>
        <p:sp>
          <p:nvSpPr>
            <p:cNvPr id="13" name="ZoneTexte 12"/>
            <p:cNvSpPr txBox="1"/>
            <p:nvPr/>
          </p:nvSpPr>
          <p:spPr>
            <a:xfrm>
              <a:off x="926836" y="3062384"/>
              <a:ext cx="1653318" cy="553998"/>
            </a:xfrm>
            <a:prstGeom prst="rect">
              <a:avLst/>
            </a:prstGeom>
            <a:noFill/>
          </p:spPr>
          <p:txBody>
            <a:bodyPr wrap="square" rtlCol="0">
              <a:spAutoFit/>
            </a:bodyPr>
            <a:lstStyle/>
            <a:p>
              <a:pPr>
                <a:lnSpc>
                  <a:spcPct val="150000"/>
                </a:lnSpc>
                <a:buClr>
                  <a:schemeClr val="dk2"/>
                </a:buClr>
                <a:buSzPts val="1800"/>
              </a:pPr>
              <a:r>
                <a:rPr lang="fr-FR" sz="2000" dirty="0">
                  <a:latin typeface="Times New Roman" panose="02020603050405020304" pitchFamily="18" charset="0"/>
                  <a:cs typeface="Times New Roman" panose="02020603050405020304" pitchFamily="18" charset="0"/>
                </a:rPr>
                <a:t>Expert</a:t>
              </a:r>
            </a:p>
          </p:txBody>
        </p:sp>
        <p:pic>
          <p:nvPicPr>
            <p:cNvPr id="2054" name="Picture 6" descr="Résultat de recherche d'images pour &quot;expert icon&quot;"/>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829" y="3132974"/>
              <a:ext cx="362201" cy="3622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e 19"/>
          <p:cNvGrpSpPr/>
          <p:nvPr/>
        </p:nvGrpSpPr>
        <p:grpSpPr>
          <a:xfrm>
            <a:off x="1024707" y="1509921"/>
            <a:ext cx="5866543" cy="960328"/>
            <a:chOff x="590469" y="1993021"/>
            <a:chExt cx="4373995" cy="960328"/>
          </a:xfrm>
        </p:grpSpPr>
        <p:sp>
          <p:nvSpPr>
            <p:cNvPr id="21" name="ZoneTexte 20"/>
            <p:cNvSpPr txBox="1"/>
            <p:nvPr/>
          </p:nvSpPr>
          <p:spPr>
            <a:xfrm>
              <a:off x="927923" y="1993021"/>
              <a:ext cx="4036541" cy="960328"/>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lnSpc>
                  <a:spcPct val="150000"/>
                </a:lnSpc>
                <a:buClr>
                  <a:schemeClr val="dk2"/>
                </a:buClr>
                <a:buSzPts val="1800"/>
              </a:pPr>
              <a:r>
                <a:rPr lang="fr-FR" sz="2000" dirty="0">
                  <a:latin typeface="Times New Roman" panose="02020603050405020304" pitchFamily="18" charset="0"/>
                  <a:cs typeface="Times New Roman" panose="02020603050405020304" pitchFamily="18" charset="0"/>
                </a:rPr>
                <a:t>Comportement basé sur les connaissances.</a:t>
              </a:r>
            </a:p>
          </p:txBody>
        </p:sp>
        <p:pic>
          <p:nvPicPr>
            <p:cNvPr id="22" name="Picture 2" descr="https://png.icons8.com/small/540/for-beginner.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469" y="2158625"/>
              <a:ext cx="263397" cy="263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e 22"/>
          <p:cNvGrpSpPr/>
          <p:nvPr/>
        </p:nvGrpSpPr>
        <p:grpSpPr>
          <a:xfrm>
            <a:off x="1035213" y="1964650"/>
            <a:ext cx="4949951" cy="707886"/>
            <a:chOff x="602841" y="1993021"/>
            <a:chExt cx="3664871" cy="707886"/>
          </a:xfrm>
        </p:grpSpPr>
        <p:sp>
          <p:nvSpPr>
            <p:cNvPr id="24" name="ZoneTexte 23"/>
            <p:cNvSpPr txBox="1"/>
            <p:nvPr/>
          </p:nvSpPr>
          <p:spPr>
            <a:xfrm>
              <a:off x="927923" y="1993021"/>
              <a:ext cx="3339789"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Comportement basé sur les règles.</a:t>
              </a:r>
            </a:p>
          </p:txBody>
        </p:sp>
        <p:pic>
          <p:nvPicPr>
            <p:cNvPr id="25" name="Picture 2" descr="https://png.icons8.com/small/540/for-beginner.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841" y="2056297"/>
              <a:ext cx="257018" cy="25701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ZoneTexte 26"/>
          <p:cNvSpPr txBox="1"/>
          <p:nvPr/>
        </p:nvSpPr>
        <p:spPr>
          <a:xfrm>
            <a:off x="1474284" y="2354300"/>
            <a:ext cx="4350278"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Comportement basé sur les habiletés.</a:t>
            </a:r>
          </a:p>
        </p:txBody>
      </p:sp>
      <p:sp>
        <p:nvSpPr>
          <p:cNvPr id="30" name="Shape 98"/>
          <p:cNvSpPr txBox="1">
            <a:spLocks/>
          </p:cNvSpPr>
          <p:nvPr/>
        </p:nvSpPr>
        <p:spPr>
          <a:xfrm>
            <a:off x="108940" y="93920"/>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 dirty="0"/>
              <a:t>Modèle </a:t>
            </a:r>
            <a:r>
              <a:rPr lang="fr-FR" dirty="0"/>
              <a:t>Rasmussen</a:t>
            </a:r>
          </a:p>
        </p:txBody>
      </p:sp>
      <p:sp>
        <p:nvSpPr>
          <p:cNvPr id="31" name="Shape 328"/>
          <p:cNvSpPr txBox="1">
            <a:spLocks/>
          </p:cNvSpPr>
          <p:nvPr/>
        </p:nvSpPr>
        <p:spPr>
          <a:xfrm>
            <a:off x="108940" y="573928"/>
            <a:ext cx="8516416" cy="533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algn="just">
              <a:buSzPts val="3600"/>
              <a:buFont typeface="PT Sans Narrow"/>
              <a:buNone/>
              <a:defRPr sz="2000" b="1">
                <a:solidFill>
                  <a:schemeClr val="accent3">
                    <a:lumMod val="75000"/>
                  </a:schemeClr>
                </a:solidFill>
                <a:latin typeface="PT Sans Narrow" panose="020B0604020202020204" charset="0"/>
              </a:defRPr>
            </a:lvl1pPr>
            <a:lvl2pPr>
              <a:buClr>
                <a:schemeClr val="accent1"/>
              </a:buClr>
              <a:buSzPts val="3600"/>
              <a:buFont typeface="PT Sans Narrow"/>
              <a:buNone/>
              <a:defRPr sz="3600" b="1">
                <a:solidFill>
                  <a:schemeClr val="accent1"/>
                </a:solidFill>
                <a:latin typeface="PT Sans Narrow"/>
                <a:ea typeface="PT Sans Narrow"/>
                <a:cs typeface="PT Sans Narrow"/>
              </a:defRPr>
            </a:lvl2pPr>
            <a:lvl3pPr>
              <a:buClr>
                <a:schemeClr val="accent1"/>
              </a:buClr>
              <a:buSzPts val="3600"/>
              <a:buFont typeface="PT Sans Narrow"/>
              <a:buNone/>
              <a:defRPr sz="3600" b="1">
                <a:solidFill>
                  <a:schemeClr val="accent1"/>
                </a:solidFill>
                <a:latin typeface="PT Sans Narrow"/>
                <a:ea typeface="PT Sans Narrow"/>
                <a:cs typeface="PT Sans Narrow"/>
              </a:defRPr>
            </a:lvl3pPr>
            <a:lvl4pPr>
              <a:buClr>
                <a:schemeClr val="accent1"/>
              </a:buClr>
              <a:buSzPts val="3600"/>
              <a:buFont typeface="PT Sans Narrow"/>
              <a:buNone/>
              <a:defRPr sz="3600" b="1">
                <a:solidFill>
                  <a:schemeClr val="accent1"/>
                </a:solidFill>
                <a:latin typeface="PT Sans Narrow"/>
                <a:ea typeface="PT Sans Narrow"/>
                <a:cs typeface="PT Sans Narrow"/>
              </a:defRPr>
            </a:lvl4pPr>
            <a:lvl5pPr>
              <a:buClr>
                <a:schemeClr val="accent1"/>
              </a:buClr>
              <a:buSzPts val="3600"/>
              <a:buFont typeface="PT Sans Narrow"/>
              <a:buNone/>
              <a:defRPr sz="3600" b="1">
                <a:solidFill>
                  <a:schemeClr val="accent1"/>
                </a:solidFill>
                <a:latin typeface="PT Sans Narrow"/>
                <a:ea typeface="PT Sans Narrow"/>
                <a:cs typeface="PT Sans Narrow"/>
              </a:defRPr>
            </a:lvl5pPr>
            <a:lvl6pPr>
              <a:buClr>
                <a:schemeClr val="accent1"/>
              </a:buClr>
              <a:buSzPts val="3600"/>
              <a:buFont typeface="PT Sans Narrow"/>
              <a:buNone/>
              <a:defRPr sz="3600" b="1">
                <a:solidFill>
                  <a:schemeClr val="accent1"/>
                </a:solidFill>
                <a:latin typeface="PT Sans Narrow"/>
                <a:ea typeface="PT Sans Narrow"/>
                <a:cs typeface="PT Sans Narrow"/>
              </a:defRPr>
            </a:lvl6pPr>
            <a:lvl7pPr>
              <a:buClr>
                <a:schemeClr val="accent1"/>
              </a:buClr>
              <a:buSzPts val="3600"/>
              <a:buFont typeface="PT Sans Narrow"/>
              <a:buNone/>
              <a:defRPr sz="3600" b="1">
                <a:solidFill>
                  <a:schemeClr val="accent1"/>
                </a:solidFill>
                <a:latin typeface="PT Sans Narrow"/>
                <a:ea typeface="PT Sans Narrow"/>
                <a:cs typeface="PT Sans Narrow"/>
              </a:defRPr>
            </a:lvl7pPr>
            <a:lvl8pPr>
              <a:buClr>
                <a:schemeClr val="accent1"/>
              </a:buClr>
              <a:buSzPts val="3600"/>
              <a:buFont typeface="PT Sans Narrow"/>
              <a:buNone/>
              <a:defRPr sz="3600" b="1">
                <a:solidFill>
                  <a:schemeClr val="accent1"/>
                </a:solidFill>
                <a:latin typeface="PT Sans Narrow"/>
                <a:ea typeface="PT Sans Narrow"/>
                <a:cs typeface="PT Sans Narrow"/>
              </a:defRPr>
            </a:lvl8pPr>
            <a:lvl9pPr>
              <a:buClr>
                <a:schemeClr val="accent1"/>
              </a:buClr>
              <a:buSzPts val="3600"/>
              <a:buFont typeface="PT Sans Narrow"/>
              <a:buNone/>
              <a:defRPr sz="3600" b="1">
                <a:solidFill>
                  <a:schemeClr val="accent1"/>
                </a:solidFill>
                <a:latin typeface="PT Sans Narrow"/>
                <a:ea typeface="PT Sans Narrow"/>
                <a:cs typeface="PT Sans Narrow"/>
              </a:defRPr>
            </a:lvl9pPr>
          </a:lstStyle>
          <a:p>
            <a:r>
              <a:rPr lang="fr-FR" dirty="0"/>
              <a:t>Intérêt</a:t>
            </a:r>
          </a:p>
        </p:txBody>
      </p:sp>
      <p:pic>
        <p:nvPicPr>
          <p:cNvPr id="32" name="Picture 2" descr="https://png.icons8.com/small/540/for-beginner.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315" y="2415518"/>
            <a:ext cx="347141" cy="25701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65</a:t>
            </a:fld>
            <a:endParaRPr lang="fr-FR"/>
          </a:p>
        </p:txBody>
      </p:sp>
    </p:spTree>
    <p:extLst>
      <p:ext uri="{BB962C8B-B14F-4D97-AF65-F5344CB8AC3E}">
        <p14:creationId xmlns:p14="http://schemas.microsoft.com/office/powerpoint/2010/main" val="8704584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030" y="1730954"/>
            <a:ext cx="8341970" cy="1015663"/>
          </a:xfrm>
          <a:prstGeom prst="rect">
            <a:avLst/>
          </a:prstGeom>
        </p:spPr>
        <p:txBody>
          <a:bodyPr wrap="square">
            <a:spAutoFit/>
          </a:bodyPr>
          <a:lstStyle/>
          <a:p>
            <a:r>
              <a:rPr lang="fr-FR" sz="2000" dirty="0">
                <a:latin typeface="Times New Roman" panose="02020603050405020304" pitchFamily="18" charset="0"/>
                <a:cs typeface="Times New Roman" panose="02020603050405020304" pitchFamily="18" charset="0"/>
              </a:rPr>
              <a:t>L’information peut être interprétée de 3 façons différentes: comme des signaux, des signes ou des symboles, et la façon dont elle est interprétée détermine quel niveau cognitif sera activé.</a:t>
            </a:r>
          </a:p>
        </p:txBody>
      </p:sp>
      <p:sp>
        <p:nvSpPr>
          <p:cNvPr id="7" name="Rectangle 6"/>
          <p:cNvSpPr/>
          <p:nvPr/>
        </p:nvSpPr>
        <p:spPr>
          <a:xfrm>
            <a:off x="802030" y="3192855"/>
            <a:ext cx="6546300" cy="707886"/>
          </a:xfrm>
          <a:prstGeom prst="rect">
            <a:avLst/>
          </a:prstGeom>
        </p:spPr>
        <p:txBody>
          <a:bodyPr wrap="square">
            <a:spAutoFit/>
          </a:bodyPr>
          <a:lstStyle/>
          <a:p>
            <a:r>
              <a:rPr lang="fr-FR" sz="2000" dirty="0">
                <a:latin typeface="Times New Roman" panose="02020603050405020304" pitchFamily="18" charset="0"/>
                <a:cs typeface="Times New Roman" panose="02020603050405020304" pitchFamily="18" charset="0"/>
              </a:rPr>
              <a:t>Il existe une liaison très étroite entre les mondes sensoriel et moteur.</a:t>
            </a:r>
          </a:p>
        </p:txBody>
      </p:sp>
      <p:sp>
        <p:nvSpPr>
          <p:cNvPr id="8" name="Rectangle 7"/>
          <p:cNvSpPr/>
          <p:nvPr/>
        </p:nvSpPr>
        <p:spPr>
          <a:xfrm>
            <a:off x="311700" y="1330844"/>
            <a:ext cx="2097049" cy="400110"/>
          </a:xfrm>
          <a:prstGeom prst="rect">
            <a:avLst/>
          </a:prstGeom>
        </p:spPr>
        <p:txBody>
          <a:bodyPr wrap="none">
            <a:spAutoFit/>
          </a:bodyPr>
          <a:lstStyle/>
          <a:p>
            <a:r>
              <a:rPr lang="fr-FR" sz="2000" dirty="0">
                <a:latin typeface="Times New Roman" panose="02020603050405020304" pitchFamily="18" charset="0"/>
                <a:cs typeface="Times New Roman" panose="02020603050405020304" pitchFamily="18" charset="0"/>
              </a:rPr>
              <a:t>Principes de base: </a:t>
            </a:r>
          </a:p>
        </p:txBody>
      </p:sp>
      <p:sp>
        <p:nvSpPr>
          <p:cNvPr id="9" name="Rectangle 8"/>
          <p:cNvSpPr/>
          <p:nvPr/>
        </p:nvSpPr>
        <p:spPr>
          <a:xfrm>
            <a:off x="311700" y="2792745"/>
            <a:ext cx="2937022" cy="400110"/>
          </a:xfrm>
          <a:prstGeom prst="rect">
            <a:avLst/>
          </a:prstGeom>
        </p:spPr>
        <p:txBody>
          <a:bodyPr wrap="none">
            <a:spAutoFit/>
          </a:bodyPr>
          <a:lstStyle/>
          <a:p>
            <a:r>
              <a:rPr lang="fr-FR" sz="2000" dirty="0">
                <a:latin typeface="Times New Roman" panose="02020603050405020304" pitchFamily="18" charset="0"/>
                <a:cs typeface="Times New Roman" panose="02020603050405020304" pitchFamily="18" charset="0"/>
              </a:rPr>
              <a:t>Modèles sensori-moteurs </a:t>
            </a:r>
            <a:r>
              <a:rPr lang="fr-FR" b="1" dirty="0" smtClean="0"/>
              <a:t>: </a:t>
            </a:r>
            <a:endParaRPr lang="fr-FR" b="1" dirty="0"/>
          </a:p>
        </p:txBody>
      </p:sp>
      <p:sp>
        <p:nvSpPr>
          <p:cNvPr id="10" name="Shape 98"/>
          <p:cNvSpPr txBox="1">
            <a:spLocks/>
          </p:cNvSpPr>
          <p:nvPr/>
        </p:nvSpPr>
        <p:spPr>
          <a:xfrm>
            <a:off x="108940" y="93920"/>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 dirty="0"/>
              <a:t>Modèle </a:t>
            </a:r>
            <a:r>
              <a:rPr lang="fr-FR" dirty="0"/>
              <a:t>Rasmussen</a:t>
            </a:r>
          </a:p>
        </p:txBody>
      </p:sp>
      <p:sp>
        <p:nvSpPr>
          <p:cNvPr id="11" name="Shape 328"/>
          <p:cNvSpPr txBox="1">
            <a:spLocks/>
          </p:cNvSpPr>
          <p:nvPr/>
        </p:nvSpPr>
        <p:spPr>
          <a:xfrm>
            <a:off x="108940" y="573928"/>
            <a:ext cx="8516416" cy="533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algn="just">
              <a:buSzPts val="3600"/>
              <a:buFont typeface="PT Sans Narrow"/>
              <a:buNone/>
              <a:defRPr sz="2000" b="1">
                <a:solidFill>
                  <a:schemeClr val="accent3">
                    <a:lumMod val="75000"/>
                  </a:schemeClr>
                </a:solidFill>
                <a:latin typeface="PT Sans Narrow" panose="020B0604020202020204" charset="0"/>
              </a:defRPr>
            </a:lvl1pPr>
            <a:lvl2pPr>
              <a:buClr>
                <a:schemeClr val="accent1"/>
              </a:buClr>
              <a:buSzPts val="3600"/>
              <a:buFont typeface="PT Sans Narrow"/>
              <a:buNone/>
              <a:defRPr sz="3600" b="1">
                <a:solidFill>
                  <a:schemeClr val="accent1"/>
                </a:solidFill>
                <a:latin typeface="PT Sans Narrow"/>
                <a:ea typeface="PT Sans Narrow"/>
                <a:cs typeface="PT Sans Narrow"/>
              </a:defRPr>
            </a:lvl2pPr>
            <a:lvl3pPr>
              <a:buClr>
                <a:schemeClr val="accent1"/>
              </a:buClr>
              <a:buSzPts val="3600"/>
              <a:buFont typeface="PT Sans Narrow"/>
              <a:buNone/>
              <a:defRPr sz="3600" b="1">
                <a:solidFill>
                  <a:schemeClr val="accent1"/>
                </a:solidFill>
                <a:latin typeface="PT Sans Narrow"/>
                <a:ea typeface="PT Sans Narrow"/>
                <a:cs typeface="PT Sans Narrow"/>
              </a:defRPr>
            </a:lvl3pPr>
            <a:lvl4pPr>
              <a:buClr>
                <a:schemeClr val="accent1"/>
              </a:buClr>
              <a:buSzPts val="3600"/>
              <a:buFont typeface="PT Sans Narrow"/>
              <a:buNone/>
              <a:defRPr sz="3600" b="1">
                <a:solidFill>
                  <a:schemeClr val="accent1"/>
                </a:solidFill>
                <a:latin typeface="PT Sans Narrow"/>
                <a:ea typeface="PT Sans Narrow"/>
                <a:cs typeface="PT Sans Narrow"/>
              </a:defRPr>
            </a:lvl4pPr>
            <a:lvl5pPr>
              <a:buClr>
                <a:schemeClr val="accent1"/>
              </a:buClr>
              <a:buSzPts val="3600"/>
              <a:buFont typeface="PT Sans Narrow"/>
              <a:buNone/>
              <a:defRPr sz="3600" b="1">
                <a:solidFill>
                  <a:schemeClr val="accent1"/>
                </a:solidFill>
                <a:latin typeface="PT Sans Narrow"/>
                <a:ea typeface="PT Sans Narrow"/>
                <a:cs typeface="PT Sans Narrow"/>
              </a:defRPr>
            </a:lvl5pPr>
            <a:lvl6pPr>
              <a:buClr>
                <a:schemeClr val="accent1"/>
              </a:buClr>
              <a:buSzPts val="3600"/>
              <a:buFont typeface="PT Sans Narrow"/>
              <a:buNone/>
              <a:defRPr sz="3600" b="1">
                <a:solidFill>
                  <a:schemeClr val="accent1"/>
                </a:solidFill>
                <a:latin typeface="PT Sans Narrow"/>
                <a:ea typeface="PT Sans Narrow"/>
                <a:cs typeface="PT Sans Narrow"/>
              </a:defRPr>
            </a:lvl6pPr>
            <a:lvl7pPr>
              <a:buClr>
                <a:schemeClr val="accent1"/>
              </a:buClr>
              <a:buSzPts val="3600"/>
              <a:buFont typeface="PT Sans Narrow"/>
              <a:buNone/>
              <a:defRPr sz="3600" b="1">
                <a:solidFill>
                  <a:schemeClr val="accent1"/>
                </a:solidFill>
                <a:latin typeface="PT Sans Narrow"/>
                <a:ea typeface="PT Sans Narrow"/>
                <a:cs typeface="PT Sans Narrow"/>
              </a:defRPr>
            </a:lvl7pPr>
            <a:lvl8pPr>
              <a:buClr>
                <a:schemeClr val="accent1"/>
              </a:buClr>
              <a:buSzPts val="3600"/>
              <a:buFont typeface="PT Sans Narrow"/>
              <a:buNone/>
              <a:defRPr sz="3600" b="1">
                <a:solidFill>
                  <a:schemeClr val="accent1"/>
                </a:solidFill>
                <a:latin typeface="PT Sans Narrow"/>
                <a:ea typeface="PT Sans Narrow"/>
                <a:cs typeface="PT Sans Narrow"/>
              </a:defRPr>
            </a:lvl8pPr>
            <a:lvl9pPr>
              <a:buClr>
                <a:schemeClr val="accent1"/>
              </a:buClr>
              <a:buSzPts val="3600"/>
              <a:buFont typeface="PT Sans Narrow"/>
              <a:buNone/>
              <a:defRPr sz="3600" b="1">
                <a:solidFill>
                  <a:schemeClr val="accent1"/>
                </a:solidFill>
                <a:latin typeface="PT Sans Narrow"/>
                <a:ea typeface="PT Sans Narrow"/>
                <a:cs typeface="PT Sans Narrow"/>
              </a:defRPr>
            </a:lvl9pPr>
          </a:lstStyle>
          <a:p>
            <a:r>
              <a:rPr lang="fr-FR" dirty="0" smtClean="0"/>
              <a:t>Principe</a:t>
            </a:r>
            <a:endParaRPr lang="fr-FR" dirty="0"/>
          </a:p>
        </p:txBody>
      </p:sp>
      <p:sp>
        <p:nvSpPr>
          <p:cNvPr id="12" name="Rectangle 11"/>
          <p:cNvSpPr/>
          <p:nvPr/>
        </p:nvSpPr>
        <p:spPr>
          <a:xfrm>
            <a:off x="582211" y="1923161"/>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82211" y="3385062"/>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66</a:t>
            </a:fld>
            <a:endParaRPr lang="fr-FR"/>
          </a:p>
        </p:txBody>
      </p:sp>
    </p:spTree>
    <p:extLst>
      <p:ext uri="{BB962C8B-B14F-4D97-AF65-F5344CB8AC3E}">
        <p14:creationId xmlns:p14="http://schemas.microsoft.com/office/powerpoint/2010/main" val="20459284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150593" y="801320"/>
            <a:ext cx="4850590" cy="3213043"/>
          </a:xfrm>
          <a:prstGeom prst="rect">
            <a:avLst/>
          </a:prstGeom>
        </p:spPr>
      </p:pic>
      <p:sp>
        <p:nvSpPr>
          <p:cNvPr id="6" name="Rectangle 5"/>
          <p:cNvSpPr/>
          <p:nvPr/>
        </p:nvSpPr>
        <p:spPr>
          <a:xfrm>
            <a:off x="934140" y="1334420"/>
            <a:ext cx="4346714" cy="1015663"/>
          </a:xfrm>
          <a:prstGeom prst="rect">
            <a:avLst/>
          </a:prstGeom>
        </p:spPr>
        <p:txBody>
          <a:bodyPr wrap="square">
            <a:spAutoFit/>
          </a:bodyPr>
          <a:lstStyle/>
          <a:p>
            <a:r>
              <a:rPr lang="fr-FR" sz="2000" dirty="0">
                <a:latin typeface="Times New Roman" panose="02020603050405020304" pitchFamily="18" charset="0"/>
                <a:cs typeface="Times New Roman" panose="02020603050405020304" pitchFamily="18" charset="0"/>
              </a:rPr>
              <a:t>Aider les concepteurs à organiser les exigences en information d'un système et les aspects de la cognition humaine.</a:t>
            </a:r>
          </a:p>
        </p:txBody>
      </p:sp>
      <p:sp>
        <p:nvSpPr>
          <p:cNvPr id="8" name="Rectangle 7"/>
          <p:cNvSpPr/>
          <p:nvPr/>
        </p:nvSpPr>
        <p:spPr>
          <a:xfrm>
            <a:off x="934140" y="2509340"/>
            <a:ext cx="4346714" cy="1323439"/>
          </a:xfrm>
          <a:prstGeom prst="rect">
            <a:avLst/>
          </a:prstGeom>
        </p:spPr>
        <p:txBody>
          <a:bodyPr wrap="square">
            <a:spAutoFit/>
          </a:bodyPr>
          <a:lstStyle/>
          <a:p>
            <a:r>
              <a:rPr lang="fr-FR" sz="2000" dirty="0" smtClean="0">
                <a:latin typeface="Times New Roman" panose="02020603050405020304" pitchFamily="18" charset="0"/>
                <a:cs typeface="Times New Roman" panose="02020603050405020304" pitchFamily="18" charset="0"/>
              </a:rPr>
              <a:t>Utilisé </a:t>
            </a:r>
            <a:r>
              <a:rPr lang="fr-FR" sz="2000" dirty="0">
                <a:latin typeface="Times New Roman" panose="02020603050405020304" pitchFamily="18" charset="0"/>
                <a:cs typeface="Times New Roman" panose="02020603050405020304" pitchFamily="18" charset="0"/>
              </a:rPr>
              <a:t>pour déterminer comment l'information pourrait être affichée pour tirer parti de la perception humaine et des habiletés psychomotrices</a:t>
            </a:r>
          </a:p>
        </p:txBody>
      </p:sp>
      <p:sp>
        <p:nvSpPr>
          <p:cNvPr id="9" name="Rectangle 8"/>
          <p:cNvSpPr/>
          <p:nvPr/>
        </p:nvSpPr>
        <p:spPr>
          <a:xfrm>
            <a:off x="930260" y="3945691"/>
            <a:ext cx="5591595" cy="400110"/>
          </a:xfrm>
          <a:prstGeom prst="rect">
            <a:avLst/>
          </a:prstGeom>
        </p:spPr>
        <p:txBody>
          <a:bodyPr wrap="none">
            <a:spAutoFit/>
          </a:bodyPr>
          <a:lstStyle/>
          <a:p>
            <a:r>
              <a:rPr lang="fr-FR" sz="2000" dirty="0" smtClean="0">
                <a:latin typeface="Times New Roman" panose="02020603050405020304" pitchFamily="18" charset="0"/>
                <a:cs typeface="Times New Roman" panose="02020603050405020304" pitchFamily="18" charset="0"/>
              </a:rPr>
              <a:t>Fournit </a:t>
            </a:r>
            <a:r>
              <a:rPr lang="fr-FR" sz="2000" dirty="0">
                <a:latin typeface="Times New Roman" panose="02020603050405020304" pitchFamily="18" charset="0"/>
                <a:cs typeface="Times New Roman" panose="02020603050405020304" pitchFamily="18" charset="0"/>
              </a:rPr>
              <a:t>un cadre pour la modélisation de l’utilisateur</a:t>
            </a:r>
          </a:p>
        </p:txBody>
      </p:sp>
      <p:sp>
        <p:nvSpPr>
          <p:cNvPr id="10" name="Shape 98"/>
          <p:cNvSpPr txBox="1">
            <a:spLocks/>
          </p:cNvSpPr>
          <p:nvPr/>
        </p:nvSpPr>
        <p:spPr>
          <a:xfrm>
            <a:off x="108940" y="93920"/>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 dirty="0"/>
              <a:t>Modèle </a:t>
            </a:r>
            <a:r>
              <a:rPr lang="fr-FR" dirty="0"/>
              <a:t>Rasmussen</a:t>
            </a:r>
          </a:p>
        </p:txBody>
      </p:sp>
      <p:sp>
        <p:nvSpPr>
          <p:cNvPr id="11" name="Shape 328"/>
          <p:cNvSpPr txBox="1">
            <a:spLocks/>
          </p:cNvSpPr>
          <p:nvPr/>
        </p:nvSpPr>
        <p:spPr>
          <a:xfrm>
            <a:off x="108940" y="573928"/>
            <a:ext cx="8516416" cy="533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algn="just">
              <a:buSzPts val="3600"/>
              <a:buFont typeface="PT Sans Narrow"/>
              <a:buNone/>
              <a:defRPr sz="2000" b="1">
                <a:solidFill>
                  <a:schemeClr val="accent3">
                    <a:lumMod val="75000"/>
                  </a:schemeClr>
                </a:solidFill>
                <a:latin typeface="PT Sans Narrow" panose="020B0604020202020204" charset="0"/>
              </a:defRPr>
            </a:lvl1pPr>
            <a:lvl2pPr>
              <a:buClr>
                <a:schemeClr val="accent1"/>
              </a:buClr>
              <a:buSzPts val="3600"/>
              <a:buFont typeface="PT Sans Narrow"/>
              <a:buNone/>
              <a:defRPr sz="3600" b="1">
                <a:solidFill>
                  <a:schemeClr val="accent1"/>
                </a:solidFill>
                <a:latin typeface="PT Sans Narrow"/>
                <a:ea typeface="PT Sans Narrow"/>
                <a:cs typeface="PT Sans Narrow"/>
              </a:defRPr>
            </a:lvl2pPr>
            <a:lvl3pPr>
              <a:buClr>
                <a:schemeClr val="accent1"/>
              </a:buClr>
              <a:buSzPts val="3600"/>
              <a:buFont typeface="PT Sans Narrow"/>
              <a:buNone/>
              <a:defRPr sz="3600" b="1">
                <a:solidFill>
                  <a:schemeClr val="accent1"/>
                </a:solidFill>
                <a:latin typeface="PT Sans Narrow"/>
                <a:ea typeface="PT Sans Narrow"/>
                <a:cs typeface="PT Sans Narrow"/>
              </a:defRPr>
            </a:lvl3pPr>
            <a:lvl4pPr>
              <a:buClr>
                <a:schemeClr val="accent1"/>
              </a:buClr>
              <a:buSzPts val="3600"/>
              <a:buFont typeface="PT Sans Narrow"/>
              <a:buNone/>
              <a:defRPr sz="3600" b="1">
                <a:solidFill>
                  <a:schemeClr val="accent1"/>
                </a:solidFill>
                <a:latin typeface="PT Sans Narrow"/>
                <a:ea typeface="PT Sans Narrow"/>
                <a:cs typeface="PT Sans Narrow"/>
              </a:defRPr>
            </a:lvl4pPr>
            <a:lvl5pPr>
              <a:buClr>
                <a:schemeClr val="accent1"/>
              </a:buClr>
              <a:buSzPts val="3600"/>
              <a:buFont typeface="PT Sans Narrow"/>
              <a:buNone/>
              <a:defRPr sz="3600" b="1">
                <a:solidFill>
                  <a:schemeClr val="accent1"/>
                </a:solidFill>
                <a:latin typeface="PT Sans Narrow"/>
                <a:ea typeface="PT Sans Narrow"/>
                <a:cs typeface="PT Sans Narrow"/>
              </a:defRPr>
            </a:lvl5pPr>
            <a:lvl6pPr>
              <a:buClr>
                <a:schemeClr val="accent1"/>
              </a:buClr>
              <a:buSzPts val="3600"/>
              <a:buFont typeface="PT Sans Narrow"/>
              <a:buNone/>
              <a:defRPr sz="3600" b="1">
                <a:solidFill>
                  <a:schemeClr val="accent1"/>
                </a:solidFill>
                <a:latin typeface="PT Sans Narrow"/>
                <a:ea typeface="PT Sans Narrow"/>
                <a:cs typeface="PT Sans Narrow"/>
              </a:defRPr>
            </a:lvl6pPr>
            <a:lvl7pPr>
              <a:buClr>
                <a:schemeClr val="accent1"/>
              </a:buClr>
              <a:buSzPts val="3600"/>
              <a:buFont typeface="PT Sans Narrow"/>
              <a:buNone/>
              <a:defRPr sz="3600" b="1">
                <a:solidFill>
                  <a:schemeClr val="accent1"/>
                </a:solidFill>
                <a:latin typeface="PT Sans Narrow"/>
                <a:ea typeface="PT Sans Narrow"/>
                <a:cs typeface="PT Sans Narrow"/>
              </a:defRPr>
            </a:lvl7pPr>
            <a:lvl8pPr>
              <a:buClr>
                <a:schemeClr val="accent1"/>
              </a:buClr>
              <a:buSzPts val="3600"/>
              <a:buFont typeface="PT Sans Narrow"/>
              <a:buNone/>
              <a:defRPr sz="3600" b="1">
                <a:solidFill>
                  <a:schemeClr val="accent1"/>
                </a:solidFill>
                <a:latin typeface="PT Sans Narrow"/>
                <a:ea typeface="PT Sans Narrow"/>
                <a:cs typeface="PT Sans Narrow"/>
              </a:defRPr>
            </a:lvl8pPr>
            <a:lvl9pPr>
              <a:buClr>
                <a:schemeClr val="accent1"/>
              </a:buClr>
              <a:buSzPts val="3600"/>
              <a:buFont typeface="PT Sans Narrow"/>
              <a:buNone/>
              <a:defRPr sz="3600" b="1">
                <a:solidFill>
                  <a:schemeClr val="accent1"/>
                </a:solidFill>
                <a:latin typeface="PT Sans Narrow"/>
                <a:ea typeface="PT Sans Narrow"/>
                <a:cs typeface="PT Sans Narrow"/>
              </a:defRPr>
            </a:lvl9pPr>
          </a:lstStyle>
          <a:p>
            <a:r>
              <a:rPr lang="fr-FR" dirty="0" smtClean="0"/>
              <a:t>Principe</a:t>
            </a:r>
            <a:endParaRPr lang="fr-FR" dirty="0"/>
          </a:p>
        </p:txBody>
      </p:sp>
      <p:sp>
        <p:nvSpPr>
          <p:cNvPr id="12" name="Rectangle 11"/>
          <p:cNvSpPr/>
          <p:nvPr/>
        </p:nvSpPr>
        <p:spPr>
          <a:xfrm>
            <a:off x="755070" y="1533124"/>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54519" y="2669907"/>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52580" y="4091834"/>
            <a:ext cx="140621" cy="107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67</a:t>
            </a:fld>
            <a:endParaRPr lang="fr-FR"/>
          </a:p>
        </p:txBody>
      </p:sp>
    </p:spTree>
    <p:extLst>
      <p:ext uri="{BB962C8B-B14F-4D97-AF65-F5344CB8AC3E}">
        <p14:creationId xmlns:p14="http://schemas.microsoft.com/office/powerpoint/2010/main" val="214080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5440017" y="1058706"/>
            <a:ext cx="3140766" cy="37502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6" name="Image 5"/>
          <p:cNvPicPr>
            <a:picLocks noChangeAspect="1"/>
          </p:cNvPicPr>
          <p:nvPr/>
        </p:nvPicPr>
        <p:blipFill>
          <a:blip r:embed="rId3"/>
          <a:stretch>
            <a:fillRect/>
          </a:stretch>
        </p:blipFill>
        <p:spPr>
          <a:xfrm>
            <a:off x="3547855" y="1969810"/>
            <a:ext cx="5467350" cy="1800225"/>
          </a:xfrm>
          <a:prstGeom prst="rect">
            <a:avLst/>
          </a:prstGeom>
        </p:spPr>
      </p:pic>
      <p:sp>
        <p:nvSpPr>
          <p:cNvPr id="7" name="Flèche vers le bas 6"/>
          <p:cNvSpPr/>
          <p:nvPr/>
        </p:nvSpPr>
        <p:spPr>
          <a:xfrm rot="1134495">
            <a:off x="6590178" y="1273164"/>
            <a:ext cx="164229" cy="636618"/>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5632032" y="1099452"/>
            <a:ext cx="2871299" cy="307777"/>
          </a:xfrm>
          <a:prstGeom prst="rect">
            <a:avLst/>
          </a:prstGeom>
        </p:spPr>
        <p:txBody>
          <a:bodyPr wrap="none">
            <a:spAutoFit/>
          </a:bodyPr>
          <a:lstStyle/>
          <a:p>
            <a:r>
              <a:rPr lang="fr-FR" dirty="0">
                <a:solidFill>
                  <a:schemeClr val="bg1"/>
                </a:solidFill>
              </a:rPr>
              <a:t>Régulations sur les automatismes</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07" y="1919216"/>
            <a:ext cx="2305515" cy="1276047"/>
          </a:xfrm>
          <a:prstGeom prst="rect">
            <a:avLst/>
          </a:prstGeom>
        </p:spPr>
      </p:pic>
      <p:sp>
        <p:nvSpPr>
          <p:cNvPr id="13" name="Rectangle à coins arrondis 12"/>
          <p:cNvSpPr/>
          <p:nvPr/>
        </p:nvSpPr>
        <p:spPr>
          <a:xfrm>
            <a:off x="398807" y="3395008"/>
            <a:ext cx="2305515" cy="37502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Conduire un voiture</a:t>
            </a:r>
            <a:endParaRPr lang="fr-FR" dirty="0">
              <a:solidFill>
                <a:schemeClr val="bg1"/>
              </a:solidFill>
            </a:endParaRPr>
          </a:p>
        </p:txBody>
      </p:sp>
      <p:sp>
        <p:nvSpPr>
          <p:cNvPr id="14" name="Rectangle 13"/>
          <p:cNvSpPr/>
          <p:nvPr/>
        </p:nvSpPr>
        <p:spPr>
          <a:xfrm>
            <a:off x="7335078" y="2251118"/>
            <a:ext cx="1245705" cy="830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hape 98"/>
          <p:cNvSpPr txBox="1">
            <a:spLocks/>
          </p:cNvSpPr>
          <p:nvPr/>
        </p:nvSpPr>
        <p:spPr>
          <a:xfrm>
            <a:off x="108940" y="93920"/>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 dirty="0"/>
              <a:t>Modèle </a:t>
            </a:r>
            <a:r>
              <a:rPr lang="fr-FR" dirty="0"/>
              <a:t>Rasmussen</a:t>
            </a:r>
          </a:p>
        </p:txBody>
      </p:sp>
      <p:sp>
        <p:nvSpPr>
          <p:cNvPr id="15" name="Shape 328"/>
          <p:cNvSpPr txBox="1">
            <a:spLocks/>
          </p:cNvSpPr>
          <p:nvPr/>
        </p:nvSpPr>
        <p:spPr>
          <a:xfrm>
            <a:off x="108940" y="573928"/>
            <a:ext cx="8516416" cy="533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algn="just">
              <a:buSzPts val="3600"/>
              <a:buFont typeface="PT Sans Narrow"/>
              <a:buNone/>
              <a:defRPr sz="2000" b="1">
                <a:solidFill>
                  <a:schemeClr val="accent3">
                    <a:lumMod val="75000"/>
                  </a:schemeClr>
                </a:solidFill>
                <a:latin typeface="PT Sans Narrow" panose="020B0604020202020204" charset="0"/>
              </a:defRPr>
            </a:lvl1pPr>
            <a:lvl2pPr>
              <a:buClr>
                <a:schemeClr val="accent1"/>
              </a:buClr>
              <a:buSzPts val="3600"/>
              <a:buFont typeface="PT Sans Narrow"/>
              <a:buNone/>
              <a:defRPr sz="3600" b="1">
                <a:solidFill>
                  <a:schemeClr val="accent1"/>
                </a:solidFill>
                <a:latin typeface="PT Sans Narrow"/>
                <a:ea typeface="PT Sans Narrow"/>
                <a:cs typeface="PT Sans Narrow"/>
              </a:defRPr>
            </a:lvl2pPr>
            <a:lvl3pPr>
              <a:buClr>
                <a:schemeClr val="accent1"/>
              </a:buClr>
              <a:buSzPts val="3600"/>
              <a:buFont typeface="PT Sans Narrow"/>
              <a:buNone/>
              <a:defRPr sz="3600" b="1">
                <a:solidFill>
                  <a:schemeClr val="accent1"/>
                </a:solidFill>
                <a:latin typeface="PT Sans Narrow"/>
                <a:ea typeface="PT Sans Narrow"/>
                <a:cs typeface="PT Sans Narrow"/>
              </a:defRPr>
            </a:lvl3pPr>
            <a:lvl4pPr>
              <a:buClr>
                <a:schemeClr val="accent1"/>
              </a:buClr>
              <a:buSzPts val="3600"/>
              <a:buFont typeface="PT Sans Narrow"/>
              <a:buNone/>
              <a:defRPr sz="3600" b="1">
                <a:solidFill>
                  <a:schemeClr val="accent1"/>
                </a:solidFill>
                <a:latin typeface="PT Sans Narrow"/>
                <a:ea typeface="PT Sans Narrow"/>
                <a:cs typeface="PT Sans Narrow"/>
              </a:defRPr>
            </a:lvl4pPr>
            <a:lvl5pPr>
              <a:buClr>
                <a:schemeClr val="accent1"/>
              </a:buClr>
              <a:buSzPts val="3600"/>
              <a:buFont typeface="PT Sans Narrow"/>
              <a:buNone/>
              <a:defRPr sz="3600" b="1">
                <a:solidFill>
                  <a:schemeClr val="accent1"/>
                </a:solidFill>
                <a:latin typeface="PT Sans Narrow"/>
                <a:ea typeface="PT Sans Narrow"/>
                <a:cs typeface="PT Sans Narrow"/>
              </a:defRPr>
            </a:lvl5pPr>
            <a:lvl6pPr>
              <a:buClr>
                <a:schemeClr val="accent1"/>
              </a:buClr>
              <a:buSzPts val="3600"/>
              <a:buFont typeface="PT Sans Narrow"/>
              <a:buNone/>
              <a:defRPr sz="3600" b="1">
                <a:solidFill>
                  <a:schemeClr val="accent1"/>
                </a:solidFill>
                <a:latin typeface="PT Sans Narrow"/>
                <a:ea typeface="PT Sans Narrow"/>
                <a:cs typeface="PT Sans Narrow"/>
              </a:defRPr>
            </a:lvl6pPr>
            <a:lvl7pPr>
              <a:buClr>
                <a:schemeClr val="accent1"/>
              </a:buClr>
              <a:buSzPts val="3600"/>
              <a:buFont typeface="PT Sans Narrow"/>
              <a:buNone/>
              <a:defRPr sz="3600" b="1">
                <a:solidFill>
                  <a:schemeClr val="accent1"/>
                </a:solidFill>
                <a:latin typeface="PT Sans Narrow"/>
                <a:ea typeface="PT Sans Narrow"/>
                <a:cs typeface="PT Sans Narrow"/>
              </a:defRPr>
            </a:lvl7pPr>
            <a:lvl8pPr>
              <a:buClr>
                <a:schemeClr val="accent1"/>
              </a:buClr>
              <a:buSzPts val="3600"/>
              <a:buFont typeface="PT Sans Narrow"/>
              <a:buNone/>
              <a:defRPr sz="3600" b="1">
                <a:solidFill>
                  <a:schemeClr val="accent1"/>
                </a:solidFill>
                <a:latin typeface="PT Sans Narrow"/>
                <a:ea typeface="PT Sans Narrow"/>
                <a:cs typeface="PT Sans Narrow"/>
              </a:defRPr>
            </a:lvl8pPr>
            <a:lvl9pPr>
              <a:buClr>
                <a:schemeClr val="accent1"/>
              </a:buClr>
              <a:buSzPts val="3600"/>
              <a:buFont typeface="PT Sans Narrow"/>
              <a:buNone/>
              <a:defRPr sz="3600" b="1">
                <a:solidFill>
                  <a:schemeClr val="accent1"/>
                </a:solidFill>
                <a:latin typeface="PT Sans Narrow"/>
                <a:ea typeface="PT Sans Narrow"/>
                <a:cs typeface="PT Sans Narrow"/>
              </a:defRPr>
            </a:lvl9pPr>
          </a:lstStyle>
          <a:p>
            <a:r>
              <a:rPr lang="fr-FR" dirty="0" smtClean="0"/>
              <a:t>Exemple</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68</a:t>
            </a:fld>
            <a:endParaRPr lang="fr-FR"/>
          </a:p>
        </p:txBody>
      </p:sp>
    </p:spTree>
    <p:extLst>
      <p:ext uri="{BB962C8B-B14F-4D97-AF65-F5344CB8AC3E}">
        <p14:creationId xmlns:p14="http://schemas.microsoft.com/office/powerpoint/2010/main" val="27827162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5009373" y="1828631"/>
            <a:ext cx="3491959" cy="2030071"/>
          </a:xfrm>
          <a:prstGeom prst="rect">
            <a:avLst/>
          </a:prstGeom>
        </p:spPr>
      </p:pic>
      <p:sp>
        <p:nvSpPr>
          <p:cNvPr id="7" name="Rectangle à coins arrondis 6"/>
          <p:cNvSpPr/>
          <p:nvPr/>
        </p:nvSpPr>
        <p:spPr>
          <a:xfrm>
            <a:off x="5438018" y="978202"/>
            <a:ext cx="3140766" cy="37502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8" name="Flèche vers le bas 7"/>
          <p:cNvSpPr/>
          <p:nvPr/>
        </p:nvSpPr>
        <p:spPr>
          <a:xfrm rot="1134495">
            <a:off x="6588179" y="1192660"/>
            <a:ext cx="164229" cy="636618"/>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5630033" y="1018948"/>
            <a:ext cx="2244525" cy="307777"/>
          </a:xfrm>
          <a:prstGeom prst="rect">
            <a:avLst/>
          </a:prstGeom>
        </p:spPr>
        <p:txBody>
          <a:bodyPr wrap="none">
            <a:spAutoFit/>
          </a:bodyPr>
          <a:lstStyle/>
          <a:p>
            <a:r>
              <a:rPr lang="fr-FR" dirty="0">
                <a:solidFill>
                  <a:schemeClr val="bg1"/>
                </a:solidFill>
              </a:rPr>
              <a:t>Régulations sur les </a:t>
            </a:r>
            <a:r>
              <a:rPr lang="fr-FR" dirty="0" err="1" smtClean="0">
                <a:solidFill>
                  <a:schemeClr val="bg1"/>
                </a:solidFill>
              </a:rPr>
              <a:t>régles</a:t>
            </a:r>
            <a:endParaRPr lang="fr-FR" dirty="0">
              <a:solidFill>
                <a:schemeClr val="bg1"/>
              </a:solidFill>
            </a:endParaRPr>
          </a:p>
        </p:txBody>
      </p:sp>
      <p:pic>
        <p:nvPicPr>
          <p:cNvPr id="10" name="Image 9"/>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79659" y="1756614"/>
            <a:ext cx="2343809" cy="1443786"/>
          </a:xfrm>
          <a:prstGeom prst="rect">
            <a:avLst/>
          </a:prstGeom>
        </p:spPr>
      </p:pic>
      <p:sp>
        <p:nvSpPr>
          <p:cNvPr id="11" name="Rectangle à coins arrondis 10"/>
          <p:cNvSpPr/>
          <p:nvPr/>
        </p:nvSpPr>
        <p:spPr>
          <a:xfrm>
            <a:off x="398807" y="3395008"/>
            <a:ext cx="2305515" cy="37502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Doubler une voiture</a:t>
            </a:r>
            <a:endParaRPr lang="fr-FR" dirty="0">
              <a:solidFill>
                <a:schemeClr val="bg1"/>
              </a:solidFill>
            </a:endParaRPr>
          </a:p>
        </p:txBody>
      </p:sp>
      <p:sp>
        <p:nvSpPr>
          <p:cNvPr id="12" name="Rectangle 11"/>
          <p:cNvSpPr/>
          <p:nvPr/>
        </p:nvSpPr>
        <p:spPr>
          <a:xfrm>
            <a:off x="7282070" y="2113722"/>
            <a:ext cx="669234" cy="463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hape 98"/>
          <p:cNvSpPr txBox="1">
            <a:spLocks/>
          </p:cNvSpPr>
          <p:nvPr/>
        </p:nvSpPr>
        <p:spPr>
          <a:xfrm>
            <a:off x="108940" y="93920"/>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 dirty="0"/>
              <a:t>Modèle </a:t>
            </a:r>
            <a:r>
              <a:rPr lang="fr-FR" dirty="0"/>
              <a:t>Rasmussen</a:t>
            </a:r>
          </a:p>
        </p:txBody>
      </p:sp>
      <p:sp>
        <p:nvSpPr>
          <p:cNvPr id="14" name="Shape 328"/>
          <p:cNvSpPr txBox="1">
            <a:spLocks/>
          </p:cNvSpPr>
          <p:nvPr/>
        </p:nvSpPr>
        <p:spPr>
          <a:xfrm>
            <a:off x="108940" y="573928"/>
            <a:ext cx="8516416" cy="533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algn="just">
              <a:buSzPts val="3600"/>
              <a:buFont typeface="PT Sans Narrow"/>
              <a:buNone/>
              <a:defRPr sz="2000" b="1">
                <a:solidFill>
                  <a:schemeClr val="accent3">
                    <a:lumMod val="75000"/>
                  </a:schemeClr>
                </a:solidFill>
                <a:latin typeface="PT Sans Narrow" panose="020B0604020202020204" charset="0"/>
              </a:defRPr>
            </a:lvl1pPr>
            <a:lvl2pPr>
              <a:buClr>
                <a:schemeClr val="accent1"/>
              </a:buClr>
              <a:buSzPts val="3600"/>
              <a:buFont typeface="PT Sans Narrow"/>
              <a:buNone/>
              <a:defRPr sz="3600" b="1">
                <a:solidFill>
                  <a:schemeClr val="accent1"/>
                </a:solidFill>
                <a:latin typeface="PT Sans Narrow"/>
                <a:ea typeface="PT Sans Narrow"/>
                <a:cs typeface="PT Sans Narrow"/>
              </a:defRPr>
            </a:lvl2pPr>
            <a:lvl3pPr>
              <a:buClr>
                <a:schemeClr val="accent1"/>
              </a:buClr>
              <a:buSzPts val="3600"/>
              <a:buFont typeface="PT Sans Narrow"/>
              <a:buNone/>
              <a:defRPr sz="3600" b="1">
                <a:solidFill>
                  <a:schemeClr val="accent1"/>
                </a:solidFill>
                <a:latin typeface="PT Sans Narrow"/>
                <a:ea typeface="PT Sans Narrow"/>
                <a:cs typeface="PT Sans Narrow"/>
              </a:defRPr>
            </a:lvl3pPr>
            <a:lvl4pPr>
              <a:buClr>
                <a:schemeClr val="accent1"/>
              </a:buClr>
              <a:buSzPts val="3600"/>
              <a:buFont typeface="PT Sans Narrow"/>
              <a:buNone/>
              <a:defRPr sz="3600" b="1">
                <a:solidFill>
                  <a:schemeClr val="accent1"/>
                </a:solidFill>
                <a:latin typeface="PT Sans Narrow"/>
                <a:ea typeface="PT Sans Narrow"/>
                <a:cs typeface="PT Sans Narrow"/>
              </a:defRPr>
            </a:lvl4pPr>
            <a:lvl5pPr>
              <a:buClr>
                <a:schemeClr val="accent1"/>
              </a:buClr>
              <a:buSzPts val="3600"/>
              <a:buFont typeface="PT Sans Narrow"/>
              <a:buNone/>
              <a:defRPr sz="3600" b="1">
                <a:solidFill>
                  <a:schemeClr val="accent1"/>
                </a:solidFill>
                <a:latin typeface="PT Sans Narrow"/>
                <a:ea typeface="PT Sans Narrow"/>
                <a:cs typeface="PT Sans Narrow"/>
              </a:defRPr>
            </a:lvl5pPr>
            <a:lvl6pPr>
              <a:buClr>
                <a:schemeClr val="accent1"/>
              </a:buClr>
              <a:buSzPts val="3600"/>
              <a:buFont typeface="PT Sans Narrow"/>
              <a:buNone/>
              <a:defRPr sz="3600" b="1">
                <a:solidFill>
                  <a:schemeClr val="accent1"/>
                </a:solidFill>
                <a:latin typeface="PT Sans Narrow"/>
                <a:ea typeface="PT Sans Narrow"/>
                <a:cs typeface="PT Sans Narrow"/>
              </a:defRPr>
            </a:lvl6pPr>
            <a:lvl7pPr>
              <a:buClr>
                <a:schemeClr val="accent1"/>
              </a:buClr>
              <a:buSzPts val="3600"/>
              <a:buFont typeface="PT Sans Narrow"/>
              <a:buNone/>
              <a:defRPr sz="3600" b="1">
                <a:solidFill>
                  <a:schemeClr val="accent1"/>
                </a:solidFill>
                <a:latin typeface="PT Sans Narrow"/>
                <a:ea typeface="PT Sans Narrow"/>
                <a:cs typeface="PT Sans Narrow"/>
              </a:defRPr>
            </a:lvl7pPr>
            <a:lvl8pPr>
              <a:buClr>
                <a:schemeClr val="accent1"/>
              </a:buClr>
              <a:buSzPts val="3600"/>
              <a:buFont typeface="PT Sans Narrow"/>
              <a:buNone/>
              <a:defRPr sz="3600" b="1">
                <a:solidFill>
                  <a:schemeClr val="accent1"/>
                </a:solidFill>
                <a:latin typeface="PT Sans Narrow"/>
                <a:ea typeface="PT Sans Narrow"/>
                <a:cs typeface="PT Sans Narrow"/>
              </a:defRPr>
            </a:lvl8pPr>
            <a:lvl9pPr>
              <a:buClr>
                <a:schemeClr val="accent1"/>
              </a:buClr>
              <a:buSzPts val="3600"/>
              <a:buFont typeface="PT Sans Narrow"/>
              <a:buNone/>
              <a:defRPr sz="3600" b="1">
                <a:solidFill>
                  <a:schemeClr val="accent1"/>
                </a:solidFill>
                <a:latin typeface="PT Sans Narrow"/>
                <a:ea typeface="PT Sans Narrow"/>
                <a:cs typeface="PT Sans Narrow"/>
              </a:defRPr>
            </a:lvl9pPr>
          </a:lstStyle>
          <a:p>
            <a:r>
              <a:rPr lang="fr-FR" dirty="0" smtClean="0"/>
              <a:t>Exemple</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69</a:t>
            </a:fld>
            <a:endParaRPr lang="fr-FR"/>
          </a:p>
        </p:txBody>
      </p:sp>
    </p:spTree>
    <p:extLst>
      <p:ext uri="{BB962C8B-B14F-4D97-AF65-F5344CB8AC3E}">
        <p14:creationId xmlns:p14="http://schemas.microsoft.com/office/powerpoint/2010/main" val="279213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204029" y="1266658"/>
            <a:ext cx="8839199" cy="3876842"/>
          </a:xfrm>
          <a:prstGeom prst="rect">
            <a:avLst/>
          </a:prstGeom>
          <a:noFill/>
          <a:ln>
            <a:noFill/>
          </a:ln>
        </p:spPr>
      </p:pic>
      <p:sp>
        <p:nvSpPr>
          <p:cNvPr id="6"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Objectif de l’ergonomie</a:t>
            </a:r>
            <a:endParaRPr lang="fr-FR" dirty="0"/>
          </a:p>
        </p:txBody>
      </p:sp>
      <p:sp>
        <p:nvSpPr>
          <p:cNvPr id="7" name="ZoneTexte 6"/>
          <p:cNvSpPr txBox="1"/>
          <p:nvPr/>
        </p:nvSpPr>
        <p:spPr>
          <a:xfrm>
            <a:off x="204029" y="753414"/>
            <a:ext cx="4334720" cy="400110"/>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chemeClr val="accent3">
                    <a:lumMod val="75000"/>
                  </a:schemeClr>
                </a:solidFill>
              </a:defRPr>
            </a:lvl1pPr>
          </a:lstStyle>
          <a:p>
            <a:r>
              <a:rPr lang="fr" dirty="0" smtClean="0">
                <a:latin typeface="PT Sans Narrow" panose="020B0604020202020204" charset="0"/>
              </a:rPr>
              <a:t>Vue </a:t>
            </a:r>
            <a:r>
              <a:rPr lang="fr" dirty="0">
                <a:latin typeface="PT Sans Narrow" panose="020B0604020202020204" charset="0"/>
              </a:rPr>
              <a:t>d’ensemble de l’ergonomie</a:t>
            </a:r>
            <a:endParaRPr lang="fr-FR" dirty="0">
              <a:latin typeface="PT Sans Narrow" panose="020B0604020202020204" charset="0"/>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a:t>
            </a:fld>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 de recherche d'images pour &quot;maps gps gif&quo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865" y="1729871"/>
            <a:ext cx="2133326" cy="1813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ésultat de recherche d'images pour &quot;maps gps gif&quo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5323" y="1678472"/>
            <a:ext cx="2325482" cy="197666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stretch>
            <a:fillRect/>
          </a:stretch>
        </p:blipFill>
        <p:spPr>
          <a:xfrm>
            <a:off x="4987134" y="1644442"/>
            <a:ext cx="3530322" cy="2010691"/>
          </a:xfrm>
          <a:prstGeom prst="rect">
            <a:avLst/>
          </a:prstGeom>
        </p:spPr>
      </p:pic>
      <p:sp>
        <p:nvSpPr>
          <p:cNvPr id="9" name="Rectangle à coins arrondis 8"/>
          <p:cNvSpPr/>
          <p:nvPr/>
        </p:nvSpPr>
        <p:spPr>
          <a:xfrm>
            <a:off x="5438018" y="978202"/>
            <a:ext cx="3140766" cy="37502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0" name="Flèche vers le bas 9"/>
          <p:cNvSpPr/>
          <p:nvPr/>
        </p:nvSpPr>
        <p:spPr>
          <a:xfrm rot="1134495">
            <a:off x="6588179" y="1192660"/>
            <a:ext cx="164229" cy="636618"/>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5630033" y="1018948"/>
            <a:ext cx="2852063" cy="307777"/>
          </a:xfrm>
          <a:prstGeom prst="rect">
            <a:avLst/>
          </a:prstGeom>
        </p:spPr>
        <p:txBody>
          <a:bodyPr wrap="none">
            <a:spAutoFit/>
          </a:bodyPr>
          <a:lstStyle/>
          <a:p>
            <a:r>
              <a:rPr lang="fr-FR" dirty="0" smtClean="0">
                <a:solidFill>
                  <a:schemeClr val="bg1"/>
                </a:solidFill>
              </a:rPr>
              <a:t>Régulation </a:t>
            </a:r>
            <a:r>
              <a:rPr lang="fr-FR" dirty="0">
                <a:solidFill>
                  <a:schemeClr val="bg1"/>
                </a:solidFill>
              </a:rPr>
              <a:t>sur les connaissances</a:t>
            </a:r>
          </a:p>
        </p:txBody>
      </p:sp>
      <p:sp>
        <p:nvSpPr>
          <p:cNvPr id="12" name="Rectangle à coins arrondis 11"/>
          <p:cNvSpPr/>
          <p:nvPr/>
        </p:nvSpPr>
        <p:spPr>
          <a:xfrm>
            <a:off x="398807" y="3395008"/>
            <a:ext cx="2305515" cy="37502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MAPS</a:t>
            </a:r>
            <a:endParaRPr lang="fr-FR" dirty="0">
              <a:solidFill>
                <a:schemeClr val="bg1"/>
              </a:solidFill>
            </a:endParaRPr>
          </a:p>
        </p:txBody>
      </p:sp>
      <p:sp>
        <p:nvSpPr>
          <p:cNvPr id="13" name="Shape 98"/>
          <p:cNvSpPr txBox="1">
            <a:spLocks/>
          </p:cNvSpPr>
          <p:nvPr/>
        </p:nvSpPr>
        <p:spPr>
          <a:xfrm>
            <a:off x="108940" y="93920"/>
            <a:ext cx="3598536"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 dirty="0"/>
              <a:t>Modèle </a:t>
            </a:r>
            <a:r>
              <a:rPr lang="fr-FR" dirty="0"/>
              <a:t>Rasmussen</a:t>
            </a:r>
          </a:p>
        </p:txBody>
      </p:sp>
      <p:sp>
        <p:nvSpPr>
          <p:cNvPr id="14" name="Shape 328"/>
          <p:cNvSpPr txBox="1">
            <a:spLocks/>
          </p:cNvSpPr>
          <p:nvPr/>
        </p:nvSpPr>
        <p:spPr>
          <a:xfrm>
            <a:off x="108940" y="573928"/>
            <a:ext cx="8516416" cy="533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algn="just">
              <a:buSzPts val="3600"/>
              <a:buFont typeface="PT Sans Narrow"/>
              <a:buNone/>
              <a:defRPr sz="2000" b="1">
                <a:solidFill>
                  <a:schemeClr val="accent3">
                    <a:lumMod val="75000"/>
                  </a:schemeClr>
                </a:solidFill>
                <a:latin typeface="PT Sans Narrow" panose="020B0604020202020204" charset="0"/>
              </a:defRPr>
            </a:lvl1pPr>
            <a:lvl2pPr>
              <a:buClr>
                <a:schemeClr val="accent1"/>
              </a:buClr>
              <a:buSzPts val="3600"/>
              <a:buFont typeface="PT Sans Narrow"/>
              <a:buNone/>
              <a:defRPr sz="3600" b="1">
                <a:solidFill>
                  <a:schemeClr val="accent1"/>
                </a:solidFill>
                <a:latin typeface="PT Sans Narrow"/>
                <a:ea typeface="PT Sans Narrow"/>
                <a:cs typeface="PT Sans Narrow"/>
              </a:defRPr>
            </a:lvl2pPr>
            <a:lvl3pPr>
              <a:buClr>
                <a:schemeClr val="accent1"/>
              </a:buClr>
              <a:buSzPts val="3600"/>
              <a:buFont typeface="PT Sans Narrow"/>
              <a:buNone/>
              <a:defRPr sz="3600" b="1">
                <a:solidFill>
                  <a:schemeClr val="accent1"/>
                </a:solidFill>
                <a:latin typeface="PT Sans Narrow"/>
                <a:ea typeface="PT Sans Narrow"/>
                <a:cs typeface="PT Sans Narrow"/>
              </a:defRPr>
            </a:lvl3pPr>
            <a:lvl4pPr>
              <a:buClr>
                <a:schemeClr val="accent1"/>
              </a:buClr>
              <a:buSzPts val="3600"/>
              <a:buFont typeface="PT Sans Narrow"/>
              <a:buNone/>
              <a:defRPr sz="3600" b="1">
                <a:solidFill>
                  <a:schemeClr val="accent1"/>
                </a:solidFill>
                <a:latin typeface="PT Sans Narrow"/>
                <a:ea typeface="PT Sans Narrow"/>
                <a:cs typeface="PT Sans Narrow"/>
              </a:defRPr>
            </a:lvl4pPr>
            <a:lvl5pPr>
              <a:buClr>
                <a:schemeClr val="accent1"/>
              </a:buClr>
              <a:buSzPts val="3600"/>
              <a:buFont typeface="PT Sans Narrow"/>
              <a:buNone/>
              <a:defRPr sz="3600" b="1">
                <a:solidFill>
                  <a:schemeClr val="accent1"/>
                </a:solidFill>
                <a:latin typeface="PT Sans Narrow"/>
                <a:ea typeface="PT Sans Narrow"/>
                <a:cs typeface="PT Sans Narrow"/>
              </a:defRPr>
            </a:lvl5pPr>
            <a:lvl6pPr>
              <a:buClr>
                <a:schemeClr val="accent1"/>
              </a:buClr>
              <a:buSzPts val="3600"/>
              <a:buFont typeface="PT Sans Narrow"/>
              <a:buNone/>
              <a:defRPr sz="3600" b="1">
                <a:solidFill>
                  <a:schemeClr val="accent1"/>
                </a:solidFill>
                <a:latin typeface="PT Sans Narrow"/>
                <a:ea typeface="PT Sans Narrow"/>
                <a:cs typeface="PT Sans Narrow"/>
              </a:defRPr>
            </a:lvl6pPr>
            <a:lvl7pPr>
              <a:buClr>
                <a:schemeClr val="accent1"/>
              </a:buClr>
              <a:buSzPts val="3600"/>
              <a:buFont typeface="PT Sans Narrow"/>
              <a:buNone/>
              <a:defRPr sz="3600" b="1">
                <a:solidFill>
                  <a:schemeClr val="accent1"/>
                </a:solidFill>
                <a:latin typeface="PT Sans Narrow"/>
                <a:ea typeface="PT Sans Narrow"/>
                <a:cs typeface="PT Sans Narrow"/>
              </a:defRPr>
            </a:lvl7pPr>
            <a:lvl8pPr>
              <a:buClr>
                <a:schemeClr val="accent1"/>
              </a:buClr>
              <a:buSzPts val="3600"/>
              <a:buFont typeface="PT Sans Narrow"/>
              <a:buNone/>
              <a:defRPr sz="3600" b="1">
                <a:solidFill>
                  <a:schemeClr val="accent1"/>
                </a:solidFill>
                <a:latin typeface="PT Sans Narrow"/>
                <a:ea typeface="PT Sans Narrow"/>
                <a:cs typeface="PT Sans Narrow"/>
              </a:defRPr>
            </a:lvl8pPr>
            <a:lvl9pPr>
              <a:buClr>
                <a:schemeClr val="accent1"/>
              </a:buClr>
              <a:buSzPts val="3600"/>
              <a:buFont typeface="PT Sans Narrow"/>
              <a:buNone/>
              <a:defRPr sz="3600" b="1">
                <a:solidFill>
                  <a:schemeClr val="accent1"/>
                </a:solidFill>
                <a:latin typeface="PT Sans Narrow"/>
                <a:ea typeface="PT Sans Narrow"/>
                <a:cs typeface="PT Sans Narrow"/>
              </a:defRPr>
            </a:lvl9pPr>
          </a:lstStyle>
          <a:p>
            <a:r>
              <a:rPr lang="fr-FR" dirty="0" smtClean="0"/>
              <a:t>Exemple</a:t>
            </a:r>
            <a:endParaRPr lang="fr-FR" dirty="0"/>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70</a:t>
            </a:fld>
            <a:endParaRPr lang="fr-FR"/>
          </a:p>
        </p:txBody>
      </p:sp>
    </p:spTree>
    <p:extLst>
      <p:ext uri="{BB962C8B-B14F-4D97-AF65-F5344CB8AC3E}">
        <p14:creationId xmlns:p14="http://schemas.microsoft.com/office/powerpoint/2010/main" val="29875714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8058" y="1700247"/>
            <a:ext cx="8520600" cy="707400"/>
          </a:xfrm>
        </p:spPr>
        <p:txBody>
          <a:bodyPr/>
          <a:lstStyle/>
          <a:p>
            <a:r>
              <a:rPr lang="fr-FR" dirty="0" smtClean="0"/>
              <a:t>Merci de votre attention</a:t>
            </a:r>
            <a:endParaRPr lang="fr-FR" dirty="0"/>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71</a:t>
            </a:fld>
            <a:endParaRPr lang="fr-FR"/>
          </a:p>
        </p:txBody>
      </p:sp>
    </p:spTree>
    <p:extLst>
      <p:ext uri="{BB962C8B-B14F-4D97-AF65-F5344CB8AC3E}">
        <p14:creationId xmlns:p14="http://schemas.microsoft.com/office/powerpoint/2010/main" val="38892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1028475" y="1234175"/>
            <a:ext cx="6111455" cy="3686275"/>
          </a:xfrm>
          <a:prstGeom prst="rect">
            <a:avLst/>
          </a:prstGeom>
          <a:noFill/>
          <a:ln>
            <a:noFill/>
          </a:ln>
        </p:spPr>
      </p:pic>
      <p:sp>
        <p:nvSpPr>
          <p:cNvPr id="5"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smtClean="0"/>
              <a:t>Objectif de l’ergonomie</a:t>
            </a:r>
            <a:endParaRPr lang="fr-FR" dirty="0"/>
          </a:p>
        </p:txBody>
      </p:sp>
      <p:sp>
        <p:nvSpPr>
          <p:cNvPr id="6" name="ZoneTexte 5"/>
          <p:cNvSpPr txBox="1"/>
          <p:nvPr/>
        </p:nvSpPr>
        <p:spPr>
          <a:xfrm>
            <a:off x="204029" y="753414"/>
            <a:ext cx="4334720" cy="400110"/>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chemeClr val="accent3">
                    <a:lumMod val="75000"/>
                  </a:schemeClr>
                </a:solidFill>
              </a:defRPr>
            </a:lvl1pPr>
          </a:lstStyle>
          <a:p>
            <a:r>
              <a:rPr lang="fr" dirty="0" smtClean="0">
                <a:latin typeface="PT Sans Narrow" panose="020B0604020202020204" charset="0"/>
              </a:rPr>
              <a:t>Vue </a:t>
            </a:r>
            <a:r>
              <a:rPr lang="fr" dirty="0">
                <a:latin typeface="PT Sans Narrow" panose="020B0604020202020204" charset="0"/>
              </a:rPr>
              <a:t>d’ensemble de l’ergonomie</a:t>
            </a:r>
            <a:endParaRPr lang="fr-FR" dirty="0">
              <a:latin typeface="PT Sans Narrow" panose="020B0604020202020204" charset="0"/>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
          <p:cNvSpPr txBox="1">
            <a:spLocks/>
          </p:cNvSpPr>
          <p:nvPr/>
        </p:nvSpPr>
        <p:spPr>
          <a:xfrm>
            <a:off x="-383798" y="1016902"/>
            <a:ext cx="8520600" cy="330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857250" indent="-285750">
              <a:lnSpc>
                <a:spcPct val="150000"/>
              </a:lnSpc>
              <a:spcBef>
                <a:spcPts val="1000"/>
              </a:spcBef>
              <a:buClr>
                <a:srgbClr val="000000"/>
              </a:buClr>
              <a:buFont typeface="Wingdings" panose="05000000000000000000" pitchFamily="2" charset="2"/>
              <a:buChar char="q"/>
            </a:pPr>
            <a:r>
              <a:rPr lang="fr-FR" sz="2000" dirty="0" smtClean="0">
                <a:solidFill>
                  <a:srgbClr val="000000"/>
                </a:solidFill>
                <a:latin typeface="Times New Roman" panose="02020603050405020304" pitchFamily="18" charset="0"/>
                <a:ea typeface="Arial"/>
                <a:cs typeface="Times New Roman" panose="02020603050405020304" pitchFamily="18" charset="0"/>
              </a:rPr>
              <a:t>Ergonomie</a:t>
            </a:r>
            <a:r>
              <a:rPr lang="fr-FR" sz="2000" dirty="0" smtClean="0">
                <a:solidFill>
                  <a:srgbClr val="000000"/>
                </a:solidFill>
                <a:latin typeface="Times New Roman" panose="02020603050405020304" pitchFamily="18" charset="0"/>
                <a:ea typeface="Verdana" panose="020B0604030504040204" pitchFamily="34" charset="0"/>
                <a:cs typeface="Times New Roman" panose="02020603050405020304" pitchFamily="18" charset="0"/>
              </a:rPr>
              <a:t> </a:t>
            </a:r>
            <a:r>
              <a:rPr lang="fr-FR" sz="2000"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physique,</a:t>
            </a:r>
          </a:p>
          <a:p>
            <a:pPr marL="857250" indent="-285750">
              <a:lnSpc>
                <a:spcPct val="150000"/>
              </a:lnSpc>
              <a:spcBef>
                <a:spcPts val="1000"/>
              </a:spcBef>
              <a:buClr>
                <a:srgbClr val="000000"/>
              </a:buClr>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Ergonomie de </a:t>
            </a:r>
            <a:r>
              <a:rPr lang="fr-FR" sz="2000"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l’information,</a:t>
            </a:r>
            <a:endPar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Ergonomie des </a:t>
            </a:r>
            <a:r>
              <a:rPr lang="fr-FR" sz="2000"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systèmes,</a:t>
            </a:r>
            <a:endPar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endParaRPr>
          </a:p>
          <a:p>
            <a:pPr marL="857250" indent="-285750">
              <a:lnSpc>
                <a:spcPct val="150000"/>
              </a:lnSpc>
              <a:spcBef>
                <a:spcPts val="1000"/>
              </a:spcBef>
              <a:buClr>
                <a:srgbClr val="000000"/>
              </a:buClr>
              <a:buFont typeface="Wingdings" panose="05000000000000000000" pitchFamily="2" charset="2"/>
              <a:buChar char="q"/>
            </a:pPr>
            <a:r>
              <a:rPr lang="fr-FR" sz="2000" dirty="0">
                <a:solidFill>
                  <a:srgbClr val="000000"/>
                </a:solidFill>
                <a:latin typeface="Times New Roman" panose="02020603050405020304" pitchFamily="18" charset="0"/>
                <a:ea typeface="Arial"/>
                <a:cs typeface="Times New Roman" panose="02020603050405020304" pitchFamily="18" charset="0"/>
              </a:rPr>
              <a:t>Ergonomie</a:t>
            </a:r>
            <a:r>
              <a:rPr lang="fr-FR" sz="2000" dirty="0">
                <a:latin typeface="Times New Roman" panose="02020603050405020304" pitchFamily="18" charset="0"/>
                <a:ea typeface="Verdana" panose="020B0604030504040204" pitchFamily="34" charset="0"/>
                <a:cs typeface="Times New Roman" panose="02020603050405020304" pitchFamily="18" charset="0"/>
              </a:rPr>
              <a:t> </a:t>
            </a:r>
            <a:r>
              <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cognitive</a:t>
            </a:r>
            <a:r>
              <a:rPr lang="fr-FR" sz="2000" dirty="0">
                <a:latin typeface="Times New Roman" panose="02020603050405020304" pitchFamily="18" charset="0"/>
                <a:ea typeface="Verdana" panose="020B060403050404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Arial"/>
                <a:cs typeface="Times New Roman" panose="02020603050405020304" pitchFamily="18" charset="0"/>
              </a:rPr>
              <a:t>ou ergonomie </a:t>
            </a:r>
            <a:r>
              <a:rPr lang="fr-FR" sz="2000" dirty="0" smtClean="0">
                <a:solidFill>
                  <a:srgbClr val="0070C0"/>
                </a:solidFill>
                <a:latin typeface="Times New Roman" panose="02020603050405020304" pitchFamily="18" charset="0"/>
                <a:ea typeface="Verdana" panose="020B0604030504040204" pitchFamily="34" charset="0"/>
                <a:cs typeface="Times New Roman" panose="02020603050405020304" pitchFamily="18" charset="0"/>
              </a:rPr>
              <a:t>logicielle.</a:t>
            </a:r>
            <a:endParaRPr lang="fr-FR" sz="2000" dirty="0">
              <a:solidFill>
                <a:srgbClr val="0070C0"/>
              </a:solidFill>
              <a:latin typeface="Times New Roman" panose="02020603050405020304" pitchFamily="18" charset="0"/>
              <a:ea typeface="Verdana" panose="020B0604030504040204" pitchFamily="34" charset="0"/>
              <a:cs typeface="Times New Roman" panose="02020603050405020304" pitchFamily="18" charset="0"/>
            </a:endParaRPr>
          </a:p>
          <a:p>
            <a:pPr marL="571500" indent="0">
              <a:lnSpc>
                <a:spcPct val="90000"/>
              </a:lnSpc>
              <a:spcBef>
                <a:spcPts val="1000"/>
              </a:spcBef>
              <a:buClr>
                <a:srgbClr val="000000"/>
              </a:buClr>
              <a:buNone/>
            </a:pPr>
            <a:endParaRPr lang="fr-FR"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857250" indent="-285750">
              <a:lnSpc>
                <a:spcPct val="90000"/>
              </a:lnSpc>
              <a:spcBef>
                <a:spcPts val="1000"/>
              </a:spcBef>
              <a:buClr>
                <a:srgbClr val="000000"/>
              </a:buClr>
              <a:buFont typeface="Wingdings" panose="05000000000000000000" pitchFamily="2" charset="2"/>
              <a:buChar char="q"/>
            </a:pPr>
            <a:endParaRPr lang="fr-FR" dirty="0" smtClean="0">
              <a:solidFill>
                <a:srgbClr val="000000"/>
              </a:solidFill>
              <a:latin typeface="Arial"/>
              <a:ea typeface="Arial"/>
              <a:cs typeface="Arial"/>
            </a:endParaRPr>
          </a:p>
        </p:txBody>
      </p:sp>
      <p:sp>
        <p:nvSpPr>
          <p:cNvPr id="4" name="Shape 98"/>
          <p:cNvSpPr txBox="1">
            <a:spLocks/>
          </p:cNvSpPr>
          <p:nvPr/>
        </p:nvSpPr>
        <p:spPr>
          <a:xfrm>
            <a:off x="158816" y="126153"/>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fr-FR" dirty="0"/>
              <a:t>Les différentes formes d’ergonomie</a:t>
            </a: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a:t>
            </a:fld>
            <a:endParaRPr lang="fr-FR"/>
          </a:p>
        </p:txBody>
      </p:sp>
    </p:spTree>
    <p:extLst>
      <p:ext uri="{BB962C8B-B14F-4D97-AF65-F5344CB8AC3E}">
        <p14:creationId xmlns:p14="http://schemas.microsoft.com/office/powerpoint/2010/main" val="2412336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3534</TotalTime>
  <Words>3418</Words>
  <Application>Microsoft Office PowerPoint</Application>
  <PresentationFormat>Affichage à l'écran (16:9)</PresentationFormat>
  <Paragraphs>583</Paragraphs>
  <Slides>71</Slides>
  <Notes>37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71</vt:i4>
      </vt:variant>
    </vt:vector>
  </HeadingPairs>
  <TitlesOfParts>
    <vt:vector size="82" baseType="lpstr">
      <vt:lpstr>Verdana</vt:lpstr>
      <vt:lpstr>Times New Roman</vt:lpstr>
      <vt:lpstr>Wingdings</vt:lpstr>
      <vt:lpstr>Arial Unicode MS</vt:lpstr>
      <vt:lpstr>Arial</vt:lpstr>
      <vt:lpstr>Symbol</vt:lpstr>
      <vt:lpstr>PT Sans Narrow</vt:lpstr>
      <vt:lpstr>Open Sans</vt:lpstr>
      <vt:lpstr>Adobe Song Std L</vt:lpstr>
      <vt:lpstr>Wingdings 3</vt:lpstr>
      <vt:lpstr>Tropic</vt:lpstr>
      <vt:lpstr>Ergonomie et facteurs humains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Nos sens</vt:lpstr>
      <vt:lpstr>La vision humaine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Loi de fitt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Modèle ICS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Kaiskhelifa</dc:creator>
  <cp:lastModifiedBy>Kaiskhelifa</cp:lastModifiedBy>
  <cp:revision>246</cp:revision>
  <dcterms:modified xsi:type="dcterms:W3CDTF">2018-03-06T22:44:20Z</dcterms:modified>
</cp:coreProperties>
</file>