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9"/>
  </p:notesMasterIdLst>
  <p:sldIdLst>
    <p:sldId id="256" r:id="rId2"/>
    <p:sldId id="276" r:id="rId3"/>
    <p:sldId id="279" r:id="rId4"/>
    <p:sldId id="275" r:id="rId5"/>
    <p:sldId id="277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72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FF3A4B-47D5-428F-89D2-11A71274C71B}" type="datetimeFigureOut">
              <a:rPr lang="fr-FR"/>
              <a:pPr>
                <a:defRPr/>
              </a:pPr>
              <a:t>11/03/2016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D9114B-A14F-418F-B8D5-B29D6DA6B2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53D12D-3B4B-4FEC-840F-FF734545DC0C}" type="slidenum">
              <a:rPr lang="fr-FR">
                <a:cs typeface="Arial" charset="0"/>
              </a:rPr>
              <a:pPr/>
              <a:t>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FE2B1F-3BF0-4D84-8DDD-047DDE5B96D7}" type="slidenum">
              <a:rPr lang="fr-FR">
                <a:cs typeface="Arial" charset="0"/>
              </a:rPr>
              <a:pPr/>
              <a:t>11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8D8D8B-DD9B-4084-BFFB-9D3204D3E55F}" type="slidenum">
              <a:rPr lang="fr-FR">
                <a:cs typeface="Arial" charset="0"/>
              </a:rPr>
              <a:pPr/>
              <a:t>12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A3FBEC-D82E-4C92-8ED9-16BFBE571235}" type="slidenum">
              <a:rPr lang="fr-FR">
                <a:cs typeface="Arial" charset="0"/>
              </a:rPr>
              <a:pPr/>
              <a:t>13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4A5E7F-5EC7-40DD-A4DD-5CCD6E5570DE}" type="slidenum">
              <a:rPr lang="fr-FR">
                <a:cs typeface="Arial" charset="0"/>
              </a:rPr>
              <a:pPr/>
              <a:t>14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C4DC6E-EB01-4184-9109-35E43D3AF664}" type="slidenum">
              <a:rPr lang="fr-FR">
                <a:cs typeface="Arial" charset="0"/>
              </a:rPr>
              <a:pPr/>
              <a:t>15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652D35-6B07-4BD9-AD73-8ED3F191C3AC}" type="slidenum">
              <a:rPr lang="fr-FR">
                <a:cs typeface="Arial" charset="0"/>
              </a:rPr>
              <a:pPr/>
              <a:t>16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C43770-C07C-4B59-9EE6-D4D88FAEAE5A}" type="slidenum">
              <a:rPr lang="fr-FR">
                <a:cs typeface="Arial" charset="0"/>
              </a:rPr>
              <a:pPr/>
              <a:t>17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B7B7E2-1D75-483B-8B99-E404A1F3D95B}" type="slidenum">
              <a:rPr lang="fr-FR">
                <a:cs typeface="Arial" charset="0"/>
              </a:rPr>
              <a:pPr/>
              <a:t>18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139E83-20B5-4E2F-8BB7-EAB3AEE6CDD9}" type="slidenum">
              <a:rPr lang="fr-FR">
                <a:cs typeface="Arial" charset="0"/>
              </a:rPr>
              <a:pPr/>
              <a:t>19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242CE0-6EFC-4CB6-86C9-7D1E6D9C8E47}" type="slidenum">
              <a:rPr lang="fr-FR">
                <a:cs typeface="Arial" charset="0"/>
              </a:rPr>
              <a:pPr/>
              <a:t>20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4762EB-25BD-463F-80A3-EE1DD966D397}" type="slidenum">
              <a:rPr lang="fr-FR">
                <a:cs typeface="Arial" charset="0"/>
              </a:rPr>
              <a:pPr/>
              <a:t>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194AEC-DDB6-4F76-8529-3ECB1AD3E055}" type="slidenum">
              <a:rPr lang="fr-FR">
                <a:cs typeface="Arial" charset="0"/>
              </a:rPr>
              <a:pPr/>
              <a:t>21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A17D81-B737-4993-9291-C8B2031CFD5D}" type="slidenum">
              <a:rPr lang="fr-FR">
                <a:cs typeface="Arial" charset="0"/>
              </a:rPr>
              <a:pPr/>
              <a:t>22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A085AE-3C8B-46C2-BC33-67D94DE9C9A8}" type="slidenum">
              <a:rPr lang="fr-FR">
                <a:cs typeface="Arial" charset="0"/>
              </a:rPr>
              <a:pPr/>
              <a:t>23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3CA9CF-6E4D-4490-A21B-040CC2BB9E7E}" type="slidenum">
              <a:rPr lang="fr-FR">
                <a:cs typeface="Arial" charset="0"/>
              </a:rPr>
              <a:pPr/>
              <a:t>24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B9DCEC-FCEF-4460-AE7D-5F13111EB133}" type="slidenum">
              <a:rPr lang="fr-FR">
                <a:cs typeface="Arial" charset="0"/>
              </a:rPr>
              <a:pPr/>
              <a:t>25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08026F-40ED-4FCB-927F-6FC3B99DA5C0}" type="slidenum">
              <a:rPr lang="fr-FR">
                <a:cs typeface="Arial" charset="0"/>
              </a:rPr>
              <a:pPr/>
              <a:t>26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3F3216-09FD-47F1-92EB-348B2A11051B}" type="slidenum">
              <a:rPr lang="fr-FR">
                <a:cs typeface="Arial" charset="0"/>
              </a:rPr>
              <a:pPr/>
              <a:t>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260838-D960-4ECB-B1D5-31CE779011DF}" type="slidenum">
              <a:rPr lang="fr-FR">
                <a:cs typeface="Arial" charset="0"/>
              </a:rPr>
              <a:pPr/>
              <a:t>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5C4646-460D-4E1A-BF0A-BFD7613BCB9D}" type="slidenum">
              <a:rPr lang="fr-FR">
                <a:cs typeface="Arial" charset="0"/>
              </a:rPr>
              <a:pPr/>
              <a:t>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A9D2EF-16DB-4FA7-A6CB-12FCB044A41C}" type="slidenum">
              <a:rPr lang="fr-FR">
                <a:cs typeface="Arial" charset="0"/>
              </a:rPr>
              <a:pPr/>
              <a:t>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3FF1C7-A8E9-47C5-BC65-8341F4F7D14F}" type="slidenum">
              <a:rPr lang="fr-FR">
                <a:cs typeface="Arial" charset="0"/>
              </a:rPr>
              <a:pPr/>
              <a:t>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8BD36A-68B3-42EA-AEC8-BFB199374F3F}" type="slidenum">
              <a:rPr lang="fr-FR">
                <a:cs typeface="Arial" charset="0"/>
              </a:rPr>
              <a:pPr/>
              <a:t>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F8C1D9-17DE-4FEA-A43F-CCF3C7D87F00}" type="slidenum">
              <a:rPr lang="fr-FR">
                <a:cs typeface="Arial" charset="0"/>
              </a:rPr>
              <a:pPr/>
              <a:t>10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rme libre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21E68-3582-4692-AEEF-B4CE4E3E9B37}" type="datetime4">
              <a:rPr lang="fr-FR"/>
              <a:pPr>
                <a:defRPr/>
              </a:pPr>
              <a:t>11 mars 2016</a:t>
            </a:fld>
            <a:endParaRPr lang="fr-FR"/>
          </a:p>
        </p:txBody>
      </p:sp>
      <p:sp>
        <p:nvSpPr>
          <p:cNvPr id="7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Gestion bibliothèque.</a:t>
            </a:r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528877-9306-45D7-B6A4-DBE5FC7F09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A8E6-6058-480E-8E95-88BE2522AAC8}" type="datetime4">
              <a:rPr lang="fr-FR"/>
              <a:pPr>
                <a:defRPr/>
              </a:pPr>
              <a:t>11 mars 2016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Gestion bibliothèque.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8153-EF1D-4D77-8999-714D9CD0D3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66-7F1C-4553-A11B-80D7D8FCFF1B}" type="datetime4">
              <a:rPr lang="fr-FR"/>
              <a:pPr>
                <a:defRPr/>
              </a:pPr>
              <a:t>11 mars 2016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Gestion bibliothèque.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52E5A-F643-4FBB-95A3-7E195BC073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8687-955C-497C-8871-7F8751F0DD6B}" type="datetime4">
              <a:rPr lang="fr-FR"/>
              <a:pPr>
                <a:defRPr/>
              </a:pPr>
              <a:t>11 mars 2016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Gestion bibliothèque.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010BB-FA7F-498B-AB4C-6BF90E63C0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rme libre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969DC9-75BC-4F41-8341-4ACDEE2742E0}" type="datetime4">
              <a:rPr lang="fr-FR"/>
              <a:pPr>
                <a:defRPr/>
              </a:pPr>
              <a:t>11 mars 2016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Gestion bibliothèque.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889F7-6F7D-4013-9F00-43109B54E6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2515-3944-45EC-A188-16FBE60BEE07}" type="datetime4">
              <a:rPr lang="fr-FR"/>
              <a:pPr>
                <a:defRPr/>
              </a:pPr>
              <a:t>11 mars 2016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Gestion bibliothèque.</a:t>
            </a:r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C970-A3E6-4832-8FB1-046AFB9E01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9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1" y="1516913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1516913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6325DA-184A-4159-A100-B09E9F4E0EFF}" type="datetime4">
              <a:rPr lang="fr-FR"/>
              <a:pPr>
                <a:defRPr/>
              </a:pPr>
              <a:t>11 mars 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Gestion bibliothèque.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F6FB84-D262-4644-84D4-5B498F6CBB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A4D9-3CFB-41A6-A880-CA44C63308D6}" type="datetime4">
              <a:rPr lang="fr-FR"/>
              <a:pPr>
                <a:defRPr/>
              </a:pPr>
              <a:t>11 mars 2016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Gestion bibliothèque.</a:t>
            </a: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AEFAE-CE89-40CE-B613-EB8FB958FC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50BC-31FA-4440-B10E-AD1D073F69A8}" type="datetime4">
              <a:rPr lang="fr-FR"/>
              <a:pPr>
                <a:defRPr/>
              </a:pPr>
              <a:t>11 mars 2016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Gestion bibliothèque.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DF0C3-1DA2-461F-BE46-78D0C4817C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1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FCB181-E8B6-43CE-8B33-6B2FCFDB913C}" type="datetime4">
              <a:rPr lang="fr-FR"/>
              <a:pPr>
                <a:defRPr/>
              </a:pPr>
              <a:t>11 mars 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Gestion bibliothèque.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C9EFA-EFB9-457F-903F-EB38A68EE8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3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839BCD-8436-4940-860C-A4D9510EE19B}" type="datetime4">
              <a:rPr lang="fr-FR"/>
              <a:pPr>
                <a:defRPr/>
              </a:pPr>
              <a:t>11 mars 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Gestion bibliothèque.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8B5EF1-968D-4D5D-BDB6-67D8F71E90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9DAD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AE3F4B-E6DD-47D9-BA3B-A201F2FD0641}" type="datetime4">
              <a:rPr lang="fr-FR"/>
              <a:pPr>
                <a:defRPr/>
              </a:pPr>
              <a:t>11 mars 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Gestion bibliothèque.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9DAD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E9B38D-0352-458F-A0F4-D6A916BC58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89" r:id="rId2"/>
    <p:sldLayoutId id="2147483796" r:id="rId3"/>
    <p:sldLayoutId id="2147483790" r:id="rId4"/>
    <p:sldLayoutId id="2147483797" r:id="rId5"/>
    <p:sldLayoutId id="2147483791" r:id="rId6"/>
    <p:sldLayoutId id="2147483792" r:id="rId7"/>
    <p:sldLayoutId id="2147483798" r:id="rId8"/>
    <p:sldLayoutId id="2147483799" r:id="rId9"/>
    <p:sldLayoutId id="2147483793" r:id="rId10"/>
    <p:sldLayoutId id="214748379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photos/Workbench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photos/CAVE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videos/REALYZ%20Laval%20Virtual%202011(360p_H.264-AAC).mp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hyperlink" Target="https://fr.wikipedia.org/wiki/Imag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Relief_(g%C3%A9omorphologie)" TargetMode="External"/><Relationship Id="rId5" Type="http://schemas.openxmlformats.org/officeDocument/2006/relationships/hyperlink" Target="https://fr.wikipedia.org/wiki/Perception" TargetMode="External"/><Relationship Id="rId4" Type="http://schemas.openxmlformats.org/officeDocument/2006/relationships/hyperlink" Target="photos/stereoscopique.jpg" TargetMode="External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1357291" y="1928802"/>
            <a:ext cx="6480048" cy="136861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9600" dirty="0" smtClean="0">
                <a:effectLst>
                  <a:reflection blurRad="6350" stA="55000" endA="300" endPos="45500" dir="5400000" sy="-100000" algn="bl" rotWithShape="0"/>
                </a:effectLst>
                <a:latin typeface="Niagara Solid" pitchFamily="82" charset="0"/>
              </a:rPr>
              <a:t>La Réalité virtuelle</a:t>
            </a:r>
            <a:endParaRPr lang="fr-FR" sz="9600" dirty="0">
              <a:effectLst>
                <a:reflection blurRad="6350" stA="55000" endA="300" endPos="45500" dir="5400000" sy="-100000" algn="bl" rotWithShape="0"/>
              </a:effectLst>
              <a:latin typeface="Niagara Solid" pitchFamily="8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43175" y="5997379"/>
            <a:ext cx="371477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+mn-cs"/>
              </a:rPr>
              <a:t>Master  2 Informatique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+mn-cs"/>
              </a:rPr>
              <a:t>2o15 </a:t>
            </a:r>
            <a:r>
              <a:rPr lang="fr-FR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+mn-cs"/>
              </a:rPr>
              <a:t>- </a:t>
            </a:r>
            <a:r>
              <a:rPr lang="fr-FR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+mn-cs"/>
              </a:rPr>
              <a:t>2016</a:t>
            </a:r>
            <a:endParaRPr lang="fr-FR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entury Gothic" pitchFamily="34" charset="0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8625" y="2071688"/>
            <a:ext cx="1500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pitchFamily="18" charset="0"/>
                <a:cs typeface="Arial" pitchFamily="34" charset="0"/>
              </a:rPr>
              <a:t>EXPOSé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571500" y="4500563"/>
            <a:ext cx="385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Préparés par :</a:t>
            </a:r>
            <a:endParaRPr lang="fr-FR" sz="1400" b="1"/>
          </a:p>
          <a:p>
            <a:r>
              <a:rPr lang="fr-FR" sz="1400" b="1"/>
              <a:t>Nassim AMROUCHE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357938" y="4429125"/>
            <a:ext cx="2357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+mn-lt"/>
                <a:cs typeface="+mn-cs"/>
              </a:rPr>
              <a:t>Encadré par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latin typeface="+mn-lt"/>
                <a:cs typeface="+mn-cs"/>
              </a:rPr>
              <a:t>Catherine </a:t>
            </a:r>
            <a:r>
              <a:rPr lang="fr-FR" sz="1400" b="1" dirty="0" err="1">
                <a:latin typeface="+mn-lt"/>
                <a:cs typeface="+mn-cs"/>
              </a:rPr>
              <a:t>Recanati</a:t>
            </a:r>
            <a:endParaRPr lang="fr-FR" sz="1400" b="1" dirty="0">
              <a:latin typeface="+mn-lt"/>
              <a:cs typeface="+mn-cs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855663" y="857250"/>
            <a:ext cx="5899151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               	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Présentation</a:t>
            </a:r>
          </a:p>
          <a:p>
            <a:pPr algn="ctr">
              <a:defRPr/>
            </a:pPr>
            <a:endParaRPr lang="fr-FR" sz="36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20CDD9-6BBF-4BBE-A941-95E9AEA21AC4}" type="slidenum">
              <a:rPr lang="fr-FR">
                <a:latin typeface="Arial" charset="0"/>
                <a:cs typeface="Arial" charset="0"/>
              </a:rPr>
              <a:pPr/>
              <a:t>10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16390" name="ZoneTexte 9"/>
          <p:cNvSpPr txBox="1">
            <a:spLocks noChangeArrowheads="1"/>
          </p:cNvSpPr>
          <p:nvPr/>
        </p:nvSpPr>
        <p:spPr bwMode="auto">
          <a:xfrm>
            <a:off x="395288" y="1557338"/>
            <a:ext cx="302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 </a:t>
            </a:r>
            <a:r>
              <a:rPr lang="fr-FR" sz="2000">
                <a:solidFill>
                  <a:srgbClr val="FFC000"/>
                </a:solidFill>
              </a:rPr>
              <a:t>Immersion </a:t>
            </a:r>
            <a:endParaRPr lang="fr-FR" sz="2000" u="sng">
              <a:solidFill>
                <a:srgbClr val="FFC000"/>
              </a:solidFill>
            </a:endParaRPr>
          </a:p>
        </p:txBody>
      </p:sp>
      <p:sp>
        <p:nvSpPr>
          <p:cNvPr id="16391" name="ZoneTexte 11"/>
          <p:cNvSpPr txBox="1">
            <a:spLocks noChangeArrowheads="1"/>
          </p:cNvSpPr>
          <p:nvPr/>
        </p:nvSpPr>
        <p:spPr bwMode="auto">
          <a:xfrm>
            <a:off x="539750" y="1989138"/>
            <a:ext cx="77771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fr-FR"/>
              <a:t>  </a:t>
            </a:r>
            <a:r>
              <a:rPr lang="fr-FR" altLang="fr-FR" sz="2000"/>
              <a:t>Etat (perceptif, mental, émotionnel) d’un sujet lorsque un ou plusieurs sens sont  isolés du monde extérieurs.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fr-FR" sz="2000"/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fr-FR" altLang="fr-FR" sz="2000"/>
              <a:t>Sens alimentés uniquement par des informations issues de l’ordinateur.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539750" y="4581525"/>
            <a:ext cx="4464050" cy="158432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r-FR" altLang="fr-FR" sz="2200" dirty="0" smtClean="0">
                <a:cs typeface="Arial" pitchFamily="34" charset="0"/>
              </a:rPr>
              <a:t>1er casque de visualisation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endParaRPr lang="fr-FR" altLang="fr-FR" sz="2200" dirty="0" smtClean="0">
              <a:cs typeface="Arial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endParaRPr lang="fr-FR" altLang="fr-FR" sz="2200" dirty="0" smtClean="0">
              <a:cs typeface="Arial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r-FR" sz="2200" dirty="0" smtClean="0">
                <a:cs typeface="Arial" pitchFamily="34" charset="0"/>
              </a:rPr>
              <a:t>Principe d’immersion dans un monde simulé</a:t>
            </a:r>
            <a:r>
              <a:rPr lang="fr-FR" sz="1600" dirty="0" smtClean="0"/>
              <a:t>.</a:t>
            </a:r>
            <a:endParaRPr lang="fr-FR" sz="1800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395288" y="3860800"/>
            <a:ext cx="6913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1966-68 : The Sword of Damocles 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fr-FR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Ivan Sutherland )</a:t>
            </a: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fr-FR" sz="2000" u="sng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400550"/>
            <a:ext cx="367347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49300" y="857250"/>
            <a:ext cx="7650163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Technologie de la réalité virtuelle </a:t>
            </a:r>
          </a:p>
          <a:p>
            <a:pPr algn="ctr">
              <a:defRPr/>
            </a:pPr>
            <a:endParaRPr 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06A8D0-F523-436E-8E4E-7CBF8F547B01}" type="slidenum">
              <a:rPr lang="fr-FR">
                <a:latin typeface="Arial" charset="0"/>
                <a:cs typeface="Arial" charset="0"/>
              </a:rPr>
              <a:pPr/>
              <a:t>11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17414" name="ZoneTexte 9"/>
          <p:cNvSpPr txBox="1">
            <a:spLocks noChangeArrowheads="1"/>
          </p:cNvSpPr>
          <p:nvPr/>
        </p:nvSpPr>
        <p:spPr bwMode="auto">
          <a:xfrm>
            <a:off x="395288" y="1516063"/>
            <a:ext cx="302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 </a:t>
            </a:r>
            <a:r>
              <a:rPr lang="fr-FR" sz="2000">
                <a:solidFill>
                  <a:srgbClr val="FFC000"/>
                </a:solidFill>
              </a:rPr>
              <a:t> Interfaçage</a:t>
            </a:r>
          </a:p>
        </p:txBody>
      </p:sp>
      <p:sp>
        <p:nvSpPr>
          <p:cNvPr id="17415" name="ZoneTexte 50"/>
          <p:cNvSpPr txBox="1">
            <a:spLocks noChangeArrowheads="1"/>
          </p:cNvSpPr>
          <p:nvPr/>
        </p:nvSpPr>
        <p:spPr bwMode="auto">
          <a:xfrm>
            <a:off x="250825" y="1916113"/>
            <a:ext cx="799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Les principales interfaces visuelles sont :</a:t>
            </a:r>
          </a:p>
        </p:txBody>
      </p:sp>
      <p:sp>
        <p:nvSpPr>
          <p:cNvPr id="17416" name="ZoneTexte 50"/>
          <p:cNvSpPr txBox="1">
            <a:spLocks noChangeArrowheads="1"/>
          </p:cNvSpPr>
          <p:nvPr/>
        </p:nvSpPr>
        <p:spPr bwMode="auto">
          <a:xfrm>
            <a:off x="0" y="2708275"/>
            <a:ext cx="52562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000" b="1">
                <a:hlinkClick r:id="rId4" action="ppaction://hlinkfile"/>
              </a:rPr>
              <a:t>Workbench</a:t>
            </a:r>
            <a:r>
              <a:rPr lang="fr-FR" sz="2000" b="1"/>
              <a:t> </a:t>
            </a:r>
            <a:r>
              <a:rPr lang="fr-FR" sz="2000"/>
              <a:t>: Dispositif de type « table à dessin » constitué de 1 ou 2 écrans permettant un travail de conception simple</a:t>
            </a:r>
          </a:p>
        </p:txBody>
      </p:sp>
      <p:pic>
        <p:nvPicPr>
          <p:cNvPr id="1741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916113"/>
            <a:ext cx="3151187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4221163"/>
            <a:ext cx="32385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ZoneTexte 50"/>
          <p:cNvSpPr txBox="1">
            <a:spLocks noChangeArrowheads="1"/>
          </p:cNvSpPr>
          <p:nvPr/>
        </p:nvSpPr>
        <p:spPr bwMode="auto">
          <a:xfrm>
            <a:off x="2168525" y="4868863"/>
            <a:ext cx="269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000" b="1">
                <a:hlinkClick r:id="rId4" action="ppaction://hlinkfile"/>
              </a:rPr>
              <a:t>Mur images </a:t>
            </a:r>
            <a:r>
              <a:rPr lang="fr-FR" sz="2000"/>
              <a:t>: </a:t>
            </a:r>
          </a:p>
        </p:txBody>
      </p:sp>
      <p:sp>
        <p:nvSpPr>
          <p:cNvPr id="37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733BE4-9380-493F-BC68-26874250778F}" type="slidenum">
              <a:rPr lang="fr-FR">
                <a:latin typeface="Arial" charset="0"/>
                <a:cs typeface="Arial" charset="0"/>
              </a:rPr>
              <a:pPr/>
              <a:t>12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18437" name="ZoneTexte 50"/>
          <p:cNvSpPr txBox="1">
            <a:spLocks noChangeArrowheads="1"/>
          </p:cNvSpPr>
          <p:nvPr/>
        </p:nvSpPr>
        <p:spPr bwMode="auto">
          <a:xfrm>
            <a:off x="179388" y="1916113"/>
            <a:ext cx="8569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000" b="1" u="sng">
                <a:hlinkClick r:id="rId4" action="ppaction://hlinkfile"/>
              </a:rPr>
              <a:t>Salle immersive sphérique ou cubique</a:t>
            </a:r>
            <a:r>
              <a:rPr lang="fr-FR" sz="2000">
                <a:hlinkClick r:id="rId4" action="ppaction://hlinkfile"/>
              </a:rPr>
              <a:t> </a:t>
            </a:r>
            <a:r>
              <a:rPr lang="fr-FR" sz="2000"/>
              <a:t>(CAVE, Icube, SASCube), constituées d'écrans de rétroprojection ou de projection directe stéréoscopiques et synchronisés.</a:t>
            </a: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357563"/>
            <a:ext cx="3338513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ZoneTexte 50"/>
          <p:cNvSpPr txBox="1">
            <a:spLocks noChangeArrowheads="1"/>
          </p:cNvSpPr>
          <p:nvPr/>
        </p:nvSpPr>
        <p:spPr bwMode="auto">
          <a:xfrm>
            <a:off x="323850" y="3213100"/>
            <a:ext cx="57610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FFC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>
                <a:solidFill>
                  <a:srgbClr val="FFC000"/>
                </a:solidFill>
              </a:rPr>
              <a:t>Avantages </a:t>
            </a:r>
            <a:r>
              <a:rPr lang="fr-FR" sz="2000"/>
              <a:t>:</a:t>
            </a:r>
          </a:p>
          <a:p>
            <a:r>
              <a:rPr lang="fr-FR" sz="2000"/>
              <a:t>– Bonne résolution</a:t>
            </a:r>
          </a:p>
          <a:p>
            <a:r>
              <a:rPr lang="fr-FR" sz="2000"/>
              <a:t>– Bonne immersion du regard</a:t>
            </a:r>
          </a:p>
          <a:p>
            <a:endParaRPr lang="fr-FR" sz="2000"/>
          </a:p>
          <a:p>
            <a:r>
              <a:rPr lang="fr-FR" sz="2000">
                <a:solidFill>
                  <a:srgbClr val="FFC000"/>
                </a:solidFill>
              </a:rPr>
              <a:t>Inconvénient</a:t>
            </a:r>
            <a:r>
              <a:rPr lang="fr-FR" sz="2000"/>
              <a:t> :</a:t>
            </a:r>
          </a:p>
          <a:p>
            <a:r>
              <a:rPr lang="fr-FR" sz="2000"/>
              <a:t>– 1 seul utilisateur (éventuellement 2)</a:t>
            </a:r>
          </a:p>
          <a:p>
            <a:r>
              <a:rPr lang="fr-FR" sz="2000"/>
              <a:t>– Espace de déplacement restreint</a:t>
            </a:r>
          </a:p>
          <a:p>
            <a:r>
              <a:rPr lang="fr-FR" sz="2000"/>
              <a:t>– Complexe et couteux</a:t>
            </a:r>
          </a:p>
          <a:p>
            <a:endParaRPr lang="fr-FR" sz="2000"/>
          </a:p>
        </p:txBody>
      </p:sp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055938"/>
            <a:ext cx="39147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06450" y="857250"/>
            <a:ext cx="75358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Technologie de la réalité virtuelle </a:t>
            </a:r>
          </a:p>
        </p:txBody>
      </p:sp>
      <p:sp>
        <p:nvSpPr>
          <p:cNvPr id="22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49300" y="857250"/>
            <a:ext cx="7650163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Technologie de la réalité virtuelle </a:t>
            </a:r>
          </a:p>
          <a:p>
            <a:pPr algn="ctr">
              <a:defRPr/>
            </a:pPr>
            <a:endParaRPr 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C98803-5086-44E5-A070-895029E3407F}" type="slidenum">
              <a:rPr lang="fr-FR">
                <a:latin typeface="Arial" charset="0"/>
                <a:cs typeface="Arial" charset="0"/>
              </a:rPr>
              <a:pPr/>
              <a:t>13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19462" name="ZoneTexte 50"/>
          <p:cNvSpPr txBox="1">
            <a:spLocks noChangeArrowheads="1"/>
          </p:cNvSpPr>
          <p:nvPr/>
        </p:nvSpPr>
        <p:spPr bwMode="auto">
          <a:xfrm>
            <a:off x="0" y="2949575"/>
            <a:ext cx="5003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FR" sz="2000" b="1" u="sng">
                <a:hlinkClick r:id="rId4" action="ppaction://hlinkfile"/>
              </a:rPr>
              <a:t>Système immersif MOBILYZ</a:t>
            </a:r>
            <a:r>
              <a:rPr lang="fr-FR" sz="2000"/>
              <a:t> mobile et modulable, il est constitué de 1 à 4 écrans. </a:t>
            </a:r>
          </a:p>
          <a:p>
            <a:pPr>
              <a:buFont typeface="Wingdings" pitchFamily="2" charset="2"/>
              <a:buChar char="à"/>
            </a:pPr>
            <a:endParaRPr lang="fr-FR" sz="2000"/>
          </a:p>
          <a:p>
            <a:r>
              <a:rPr lang="fr-FR" sz="2000"/>
              <a:t>La qualité d'immersion est identique aux CAVEs.</a:t>
            </a:r>
          </a:p>
        </p:txBody>
      </p:sp>
      <p:pic>
        <p:nvPicPr>
          <p:cNvPr id="19463" name="Picture 2" descr="C:\Users\general\Desktop\Batimat-cap-batiment-futur-avenir-secteur-1-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713" y="2295525"/>
            <a:ext cx="420528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06450" y="857250"/>
            <a:ext cx="75358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Technologie de la réalité virtuelle </a:t>
            </a:r>
          </a:p>
        </p:txBody>
      </p:sp>
      <p:sp>
        <p:nvSpPr>
          <p:cNvPr id="20484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4316E2-AB00-43B5-A8D7-0C27C34C394A}" type="slidenum">
              <a:rPr lang="fr-FR">
                <a:latin typeface="Arial" charset="0"/>
                <a:cs typeface="Arial" charset="0"/>
              </a:rPr>
              <a:pPr/>
              <a:t>14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20486" name="ZoneTexte 50"/>
          <p:cNvSpPr txBox="1">
            <a:spLocks noChangeArrowheads="1"/>
          </p:cNvSpPr>
          <p:nvPr/>
        </p:nvSpPr>
        <p:spPr bwMode="auto">
          <a:xfrm>
            <a:off x="323850" y="1989138"/>
            <a:ext cx="85328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FR" sz="2000" b="1" u="sng">
                <a:hlinkClick r:id="rId4" action="ppaction://hlinkfile"/>
              </a:rPr>
              <a:t>Vision stéréoscopique</a:t>
            </a:r>
            <a:r>
              <a:rPr lang="fr-FR" sz="2000" b="1"/>
              <a:t>  ( Cinéma 3D) </a:t>
            </a:r>
            <a:endParaRPr lang="fr-FR" sz="2000" b="1" u="sng"/>
          </a:p>
          <a:p>
            <a:endParaRPr lang="fr-FR" sz="2000"/>
          </a:p>
          <a:p>
            <a:r>
              <a:rPr lang="fr-FR" sz="2000"/>
              <a:t>Techniques mises en œuvre pour reproduire une </a:t>
            </a:r>
            <a:r>
              <a:rPr lang="fr-FR" sz="2000">
                <a:hlinkClick r:id="rId5" tooltip="Perception"/>
              </a:rPr>
              <a:t>perception</a:t>
            </a:r>
            <a:r>
              <a:rPr lang="fr-FR" sz="2000"/>
              <a:t> du </a:t>
            </a:r>
            <a:r>
              <a:rPr lang="fr-FR" sz="2000">
                <a:hlinkClick r:id="rId6" tooltip="Relief (géomorphologie)"/>
              </a:rPr>
              <a:t>relief</a:t>
            </a:r>
            <a:r>
              <a:rPr lang="fr-FR" sz="2000"/>
              <a:t> à partir de deux </a:t>
            </a:r>
            <a:r>
              <a:rPr lang="fr-FR" sz="2000">
                <a:hlinkClick r:id="rId7" tooltip="Image"/>
              </a:rPr>
              <a:t>images</a:t>
            </a:r>
            <a:r>
              <a:rPr lang="fr-FR" sz="2000"/>
              <a:t> planes.</a:t>
            </a:r>
          </a:p>
          <a:p>
            <a:endParaRPr lang="fr-FR" sz="2000"/>
          </a:p>
          <a:p>
            <a:r>
              <a:rPr lang="fr-FR" sz="2000"/>
              <a:t>Envoyer une image différente à chaque œil (Séparation par polarisation)</a:t>
            </a:r>
          </a:p>
        </p:txBody>
      </p:sp>
      <p:pic>
        <p:nvPicPr>
          <p:cNvPr id="20487" name="Imag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4076700"/>
            <a:ext cx="344805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Afficher l'image d'origi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4005263"/>
            <a:ext cx="352742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06450" y="857250"/>
            <a:ext cx="75358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Technologie de la réalité virtuelle </a:t>
            </a:r>
          </a:p>
        </p:txBody>
      </p:sp>
      <p:sp>
        <p:nvSpPr>
          <p:cNvPr id="21508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E90042-041B-4096-8CC1-B08D8FDCC85B}" type="slidenum">
              <a:rPr lang="fr-FR">
                <a:latin typeface="Arial" charset="0"/>
                <a:cs typeface="Arial" charset="0"/>
              </a:rPr>
              <a:pPr/>
              <a:t>15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21510" name="ZoneTexte 12"/>
          <p:cNvSpPr txBox="1">
            <a:spLocks noChangeArrowheads="1"/>
          </p:cNvSpPr>
          <p:nvPr/>
        </p:nvSpPr>
        <p:spPr bwMode="auto">
          <a:xfrm>
            <a:off x="395288" y="1516063"/>
            <a:ext cx="302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FFC000"/>
                </a:solidFill>
              </a:rPr>
              <a:t>Système de tracking</a:t>
            </a:r>
          </a:p>
        </p:txBody>
      </p:sp>
      <p:sp>
        <p:nvSpPr>
          <p:cNvPr id="21511" name="ZoneTexte 50"/>
          <p:cNvSpPr txBox="1">
            <a:spLocks noChangeArrowheads="1"/>
          </p:cNvSpPr>
          <p:nvPr/>
        </p:nvSpPr>
        <p:spPr bwMode="auto">
          <a:xfrm>
            <a:off x="250825" y="2349500"/>
            <a:ext cx="85328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Capteur la position et l’orientation d’une cible</a:t>
            </a:r>
          </a:p>
          <a:p>
            <a:endParaRPr lang="fr-FR" sz="2000"/>
          </a:p>
          <a:p>
            <a:r>
              <a:rPr lang="fr-FR" sz="2000"/>
              <a:t>Techniques utilisées</a:t>
            </a:r>
          </a:p>
          <a:p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Mécanique (articulé, filaire, etc.)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Capteurs électromagnétiques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Cameras infrarouges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549525"/>
            <a:ext cx="2381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06450" y="857250"/>
            <a:ext cx="75358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Technologie de la réalité virtuelle </a:t>
            </a:r>
          </a:p>
        </p:txBody>
      </p:sp>
      <p:sp>
        <p:nvSpPr>
          <p:cNvPr id="22532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D4E90E-BD7F-4C70-B575-DA5682142C2F}" type="slidenum">
              <a:rPr lang="fr-FR">
                <a:latin typeface="Arial" charset="0"/>
                <a:cs typeface="Arial" charset="0"/>
              </a:rPr>
              <a:pPr/>
              <a:t>16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22534" name="ZoneTexte 12"/>
          <p:cNvSpPr txBox="1">
            <a:spLocks noChangeArrowheads="1"/>
          </p:cNvSpPr>
          <p:nvPr/>
        </p:nvSpPr>
        <p:spPr bwMode="auto">
          <a:xfrm>
            <a:off x="250825" y="1660525"/>
            <a:ext cx="302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FFC000"/>
                </a:solidFill>
              </a:rPr>
              <a:t>Restitution auditive</a:t>
            </a:r>
          </a:p>
        </p:txBody>
      </p:sp>
      <p:sp>
        <p:nvSpPr>
          <p:cNvPr id="22535" name="ZoneTexte 50"/>
          <p:cNvSpPr txBox="1">
            <a:spLocks noChangeArrowheads="1"/>
          </p:cNvSpPr>
          <p:nvPr/>
        </p:nvSpPr>
        <p:spPr bwMode="auto">
          <a:xfrm>
            <a:off x="250825" y="2060575"/>
            <a:ext cx="8532813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Objectif : </a:t>
            </a:r>
          </a:p>
          <a:p>
            <a:pPr>
              <a:buFont typeface="Wingdings" pitchFamily="2" charset="2"/>
              <a:buChar char="Ø"/>
            </a:pPr>
            <a:r>
              <a:rPr lang="fr-FR" sz="2000"/>
              <a:t> Reproduire le bruit des objets virtuels</a:t>
            </a:r>
          </a:p>
          <a:p>
            <a:pPr>
              <a:buFont typeface="Wingdings" pitchFamily="2" charset="2"/>
              <a:buChar char="Ø"/>
            </a:pPr>
            <a:endParaRPr lang="fr-FR" sz="2000">
              <a:solidFill>
                <a:srgbClr val="FFC000"/>
              </a:solidFill>
            </a:endParaRPr>
          </a:p>
          <a:p>
            <a:r>
              <a:rPr lang="fr-FR" sz="2000">
                <a:solidFill>
                  <a:srgbClr val="FFC000"/>
                </a:solidFill>
              </a:rPr>
              <a:t>Deux méthodes pour la spatialisation</a:t>
            </a:r>
          </a:p>
          <a:p>
            <a:endParaRPr lang="fr-FR" sz="200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000"/>
              <a:t> Différence de sons entre les deux oreilles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r>
              <a:rPr lang="fr-FR" sz="2000"/>
              <a:t>Haut-parleurs ou casques</a:t>
            </a:r>
          </a:p>
          <a:p>
            <a:r>
              <a:rPr lang="fr-FR" sz="2000"/>
              <a:t>Nécessite de connaitre la position de l’utilisateur</a:t>
            </a:r>
          </a:p>
          <a:p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Reconstruction de l’environnement sonore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r>
              <a:rPr lang="fr-FR" sz="2000"/>
              <a:t> De façon physiquement réaliste</a:t>
            </a:r>
          </a:p>
          <a:p>
            <a:r>
              <a:rPr lang="fr-FR" sz="2000"/>
              <a:t> Dispositif complexe et ressources de calcul importantes</a:t>
            </a:r>
          </a:p>
        </p:txBody>
      </p:sp>
      <p:sp>
        <p:nvSpPr>
          <p:cNvPr id="12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06450" y="857250"/>
            <a:ext cx="75358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Technologie de la réalité virtuelle </a:t>
            </a:r>
          </a:p>
        </p:txBody>
      </p:sp>
      <p:sp>
        <p:nvSpPr>
          <p:cNvPr id="23556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135673-385D-4290-8F6D-90C746AA6248}" type="slidenum">
              <a:rPr lang="fr-FR">
                <a:latin typeface="Arial" charset="0"/>
                <a:cs typeface="Arial" charset="0"/>
              </a:rPr>
              <a:pPr/>
              <a:t>17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23558" name="ZoneTexte 12"/>
          <p:cNvSpPr txBox="1">
            <a:spLocks noChangeArrowheads="1"/>
          </p:cNvSpPr>
          <p:nvPr/>
        </p:nvSpPr>
        <p:spPr bwMode="auto">
          <a:xfrm>
            <a:off x="250825" y="1660525"/>
            <a:ext cx="302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FFC000"/>
                </a:solidFill>
              </a:rPr>
              <a:t>Restitution haptique</a:t>
            </a:r>
          </a:p>
        </p:txBody>
      </p:sp>
      <p:sp>
        <p:nvSpPr>
          <p:cNvPr id="23559" name="ZoneTexte 50"/>
          <p:cNvSpPr txBox="1">
            <a:spLocks noChangeArrowheads="1"/>
          </p:cNvSpPr>
          <p:nvPr/>
        </p:nvSpPr>
        <p:spPr bwMode="auto">
          <a:xfrm>
            <a:off x="250825" y="2060575"/>
            <a:ext cx="8532813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/>
              <a:t> Retours tactiles :</a:t>
            </a:r>
          </a:p>
          <a:p>
            <a:pPr>
              <a:buFont typeface="Wingdings" pitchFamily="2" charset="2"/>
              <a:buChar char="Ø"/>
            </a:pPr>
            <a:endParaRPr lang="fr-FR" sz="2000">
              <a:solidFill>
                <a:srgbClr val="FFC000"/>
              </a:solidFill>
            </a:endParaRPr>
          </a:p>
          <a:p>
            <a:r>
              <a:rPr lang="fr-FR" sz="2000"/>
              <a:t>Sensation de toucher les objets virtuels</a:t>
            </a:r>
          </a:p>
          <a:p>
            <a:endParaRPr lang="fr-FR" sz="2000"/>
          </a:p>
          <a:p>
            <a:r>
              <a:rPr lang="fr-FR" sz="2000"/>
              <a:t>• Interfaces tangibles</a:t>
            </a:r>
          </a:p>
          <a:p>
            <a:r>
              <a:rPr lang="fr-FR" sz="2000"/>
              <a:t>• Stimulations vibratoires</a:t>
            </a:r>
          </a:p>
          <a:p>
            <a:r>
              <a:rPr lang="fr-FR" sz="2000"/>
              <a:t>• Stimulations électriques</a:t>
            </a:r>
          </a:p>
          <a:p>
            <a:endParaRPr lang="fr-FR" sz="2000"/>
          </a:p>
          <a:p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Retours proprioceptifs : </a:t>
            </a:r>
          </a:p>
          <a:p>
            <a:endParaRPr lang="fr-FR" sz="2000"/>
          </a:p>
          <a:p>
            <a:r>
              <a:rPr lang="fr-FR" sz="2000"/>
              <a:t>Proprioceptif : sensation issue du corps</a:t>
            </a:r>
          </a:p>
          <a:p>
            <a:endParaRPr lang="fr-FR" sz="2000"/>
          </a:p>
          <a:p>
            <a:r>
              <a:rPr lang="fr-FR" sz="2000"/>
              <a:t>• Positions, mouvements, forces</a:t>
            </a:r>
          </a:p>
        </p:txBody>
      </p:sp>
      <p:pic>
        <p:nvPicPr>
          <p:cNvPr id="23560" name="Picture 2" descr="C:\Users\general\Desktop\haptique_technologi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349500"/>
            <a:ext cx="37242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797425"/>
            <a:ext cx="2233613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06450" y="857250"/>
            <a:ext cx="75358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Technologie de la réalité virtuelle </a:t>
            </a:r>
          </a:p>
        </p:txBody>
      </p:sp>
      <p:sp>
        <p:nvSpPr>
          <p:cNvPr id="2458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377DEC-3C41-4DA4-96C7-545116C00E03}" type="slidenum">
              <a:rPr lang="fr-FR">
                <a:latin typeface="Arial" charset="0"/>
                <a:cs typeface="Arial" charset="0"/>
              </a:rPr>
              <a:pPr/>
              <a:t>18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24582" name="ZoneTexte 50"/>
          <p:cNvSpPr txBox="1">
            <a:spLocks noChangeArrowheads="1"/>
          </p:cNvSpPr>
          <p:nvPr/>
        </p:nvSpPr>
        <p:spPr bwMode="auto">
          <a:xfrm>
            <a:off x="250825" y="1844675"/>
            <a:ext cx="85328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 Interfaces de locomotion : recrée les sensations d’un déplacement naturel</a:t>
            </a:r>
          </a:p>
          <a:p>
            <a:endParaRPr lang="fr-FR" sz="2000"/>
          </a:p>
          <a:p>
            <a:r>
              <a:rPr lang="fr-FR" sz="2000"/>
              <a:t>• Métaphores du poste de conduite : Voiture, vélo</a:t>
            </a:r>
          </a:p>
          <a:p>
            <a:endParaRPr lang="fr-FR" sz="2000"/>
          </a:p>
          <a:p>
            <a:r>
              <a:rPr lang="fr-FR" sz="2000"/>
              <a:t>• Métaphore de la marche : Tapis roulant, etc.</a:t>
            </a: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076700"/>
            <a:ext cx="2814637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6963" y="4076700"/>
            <a:ext cx="5256212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06450" y="857250"/>
            <a:ext cx="75358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Technologie de la réalité virtuelle </a:t>
            </a:r>
          </a:p>
        </p:txBody>
      </p:sp>
      <p:sp>
        <p:nvSpPr>
          <p:cNvPr id="25604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73CFE3-0663-4804-B6F8-99D6109D3A4B}" type="slidenum">
              <a:rPr lang="fr-FR">
                <a:latin typeface="Arial" charset="0"/>
                <a:cs typeface="Arial" charset="0"/>
              </a:rPr>
              <a:pPr/>
              <a:t>19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25606" name="ZoneTexte 50"/>
          <p:cNvSpPr txBox="1">
            <a:spLocks noChangeArrowheads="1"/>
          </p:cNvSpPr>
          <p:nvPr/>
        </p:nvSpPr>
        <p:spPr bwMode="auto">
          <a:xfrm>
            <a:off x="250825" y="1844675"/>
            <a:ext cx="85328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 Recréer l’effet de la gravité et des accélérations</a:t>
            </a:r>
          </a:p>
          <a:p>
            <a:endParaRPr lang="fr-FR" sz="2000"/>
          </a:p>
          <a:p>
            <a:r>
              <a:rPr lang="fr-FR" sz="2000"/>
              <a:t>• Plateformes mobiles</a:t>
            </a:r>
          </a:p>
          <a:p>
            <a:endParaRPr lang="fr-FR" sz="2000"/>
          </a:p>
          <a:p>
            <a:r>
              <a:rPr lang="fr-FR" sz="2000"/>
              <a:t>• Stimulation galvanique vestibulaire (GVS) : Génération d’un champs</a:t>
            </a:r>
          </a:p>
          <a:p>
            <a:r>
              <a:rPr lang="fr-FR" sz="2000"/>
              <a:t>électromagnétique au niveau de l’oreille interne</a:t>
            </a: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3825875"/>
            <a:ext cx="50482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65088" y="857250"/>
            <a:ext cx="4318001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               	</a:t>
            </a: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Plan</a:t>
            </a:r>
          </a:p>
          <a:p>
            <a:pPr algn="ctr">
              <a:defRPr/>
            </a:pPr>
            <a:endParaRPr lang="fr-FR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197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548805-0876-4471-9743-D12DF3FE94FE}" type="slidenum">
              <a:rPr lang="fr-FR">
                <a:latin typeface="Arial" charset="0"/>
                <a:cs typeface="Arial" charset="0"/>
              </a:rPr>
              <a:pPr/>
              <a:t>2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8199" name="ZoneTexte 12"/>
          <p:cNvSpPr txBox="1">
            <a:spLocks noChangeArrowheads="1"/>
          </p:cNvSpPr>
          <p:nvPr/>
        </p:nvSpPr>
        <p:spPr bwMode="auto">
          <a:xfrm>
            <a:off x="357188" y="1714500"/>
            <a:ext cx="8143875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3200" dirty="0">
                <a:latin typeface="Arial" pitchFamily="34" charset="0"/>
                <a:cs typeface="Arial" pitchFamily="34" charset="0"/>
              </a:rPr>
              <a:t>Présentation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3200" dirty="0">
                <a:latin typeface="Arial" pitchFamily="34" charset="0"/>
                <a:cs typeface="Arial" pitchFamily="34" charset="0"/>
              </a:rPr>
              <a:t>Technologie de la réalité virtuelle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3200" dirty="0">
                <a:latin typeface="Arial" pitchFamily="34" charset="0"/>
                <a:cs typeface="Arial" pitchFamily="34" charset="0"/>
              </a:rPr>
              <a:t>Applications de la RV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3200" dirty="0">
                <a:latin typeface="Arial" pitchFamily="34" charset="0"/>
                <a:cs typeface="Arial" pitchFamily="34" charset="0"/>
              </a:rPr>
              <a:t>Conclusion</a:t>
            </a:r>
          </a:p>
          <a:p>
            <a:pPr algn="just"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06450" y="857250"/>
            <a:ext cx="75358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Technologie de la réalité virtuelle </a:t>
            </a:r>
          </a:p>
        </p:txBody>
      </p:sp>
      <p:sp>
        <p:nvSpPr>
          <p:cNvPr id="26628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809F58-B3E4-4C7D-8AB5-B5785DA1FA4A}" type="slidenum">
              <a:rPr lang="fr-FR">
                <a:latin typeface="Arial" charset="0"/>
                <a:cs typeface="Arial" charset="0"/>
              </a:rPr>
              <a:pPr/>
              <a:t>20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26630" name="ZoneTexte 12"/>
          <p:cNvSpPr txBox="1">
            <a:spLocks noChangeArrowheads="1"/>
          </p:cNvSpPr>
          <p:nvPr/>
        </p:nvSpPr>
        <p:spPr bwMode="auto">
          <a:xfrm>
            <a:off x="395288" y="1516063"/>
            <a:ext cx="302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FFC000"/>
                </a:solidFill>
              </a:rPr>
              <a:t>Restitution olfactive</a:t>
            </a:r>
          </a:p>
        </p:txBody>
      </p:sp>
      <p:sp>
        <p:nvSpPr>
          <p:cNvPr id="26631" name="ZoneTexte 50"/>
          <p:cNvSpPr txBox="1">
            <a:spLocks noChangeArrowheads="1"/>
          </p:cNvSpPr>
          <p:nvPr/>
        </p:nvSpPr>
        <p:spPr bwMode="auto">
          <a:xfrm>
            <a:off x="250825" y="2349500"/>
            <a:ext cx="85328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Deux  techniques utilisées :</a:t>
            </a:r>
          </a:p>
          <a:p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Diffuseurs devant le nez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Canon à odeurs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endParaRPr lang="fr-FR" sz="2000"/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165350"/>
            <a:ext cx="36385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65288" y="857250"/>
            <a:ext cx="581660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Applications de la RV</a:t>
            </a:r>
          </a:p>
          <a:p>
            <a:pPr algn="ctr">
              <a:defRPr/>
            </a:pPr>
            <a:endParaRPr 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85F570-D4CB-411C-9DE9-C48E49DBD6B2}" type="slidenum">
              <a:rPr lang="fr-FR">
                <a:latin typeface="Arial" charset="0"/>
                <a:cs typeface="Arial" charset="0"/>
              </a:rPr>
              <a:pPr/>
              <a:t>21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27654" name="ZoneTexte 9"/>
          <p:cNvSpPr txBox="1">
            <a:spLocks noChangeArrowheads="1"/>
          </p:cNvSpPr>
          <p:nvPr/>
        </p:nvSpPr>
        <p:spPr bwMode="auto">
          <a:xfrm>
            <a:off x="395288" y="1516063"/>
            <a:ext cx="302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 </a:t>
            </a:r>
            <a:r>
              <a:rPr lang="fr-FR" sz="2000">
                <a:solidFill>
                  <a:srgbClr val="FFC000"/>
                </a:solidFill>
              </a:rPr>
              <a:t>Applications industrielles</a:t>
            </a:r>
          </a:p>
        </p:txBody>
      </p:sp>
      <p:sp>
        <p:nvSpPr>
          <p:cNvPr id="27655" name="ZoneTexte 50"/>
          <p:cNvSpPr txBox="1">
            <a:spLocks noChangeArrowheads="1"/>
          </p:cNvSpPr>
          <p:nvPr/>
        </p:nvSpPr>
        <p:spPr bwMode="auto">
          <a:xfrm>
            <a:off x="250825" y="1916113"/>
            <a:ext cx="799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Conception industrielle </a:t>
            </a:r>
          </a:p>
        </p:txBody>
      </p:sp>
      <p:sp>
        <p:nvSpPr>
          <p:cNvPr id="27656" name="ZoneTexte 50"/>
          <p:cNvSpPr txBox="1">
            <a:spLocks noChangeArrowheads="1"/>
          </p:cNvSpPr>
          <p:nvPr/>
        </p:nvSpPr>
        <p:spPr bwMode="auto">
          <a:xfrm>
            <a:off x="0" y="2276475"/>
            <a:ext cx="47879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/>
              <a:t> Design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r>
              <a:rPr lang="fr-FR" sz="2000"/>
              <a:t>• Forme du produit, ergonomie</a:t>
            </a:r>
          </a:p>
          <a:p>
            <a:r>
              <a:rPr lang="fr-FR" sz="2000"/>
              <a:t>• Simulation (ex: optique de phare)</a:t>
            </a:r>
          </a:p>
          <a:p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 Processus de fabrication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r>
              <a:rPr lang="fr-FR" sz="2000"/>
              <a:t>• Possibilité d’assemblage</a:t>
            </a:r>
          </a:p>
          <a:p>
            <a:r>
              <a:rPr lang="fr-FR" sz="2000"/>
              <a:t>   Montage les pièces</a:t>
            </a:r>
          </a:p>
          <a:p>
            <a:r>
              <a:rPr lang="fr-FR" sz="2000"/>
              <a:t>   Accessibilité des zones lors de la peintures</a:t>
            </a:r>
          </a:p>
          <a:p>
            <a:endParaRPr lang="fr-FR" sz="2000"/>
          </a:p>
          <a:p>
            <a:r>
              <a:rPr lang="fr-FR" sz="2000"/>
              <a:t>• Ergonomie du poste de travail</a:t>
            </a:r>
          </a:p>
        </p:txBody>
      </p:sp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0113" y="1666875"/>
            <a:ext cx="40132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94163"/>
            <a:ext cx="241776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9013" y="4076700"/>
            <a:ext cx="18049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65288" y="857250"/>
            <a:ext cx="581660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Applications de la RV</a:t>
            </a:r>
          </a:p>
          <a:p>
            <a:pPr algn="ctr">
              <a:defRPr/>
            </a:pPr>
            <a:endParaRPr 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4B3577-8640-4EA1-B980-475DE913E9AF}" type="slidenum">
              <a:rPr lang="fr-FR">
                <a:latin typeface="Arial" charset="0"/>
                <a:cs typeface="Arial" charset="0"/>
              </a:rPr>
              <a:pPr/>
              <a:t>22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28678" name="ZoneTexte 9"/>
          <p:cNvSpPr txBox="1">
            <a:spLocks noChangeArrowheads="1"/>
          </p:cNvSpPr>
          <p:nvPr/>
        </p:nvSpPr>
        <p:spPr bwMode="auto">
          <a:xfrm>
            <a:off x="395288" y="1516063"/>
            <a:ext cx="302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 </a:t>
            </a:r>
            <a:r>
              <a:rPr lang="fr-FR" sz="2000">
                <a:solidFill>
                  <a:srgbClr val="FFC000"/>
                </a:solidFill>
              </a:rPr>
              <a:t>Formation</a:t>
            </a:r>
          </a:p>
        </p:txBody>
      </p:sp>
      <p:sp>
        <p:nvSpPr>
          <p:cNvPr id="28679" name="ZoneTexte 50"/>
          <p:cNvSpPr txBox="1">
            <a:spLocks noChangeArrowheads="1"/>
          </p:cNvSpPr>
          <p:nvPr/>
        </p:nvSpPr>
        <p:spPr bwMode="auto">
          <a:xfrm>
            <a:off x="250825" y="1916113"/>
            <a:ext cx="799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Formation de personnels</a:t>
            </a:r>
          </a:p>
        </p:txBody>
      </p:sp>
      <p:sp>
        <p:nvSpPr>
          <p:cNvPr id="28680" name="ZoneTexte 50"/>
          <p:cNvSpPr txBox="1">
            <a:spLocks noChangeArrowheads="1"/>
          </p:cNvSpPr>
          <p:nvPr/>
        </p:nvSpPr>
        <p:spPr bwMode="auto">
          <a:xfrm>
            <a:off x="0" y="2276475"/>
            <a:ext cx="47879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2000"/>
              <a:t> Tâches dangereuses ou rares :</a:t>
            </a:r>
          </a:p>
          <a:p>
            <a:r>
              <a:rPr lang="fr-FR" sz="2000"/>
              <a:t> Pompiers, gestion de crise, actes</a:t>
            </a:r>
          </a:p>
          <a:p>
            <a:r>
              <a:rPr lang="fr-FR" sz="2000"/>
              <a:t>médicaux, etc.</a:t>
            </a:r>
          </a:p>
          <a:p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Matériels couteux ou pas disponibles</a:t>
            </a:r>
          </a:p>
          <a:p>
            <a:r>
              <a:rPr lang="fr-FR" sz="2000"/>
              <a:t> Maintenance de char Leclerc, etc.</a:t>
            </a:r>
          </a:p>
          <a:p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Formateur distant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Procédure automatisée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Entrainement militaire, etc.</a:t>
            </a:r>
          </a:p>
        </p:txBody>
      </p:sp>
      <p:pic>
        <p:nvPicPr>
          <p:cNvPr id="2868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938338"/>
            <a:ext cx="3300413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6"/>
          <p:cNvSpPr>
            <a:spLocks noChangeArrowheads="1"/>
          </p:cNvSpPr>
          <p:nvPr/>
        </p:nvSpPr>
        <p:spPr bwMode="auto">
          <a:xfrm>
            <a:off x="5435600" y="3933825"/>
            <a:ext cx="230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/>
              <a:t>Simulateur de conduite</a:t>
            </a:r>
          </a:p>
        </p:txBody>
      </p:sp>
      <p:pic>
        <p:nvPicPr>
          <p:cNvPr id="2868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298950"/>
            <a:ext cx="32416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Rectangle 17"/>
          <p:cNvSpPr>
            <a:spLocks noChangeArrowheads="1"/>
          </p:cNvSpPr>
          <p:nvPr/>
        </p:nvSpPr>
        <p:spPr bwMode="auto">
          <a:xfrm>
            <a:off x="5437188" y="6165850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Simulateur de pilotage</a:t>
            </a:r>
          </a:p>
        </p:txBody>
      </p:sp>
      <p:sp>
        <p:nvSpPr>
          <p:cNvPr id="21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65288" y="857250"/>
            <a:ext cx="581660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Applications de la RV</a:t>
            </a:r>
          </a:p>
          <a:p>
            <a:pPr algn="ctr">
              <a:defRPr/>
            </a:pPr>
            <a:endParaRPr 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0DCAB9-E575-42A7-A3C4-717693C3804C}" type="slidenum">
              <a:rPr lang="fr-FR">
                <a:latin typeface="Arial" charset="0"/>
                <a:cs typeface="Arial" charset="0"/>
              </a:rPr>
              <a:pPr/>
              <a:t>23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29702" name="ZoneTexte 9"/>
          <p:cNvSpPr txBox="1">
            <a:spLocks noChangeArrowheads="1"/>
          </p:cNvSpPr>
          <p:nvPr/>
        </p:nvSpPr>
        <p:spPr bwMode="auto">
          <a:xfrm>
            <a:off x="179388" y="1484313"/>
            <a:ext cx="302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 </a:t>
            </a:r>
            <a:r>
              <a:rPr lang="fr-FR" sz="2000">
                <a:solidFill>
                  <a:srgbClr val="FFC000"/>
                </a:solidFill>
              </a:rPr>
              <a:t>Exemple concret </a:t>
            </a:r>
          </a:p>
        </p:txBody>
      </p:sp>
      <p:sp>
        <p:nvSpPr>
          <p:cNvPr id="29703" name="ZoneTexte 50"/>
          <p:cNvSpPr txBox="1">
            <a:spLocks noChangeArrowheads="1"/>
          </p:cNvSpPr>
          <p:nvPr/>
        </p:nvSpPr>
        <p:spPr bwMode="auto">
          <a:xfrm>
            <a:off x="250825" y="1916113"/>
            <a:ext cx="799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Contexte : EDF</a:t>
            </a:r>
          </a:p>
        </p:txBody>
      </p:sp>
      <p:sp>
        <p:nvSpPr>
          <p:cNvPr id="29704" name="ZoneTexte 50"/>
          <p:cNvSpPr txBox="1">
            <a:spLocks noChangeArrowheads="1"/>
          </p:cNvSpPr>
          <p:nvPr/>
        </p:nvSpPr>
        <p:spPr bwMode="auto">
          <a:xfrm>
            <a:off x="0" y="2071688"/>
            <a:ext cx="77406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000"/>
          </a:p>
          <a:p>
            <a:r>
              <a:rPr lang="fr-FR" sz="2000"/>
              <a:t>   Intérieur d’une centrale nucléaire</a:t>
            </a:r>
          </a:p>
          <a:p>
            <a:r>
              <a:rPr lang="fr-FR" sz="2000"/>
              <a:t>   Mise au normes des installations</a:t>
            </a:r>
          </a:p>
          <a:p>
            <a:r>
              <a:rPr lang="fr-FR" sz="2000"/>
              <a:t>   Environnement encombré</a:t>
            </a:r>
          </a:p>
          <a:p>
            <a:r>
              <a:rPr lang="fr-FR" sz="2000"/>
              <a:t>   Arrêt de la centrale doit être minimal</a:t>
            </a:r>
          </a:p>
          <a:p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Travail à effectuer : Déplacement d’une charge</a:t>
            </a:r>
          </a:p>
          <a:p>
            <a:r>
              <a:rPr lang="fr-FR" sz="2000"/>
              <a:t>très lourde</a:t>
            </a:r>
          </a:p>
          <a:p>
            <a:endParaRPr lang="fr-FR" sz="2000"/>
          </a:p>
          <a:p>
            <a:r>
              <a:rPr lang="fr-FR" sz="2000"/>
              <a:t>La réalité virtuelle doit :</a:t>
            </a:r>
          </a:p>
          <a:p>
            <a:r>
              <a:rPr lang="fr-FR" sz="2000"/>
              <a:t>• Trouver le bon chemin pour sortir la charge</a:t>
            </a:r>
          </a:p>
          <a:p>
            <a:r>
              <a:rPr lang="fr-FR" sz="2000"/>
              <a:t>• Prouver que la charge sort bien</a:t>
            </a:r>
          </a:p>
          <a:p>
            <a:r>
              <a:rPr lang="fr-FR" sz="2000"/>
              <a:t>• Former les personnels à la manipulation</a:t>
            </a:r>
          </a:p>
        </p:txBody>
      </p: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4988" y="1916113"/>
            <a:ext cx="3459162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65288" y="857250"/>
            <a:ext cx="581660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Applications de la RV</a:t>
            </a:r>
          </a:p>
          <a:p>
            <a:pPr algn="ctr">
              <a:defRPr/>
            </a:pPr>
            <a:endParaRPr 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4659DA-CD03-4301-8113-B551646737DC}" type="slidenum">
              <a:rPr lang="fr-FR">
                <a:latin typeface="Arial" charset="0"/>
                <a:cs typeface="Arial" charset="0"/>
              </a:rPr>
              <a:pPr/>
              <a:t>24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30726" name="ZoneTexte 9"/>
          <p:cNvSpPr txBox="1">
            <a:spLocks noChangeArrowheads="1"/>
          </p:cNvSpPr>
          <p:nvPr/>
        </p:nvSpPr>
        <p:spPr bwMode="auto">
          <a:xfrm>
            <a:off x="250825" y="1916113"/>
            <a:ext cx="3025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FFC000"/>
                </a:solidFill>
              </a:rPr>
              <a:t>Résultats</a:t>
            </a:r>
            <a:r>
              <a:rPr lang="fr-FR" sz="2000"/>
              <a:t> </a:t>
            </a:r>
            <a:r>
              <a:rPr lang="fr-FR" sz="2000">
                <a:solidFill>
                  <a:srgbClr val="FFC000"/>
                </a:solidFill>
              </a:rPr>
              <a:t> </a:t>
            </a:r>
          </a:p>
          <a:p>
            <a:r>
              <a:rPr lang="fr-FR" sz="200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0727" name="ZoneTexte 50"/>
          <p:cNvSpPr txBox="1">
            <a:spLocks noChangeArrowheads="1"/>
          </p:cNvSpPr>
          <p:nvPr/>
        </p:nvSpPr>
        <p:spPr bwMode="auto">
          <a:xfrm>
            <a:off x="179388" y="2819400"/>
            <a:ext cx="77406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/>
              <a:t> Pilotage en virtuel du pont polaire par le vrai pilote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Durée de l’opération 24h (en virtuel)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Mesure en virtuel : ça passe à 27 cm prés Mesure en réel : c’est passé entre 25 et 27 cm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Gain direct de plusieurs 100 000 euros</a:t>
            </a:r>
          </a:p>
        </p:txBody>
      </p:sp>
      <p:sp>
        <p:nvSpPr>
          <p:cNvPr id="12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65288" y="857250"/>
            <a:ext cx="581660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Applications de la RV</a:t>
            </a:r>
          </a:p>
          <a:p>
            <a:pPr algn="ctr">
              <a:defRPr/>
            </a:pPr>
            <a:endParaRPr 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336E9B-55FC-43D3-9662-D73EA77CE86C}" type="slidenum">
              <a:rPr lang="fr-FR">
                <a:latin typeface="Arial" charset="0"/>
                <a:cs typeface="Arial" charset="0"/>
              </a:rPr>
              <a:pPr/>
              <a:t>25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31750" name="ZoneTexte 9"/>
          <p:cNvSpPr txBox="1">
            <a:spLocks noChangeArrowheads="1"/>
          </p:cNvSpPr>
          <p:nvPr/>
        </p:nvSpPr>
        <p:spPr bwMode="auto">
          <a:xfrm>
            <a:off x="395288" y="1516063"/>
            <a:ext cx="302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 </a:t>
            </a:r>
            <a:r>
              <a:rPr lang="fr-FR" sz="2000">
                <a:solidFill>
                  <a:srgbClr val="FFC000"/>
                </a:solidFill>
              </a:rPr>
              <a:t>Applications sociales</a:t>
            </a:r>
          </a:p>
        </p:txBody>
      </p:sp>
      <p:sp>
        <p:nvSpPr>
          <p:cNvPr id="31751" name="ZoneTexte 50"/>
          <p:cNvSpPr txBox="1">
            <a:spLocks noChangeArrowheads="1"/>
          </p:cNvSpPr>
          <p:nvPr/>
        </p:nvSpPr>
        <p:spPr bwMode="auto">
          <a:xfrm>
            <a:off x="250825" y="1916113"/>
            <a:ext cx="799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Formation de personnels</a:t>
            </a:r>
          </a:p>
        </p:txBody>
      </p:sp>
      <p:sp>
        <p:nvSpPr>
          <p:cNvPr id="31752" name="ZoneTexte 50"/>
          <p:cNvSpPr txBox="1">
            <a:spLocks noChangeArrowheads="1"/>
          </p:cNvSpPr>
          <p:nvPr/>
        </p:nvSpPr>
        <p:spPr bwMode="auto">
          <a:xfrm>
            <a:off x="0" y="2276475"/>
            <a:ext cx="558006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/>
              <a:t>  Expérimentations sociologiques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r>
              <a:rPr lang="fr-FR" sz="2000"/>
              <a:t> Contrôle de l’environnement</a:t>
            </a:r>
          </a:p>
          <a:p>
            <a:r>
              <a:rPr lang="fr-FR" sz="2000"/>
              <a:t> Mise en situation pas possible ou dangereuse en réel</a:t>
            </a:r>
          </a:p>
          <a:p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Soigner certains pathologies</a:t>
            </a:r>
          </a:p>
          <a:p>
            <a:endParaRPr lang="fr-FR" sz="2000"/>
          </a:p>
          <a:p>
            <a:r>
              <a:rPr lang="fr-FR" sz="2000"/>
              <a:t>Vertige, agoraphobie, autisme</a:t>
            </a:r>
          </a:p>
          <a:p>
            <a:r>
              <a:rPr lang="fr-FR" sz="2000"/>
              <a:t>Rééducation (conduite de voiture, tâches ménagères, etc.)</a:t>
            </a:r>
          </a:p>
        </p:txBody>
      </p:sp>
      <p:pic>
        <p:nvPicPr>
          <p:cNvPr id="317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508500"/>
            <a:ext cx="2811462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400" y="1484313"/>
            <a:ext cx="28257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578100" y="857250"/>
            <a:ext cx="3992563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   </a:t>
            </a:r>
            <a:r>
              <a:rPr lang="fr-FR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Conclusion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826C0E-231F-43CC-A7D8-38E6A7C29E13}" type="slidenum">
              <a:rPr lang="fr-FR">
                <a:latin typeface="Arial" charset="0"/>
                <a:cs typeface="Arial" charset="0"/>
              </a:rPr>
              <a:pPr/>
              <a:t>26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32774" name="ZoneTexte 50"/>
          <p:cNvSpPr txBox="1">
            <a:spLocks noChangeArrowheads="1"/>
          </p:cNvSpPr>
          <p:nvPr/>
        </p:nvSpPr>
        <p:spPr bwMode="auto">
          <a:xfrm>
            <a:off x="431800" y="2767013"/>
            <a:ext cx="87487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/>
              <a:t>  Idée ancienne inspirée dans d’autres domaines ( Artistique, militaire).</a:t>
            </a:r>
          </a:p>
          <a:p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Evolution rapide et illimitée.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Applications variées et multiples.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Origine d’autres technologies ( réalité augmentée) </a:t>
            </a:r>
          </a:p>
        </p:txBody>
      </p:sp>
      <p:sp>
        <p:nvSpPr>
          <p:cNvPr id="12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E45E9F-4D3A-4362-9F44-B3EFFBC78DFF}" type="datetime4">
              <a:rPr lang="fr-FR">
                <a:latin typeface="Arial" charset="0"/>
                <a:cs typeface="Arial" charset="0"/>
              </a:rPr>
              <a:pPr/>
              <a:t>11 mars 2016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</a:t>
            </a:r>
          </a:p>
          <a:p>
            <a:pPr>
              <a:defRPr/>
            </a:pPr>
            <a:r>
              <a:rPr lang="fr-FR" dirty="0" smtClean="0"/>
              <a:t>Virtuelle</a:t>
            </a:r>
            <a:endParaRPr lang="fr-FR" dirty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43ECFB-F5B3-433C-8291-B1A7F947DD5B}" type="slidenum">
              <a:rPr lang="fr-FR">
                <a:latin typeface="Arial" charset="0"/>
                <a:cs typeface="Arial" charset="0"/>
              </a:rPr>
              <a:pPr/>
              <a:t>27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33797" name="ZoneTexte 4"/>
          <p:cNvSpPr txBox="1">
            <a:spLocks noChangeArrowheads="1"/>
          </p:cNvSpPr>
          <p:nvPr/>
        </p:nvSpPr>
        <p:spPr bwMode="auto">
          <a:xfrm>
            <a:off x="1857375" y="3014663"/>
            <a:ext cx="5286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Verdana" pitchFamily="34" charset="0"/>
              </a:rPr>
              <a:t>Merci de votre Attention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855663" y="857250"/>
            <a:ext cx="5899151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               	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Présentation</a:t>
            </a:r>
          </a:p>
          <a:p>
            <a:pPr algn="ctr">
              <a:defRPr/>
            </a:pPr>
            <a:endParaRPr lang="fr-FR" sz="36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0844C7-98A9-458F-B3D2-60A1C4CE9A2F}" type="slidenum">
              <a:rPr lang="fr-FR">
                <a:latin typeface="Arial" charset="0"/>
                <a:cs typeface="Arial" charset="0"/>
              </a:rPr>
              <a:pPr/>
              <a:t>3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9222" name="ZoneTexte 12"/>
          <p:cNvSpPr txBox="1">
            <a:spLocks noChangeArrowheads="1"/>
          </p:cNvSpPr>
          <p:nvPr/>
        </p:nvSpPr>
        <p:spPr bwMode="auto">
          <a:xfrm>
            <a:off x="357188" y="1484313"/>
            <a:ext cx="8143875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/>
              <a:t>Qu’est ce que la réalité virtuelle ?</a:t>
            </a:r>
          </a:p>
          <a:p>
            <a:pPr algn="just"/>
            <a:endParaRPr lang="fr-FR" sz="2000"/>
          </a:p>
          <a:p>
            <a:r>
              <a:rPr lang="fr-FR" sz="2000"/>
              <a:t>Réalité virtuelle</a:t>
            </a:r>
            <a:r>
              <a:rPr lang="fr-FR" sz="2800"/>
              <a:t>  </a:t>
            </a:r>
            <a:r>
              <a:rPr lang="fr-FR" sz="2000"/>
              <a:t>‘’ </a:t>
            </a:r>
            <a:r>
              <a:rPr lang="fr-FR" sz="2000">
                <a:solidFill>
                  <a:srgbClr val="FFC000"/>
                </a:solidFill>
              </a:rPr>
              <a:t>Virtual Reality</a:t>
            </a:r>
            <a:r>
              <a:rPr lang="fr-FR" sz="2000"/>
              <a:t> ‘’ </a:t>
            </a:r>
            <a:r>
              <a:rPr lang="fr-FR" sz="2800" b="1"/>
              <a:t> </a:t>
            </a:r>
          </a:p>
          <a:p>
            <a:endParaRPr lang="fr-FR" sz="2800" b="1"/>
          </a:p>
          <a:p>
            <a:pPr>
              <a:buFont typeface="Wingdings" pitchFamily="2" charset="2"/>
              <a:buChar char="Ø"/>
            </a:pPr>
            <a:r>
              <a:rPr lang="fr-FR" sz="2000"/>
              <a:t>L'expression est proposée par  </a:t>
            </a:r>
          </a:p>
          <a:p>
            <a:r>
              <a:rPr lang="fr-FR" sz="2000"/>
              <a:t> </a:t>
            </a:r>
            <a:r>
              <a:rPr lang="fr-FR" sz="2000">
                <a:solidFill>
                  <a:srgbClr val="FFC000"/>
                </a:solidFill>
              </a:rPr>
              <a:t>Jaron Lanier</a:t>
            </a:r>
            <a:r>
              <a:rPr lang="fr-FR" sz="2000"/>
              <a:t> </a:t>
            </a:r>
            <a:r>
              <a:rPr lang="fr-FR" sz="2000">
                <a:solidFill>
                  <a:srgbClr val="FFC000"/>
                </a:solidFill>
              </a:rPr>
              <a:t>  </a:t>
            </a:r>
            <a:r>
              <a:rPr lang="fr-FR" sz="2000"/>
              <a:t>en 1985</a:t>
            </a:r>
          </a:p>
          <a:p>
            <a:pPr algn="just"/>
            <a:endParaRPr lang="fr-FR" sz="2000"/>
          </a:p>
          <a:p>
            <a:pPr algn="just">
              <a:buFont typeface="Wingdings" pitchFamily="2" charset="2"/>
              <a:buChar char="Ø"/>
            </a:pPr>
            <a:r>
              <a:rPr lang="fr-FR" altLang="fr-FR" sz="2000"/>
              <a:t>Fondateur de la première entreprise de </a:t>
            </a:r>
            <a:r>
              <a:rPr lang="fr-FR" sz="2000"/>
              <a:t>commercialisation de produits de RV  ‘’ </a:t>
            </a:r>
            <a:r>
              <a:rPr lang="fr-FR" sz="2000" b="1">
                <a:solidFill>
                  <a:srgbClr val="FFC000"/>
                </a:solidFill>
              </a:rPr>
              <a:t>VPL Research</a:t>
            </a:r>
          </a:p>
          <a:p>
            <a:pPr algn="just">
              <a:buFont typeface="Wingdings" pitchFamily="2" charset="2"/>
              <a:buChar char="Ø"/>
            </a:pPr>
            <a:endParaRPr lang="fr-FR" sz="2000" b="1">
              <a:solidFill>
                <a:srgbClr val="FFC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2000" b="1">
              <a:solidFill>
                <a:srgbClr val="FFC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/>
              <a:t>Commercialisation de ‘’ </a:t>
            </a:r>
            <a:r>
              <a:rPr lang="fr-FR" sz="2000">
                <a:solidFill>
                  <a:srgbClr val="FFC000"/>
                </a:solidFill>
              </a:rPr>
              <a:t>DataGlove</a:t>
            </a:r>
            <a:r>
              <a:rPr lang="fr-FR" sz="2000"/>
              <a:t>‘’</a:t>
            </a:r>
          </a:p>
          <a:p>
            <a:pPr algn="just"/>
            <a:endParaRPr lang="fr-FR" sz="2000"/>
          </a:p>
        </p:txBody>
      </p:sp>
      <p:pic>
        <p:nvPicPr>
          <p:cNvPr id="9223" name="Picture 2" descr="C:\Users\general\Desktop\Lanier_v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628775"/>
            <a:ext cx="279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" descr="C:\Users\general\Desktop\dataglo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365625"/>
            <a:ext cx="28082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855663" y="857250"/>
            <a:ext cx="5899151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               	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Présentation</a:t>
            </a:r>
          </a:p>
          <a:p>
            <a:pPr algn="ctr">
              <a:defRPr/>
            </a:pPr>
            <a:endParaRPr lang="fr-FR" sz="36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3FEDDD-2BAB-499B-A78D-9ADD2D43DE7C}" type="slidenum">
              <a:rPr lang="fr-FR">
                <a:latin typeface="Arial" charset="0"/>
                <a:cs typeface="Arial" charset="0"/>
              </a:rPr>
              <a:pPr/>
              <a:t>4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8199" name="ZoneTexte 12"/>
          <p:cNvSpPr txBox="1">
            <a:spLocks noChangeArrowheads="1"/>
          </p:cNvSpPr>
          <p:nvPr/>
        </p:nvSpPr>
        <p:spPr bwMode="auto">
          <a:xfrm>
            <a:off x="357188" y="1714500"/>
            <a:ext cx="814387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Définition 1</a:t>
            </a:r>
          </a:p>
          <a:p>
            <a:pPr algn="just">
              <a:defRPr/>
            </a:pPr>
            <a:endParaRPr lang="fr-FR" sz="2000" i="1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C’est une </a:t>
            </a:r>
            <a:r>
              <a:rPr lang="fr-FR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simulation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informatique, </a:t>
            </a:r>
            <a:r>
              <a:rPr lang="fr-FR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interactive, immersive, visuelle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sonore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d’environnements réels ou imaginaires.</a:t>
            </a:r>
          </a:p>
          <a:p>
            <a:pPr algn="just"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fr-FR" sz="2000" i="1" dirty="0">
                <a:latin typeface="Arial" pitchFamily="34" charset="0"/>
                <a:cs typeface="Arial" pitchFamily="34" charset="0"/>
              </a:rPr>
              <a:t>-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Elle permet à une ou plusieurs personne(s) d’avoir une activité sensori-motrice et cognitive dans un monde artificiel.</a:t>
            </a:r>
          </a:p>
          <a:p>
            <a:pPr algn="just"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fr-FR" sz="2000" i="1" dirty="0">
                <a:latin typeface="Arial" pitchFamily="34" charset="0"/>
                <a:cs typeface="Arial" pitchFamily="34" charset="0"/>
              </a:rPr>
              <a:t>-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L’intérêt est de pouvoir mettre l’homme dans un environnement contrôlé, dans lequel il peut interagir intuitivement et naturellement.</a:t>
            </a: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855663" y="857250"/>
            <a:ext cx="5899151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               	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Présentation</a:t>
            </a:r>
          </a:p>
          <a:p>
            <a:pPr algn="ctr">
              <a:defRPr/>
            </a:pPr>
            <a:endParaRPr lang="fr-FR" sz="36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67A4B5-544B-42A6-B7DD-8B8FC60EE612}" type="slidenum">
              <a:rPr lang="fr-FR">
                <a:latin typeface="Arial" charset="0"/>
                <a:cs typeface="Arial" charset="0"/>
              </a:rPr>
              <a:pPr/>
              <a:t>5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8199" name="ZoneTexte 12"/>
          <p:cNvSpPr txBox="1">
            <a:spLocks noChangeArrowheads="1"/>
          </p:cNvSpPr>
          <p:nvPr/>
        </p:nvSpPr>
        <p:spPr bwMode="auto">
          <a:xfrm>
            <a:off x="357188" y="2000250"/>
            <a:ext cx="814387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Définition 2</a:t>
            </a:r>
          </a:p>
          <a:p>
            <a:pPr algn="just">
              <a:defRPr/>
            </a:pPr>
            <a:endParaRPr lang="fr-FR" sz="2000" i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‘’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   La réalité virtuelle est un domaine scientifique et technique exploitant l’informatique et des </a:t>
            </a:r>
            <a:r>
              <a:rPr lang="fr-FR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interfaces comportementales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en  vue de </a:t>
            </a:r>
            <a:r>
              <a:rPr lang="fr-FR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simuler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dans un monde  virtuel le comportement d’entités 3D, qui sont en  interaction en </a:t>
            </a:r>
            <a:r>
              <a:rPr lang="fr-FR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temps réel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entre elles et avec un ou  des utilisateurs en </a:t>
            </a:r>
            <a:r>
              <a:rPr lang="fr-FR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immersion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pseudo-naturelle par  l’intermédiaire de  </a:t>
            </a:r>
          </a:p>
          <a:p>
            <a:pPr>
              <a:defRPr/>
            </a:pPr>
            <a:r>
              <a:rPr lang="fr-FR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canaux sensori-moteurs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  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‘’ </a:t>
            </a:r>
          </a:p>
          <a:p>
            <a:pPr>
              <a:defRPr/>
            </a:pP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B.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Arnaldi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 P. Fuchs  et  J. Tisseau </a:t>
            </a:r>
          </a:p>
          <a:p>
            <a:pPr algn="r"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dans le traité de la réalité virtuelle</a:t>
            </a:r>
            <a:endParaRPr lang="fr-FR" altLang="fr-FR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fr-FR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855663" y="857250"/>
            <a:ext cx="5899151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               	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Présentation</a:t>
            </a:r>
          </a:p>
          <a:p>
            <a:pPr algn="ctr">
              <a:defRPr/>
            </a:pPr>
            <a:endParaRPr lang="fr-FR" sz="36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C0E980-11CD-4761-A504-97552EF6F3DE}" type="slidenum">
              <a:rPr lang="fr-FR">
                <a:latin typeface="Arial" charset="0"/>
                <a:cs typeface="Arial" charset="0"/>
              </a:rPr>
              <a:pPr/>
              <a:t>6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8199" name="ZoneTexte 12"/>
          <p:cNvSpPr txBox="1">
            <a:spLocks noChangeArrowheads="1"/>
          </p:cNvSpPr>
          <p:nvPr/>
        </p:nvSpPr>
        <p:spPr bwMode="auto">
          <a:xfrm>
            <a:off x="357188" y="2000250"/>
            <a:ext cx="814387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Définition 2</a:t>
            </a:r>
          </a:p>
          <a:p>
            <a:pPr algn="just">
              <a:defRPr/>
            </a:pPr>
            <a:endParaRPr lang="fr-FR" sz="2000" i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‘’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   La réalité virtuelle est un domaine scientifique et technique exploitant l’informatique et des </a:t>
            </a:r>
            <a:r>
              <a:rPr lang="fr-FR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interfaces comportementales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en  vue de </a:t>
            </a:r>
            <a:r>
              <a:rPr lang="fr-FR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simuler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dans un monde  virtuel le comportement d’entités 3D, qui sont en  interaction en </a:t>
            </a:r>
            <a:r>
              <a:rPr lang="fr-FR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temps réel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entre elles et avec un ou  des utilisateurs en </a:t>
            </a:r>
            <a:r>
              <a:rPr lang="fr-FR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immersion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pseudo-naturelle par  l’intermédiaire de  </a:t>
            </a:r>
          </a:p>
          <a:p>
            <a:pPr>
              <a:defRPr/>
            </a:pPr>
            <a:r>
              <a:rPr lang="fr-FR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canaux sensori-moteurs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  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‘’ </a:t>
            </a:r>
          </a:p>
          <a:p>
            <a:pPr>
              <a:defRPr/>
            </a:pP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B.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Arnaldi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 P. Fuchs  et  J. Tisseau </a:t>
            </a:r>
          </a:p>
          <a:p>
            <a:pPr algn="r"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dans le traité de la réalité virtuelle</a:t>
            </a:r>
            <a:endParaRPr lang="fr-FR" altLang="fr-FR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fr-FR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855663" y="857250"/>
            <a:ext cx="5899151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               	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Présentation</a:t>
            </a:r>
          </a:p>
          <a:p>
            <a:pPr algn="ctr">
              <a:defRPr/>
            </a:pPr>
            <a:endParaRPr lang="fr-FR" sz="36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B27B88-7AC2-4FBB-9CCF-A642A612E6E0}" type="slidenum">
              <a:rPr lang="fr-FR">
                <a:latin typeface="Arial" charset="0"/>
                <a:cs typeface="Arial" charset="0"/>
              </a:rPr>
              <a:pPr/>
              <a:t>7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8199" name="ZoneTexte 12"/>
          <p:cNvSpPr txBox="1">
            <a:spLocks noChangeArrowheads="1"/>
          </p:cNvSpPr>
          <p:nvPr/>
        </p:nvSpPr>
        <p:spPr bwMode="auto">
          <a:xfrm>
            <a:off x="323850" y="2052638"/>
            <a:ext cx="8143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Simulation informatique :</a:t>
            </a:r>
            <a:r>
              <a:rPr lang="fr-F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Série de calculs effectués sur un ordinateur et reproduisant un phénomène physique. </a:t>
            </a:r>
          </a:p>
          <a:p>
            <a:pPr>
              <a:defRPr/>
            </a:pPr>
            <a:endParaRPr lang="fr-FR" altLang="fr-FR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Résultat  représenté par : une série de données, une image ou même un film vidéo.</a:t>
            </a:r>
          </a:p>
          <a:p>
            <a:pPr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Plusieurs types :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visuelle, sonore, interactive, immersive,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haptique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endParaRPr lang="fr-FR" altLang="fr-FR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Un simulateur peut réagir à des modifications de paramètres et modifier ses résultats en conséquence.</a:t>
            </a:r>
          </a:p>
          <a:p>
            <a:pPr>
              <a:defRPr/>
            </a:pP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fr-FR" sz="2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855663" y="857250"/>
            <a:ext cx="5899151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               	</a:t>
            </a: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Présentation</a:t>
            </a:r>
          </a:p>
          <a:p>
            <a:pPr algn="ctr">
              <a:defRPr/>
            </a:pPr>
            <a:endParaRPr lang="fr-FR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C3B61A-38CA-4477-8F4F-A827F73D9FCB}" type="slidenum">
              <a:rPr lang="fr-FR">
                <a:latin typeface="Arial" charset="0"/>
                <a:cs typeface="Arial" charset="0"/>
              </a:rPr>
              <a:pPr/>
              <a:t>8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14342" name="ZoneTexte 9"/>
          <p:cNvSpPr txBox="1">
            <a:spLocks noChangeArrowheads="1"/>
          </p:cNvSpPr>
          <p:nvPr/>
        </p:nvSpPr>
        <p:spPr bwMode="auto">
          <a:xfrm>
            <a:off x="395288" y="1773238"/>
            <a:ext cx="302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>
                <a:solidFill>
                  <a:srgbClr val="FFC000"/>
                </a:solidFill>
              </a:rPr>
              <a:t>Simulateur de vol </a:t>
            </a:r>
          </a:p>
        </p:txBody>
      </p:sp>
      <p:sp>
        <p:nvSpPr>
          <p:cNvPr id="14343" name="ZoneTexte 11"/>
          <p:cNvSpPr txBox="1">
            <a:spLocks noChangeArrowheads="1"/>
          </p:cNvSpPr>
          <p:nvPr/>
        </p:nvSpPr>
        <p:spPr bwMode="auto">
          <a:xfrm>
            <a:off x="539750" y="2492375"/>
            <a:ext cx="42481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/>
              <a:t>  </a:t>
            </a:r>
            <a:r>
              <a:rPr lang="fr-FR" altLang="fr-FR" sz="2000"/>
              <a:t>1929 : simulateur société Link</a:t>
            </a:r>
          </a:p>
          <a:p>
            <a:pPr>
              <a:buFont typeface="Wingdings" pitchFamily="2" charset="2"/>
              <a:buChar char="Ø"/>
            </a:pPr>
            <a:endParaRPr lang="fr-FR" alt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 Cockpit sur plateforme mobile</a:t>
            </a:r>
          </a:p>
          <a:p>
            <a:pPr>
              <a:buFont typeface="Wingdings" pitchFamily="2" charset="2"/>
              <a:buChar char="Ø"/>
            </a:pPr>
            <a:endParaRPr lang="fr-FR" altLang="fr-FR" sz="2000"/>
          </a:p>
          <a:p>
            <a:pPr>
              <a:buFont typeface="Wingdings" pitchFamily="2" charset="2"/>
              <a:buChar char="Ø"/>
            </a:pPr>
            <a:r>
              <a:rPr lang="fr-FR" altLang="fr-FR" sz="2000"/>
              <a:t>  Guidé par les commandes</a:t>
            </a:r>
          </a:p>
          <a:p>
            <a:endParaRPr lang="fr-FR"/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492375"/>
            <a:ext cx="30241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ZoneTexte 13"/>
          <p:cNvSpPr txBox="1">
            <a:spLocks noChangeArrowheads="1"/>
          </p:cNvSpPr>
          <p:nvPr/>
        </p:nvSpPr>
        <p:spPr bwMode="auto">
          <a:xfrm>
            <a:off x="539750" y="4689475"/>
            <a:ext cx="49688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/>
              <a:t>  </a:t>
            </a:r>
            <a:r>
              <a:rPr lang="fr-FR" sz="2000"/>
              <a:t>60’s : images générées par ordinateur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Modélisation 3D des scènes (aéroports)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5 images/secondes</a:t>
            </a:r>
          </a:p>
          <a:p>
            <a:endParaRPr lang="fr-FR"/>
          </a:p>
        </p:txBody>
      </p:sp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7838" y="4581525"/>
            <a:ext cx="2974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262"/>
          <a:stretch>
            <a:fillRect/>
          </a:stretch>
        </p:blipFill>
        <p:spPr bwMode="auto">
          <a:xfrm>
            <a:off x="0" y="26988"/>
            <a:ext cx="91440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855663" y="857250"/>
            <a:ext cx="5899151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  <a:sym typeface="Wingdings" pitchFamily="2" charset="2"/>
              </a:rPr>
              <a:t>                          	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Présentation</a:t>
            </a:r>
          </a:p>
          <a:p>
            <a:pPr algn="ctr">
              <a:defRPr/>
            </a:pPr>
            <a:endParaRPr lang="fr-FR" sz="36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C4D997-D566-470C-ABDA-F084D2734486}" type="slidenum">
              <a:rPr lang="fr-FR">
                <a:latin typeface="Arial" charset="0"/>
                <a:cs typeface="Arial" charset="0"/>
              </a:rPr>
              <a:pPr/>
              <a:t>9</a:t>
            </a:fld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Réalité Virtuelle</a:t>
            </a:r>
            <a:endParaRPr lang="fr-FR" dirty="0"/>
          </a:p>
        </p:txBody>
      </p:sp>
      <p:sp>
        <p:nvSpPr>
          <p:cNvPr id="15366" name="ZoneTexte 11"/>
          <p:cNvSpPr txBox="1">
            <a:spLocks noChangeArrowheads="1"/>
          </p:cNvSpPr>
          <p:nvPr/>
        </p:nvSpPr>
        <p:spPr bwMode="auto">
          <a:xfrm>
            <a:off x="323850" y="1817688"/>
            <a:ext cx="48958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/>
              <a:t>  </a:t>
            </a:r>
            <a:r>
              <a:rPr lang="fr-FR" sz="2000"/>
              <a:t>1979 : expérimentation du casque (armée US)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 2 tubes cathodiques monochromes</a:t>
            </a:r>
          </a:p>
          <a:p>
            <a:pPr>
              <a:buFont typeface="Wingdings" pitchFamily="2" charset="2"/>
              <a:buChar char="Ø"/>
            </a:pPr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 1 capteur électromagnétique</a:t>
            </a:r>
          </a:p>
        </p:txBody>
      </p:sp>
      <p:sp>
        <p:nvSpPr>
          <p:cNvPr id="15367" name="ZoneTexte 13"/>
          <p:cNvSpPr txBox="1">
            <a:spLocks noChangeArrowheads="1"/>
          </p:cNvSpPr>
          <p:nvPr/>
        </p:nvSpPr>
        <p:spPr bwMode="auto">
          <a:xfrm>
            <a:off x="323850" y="4292600"/>
            <a:ext cx="792003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fr-FR" sz="2000"/>
              <a:t>Très gros investissements financiers (Armée US)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fr-FR" sz="2000"/>
              <a:t>Très gros progrès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fr-FR" sz="2000"/>
              <a:t>Générateurs d’images temps réels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fr-FR" sz="2000"/>
              <a:t>Restitution de mouvements (plateformes mobiles)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fr-FR" sz="2000"/>
              <a:t>Modélisation d’environnements extérieurs</a:t>
            </a:r>
            <a:endParaRPr lang="fr-FR" altLang="fr-FR" sz="2000"/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250" y="1628775"/>
            <a:ext cx="247173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11  Mars  2016</a:t>
            </a:r>
            <a:endParaRPr lang="fr-FR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1924</TotalTime>
  <Words>1269</Words>
  <Application>Microsoft Office PowerPoint</Application>
  <PresentationFormat>Affichage à l'écran (4:3)</PresentationFormat>
  <Paragraphs>369</Paragraphs>
  <Slides>27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Franklin Gothic Book</vt:lpstr>
      <vt:lpstr>Wingdings 2</vt:lpstr>
      <vt:lpstr>Calibri</vt:lpstr>
      <vt:lpstr>Perpetua Titling MT</vt:lpstr>
      <vt:lpstr>Wingdings</vt:lpstr>
      <vt:lpstr>Times New Roman</vt:lpstr>
      <vt:lpstr>Verdana</vt:lpstr>
      <vt:lpstr>Technique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general</cp:lastModifiedBy>
  <cp:revision>156</cp:revision>
  <dcterms:created xsi:type="dcterms:W3CDTF">2008-05-30T21:31:11Z</dcterms:created>
  <dcterms:modified xsi:type="dcterms:W3CDTF">2016-03-11T11:23:59Z</dcterms:modified>
</cp:coreProperties>
</file>