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802" r:id="rId1"/>
  </p:sldMasterIdLst>
  <p:notesMasterIdLst>
    <p:notesMasterId r:id="rId31"/>
  </p:notesMasterIdLst>
  <p:sldIdLst>
    <p:sldId id="256" r:id="rId2"/>
    <p:sldId id="270" r:id="rId3"/>
    <p:sldId id="279" r:id="rId4"/>
    <p:sldId id="271" r:id="rId5"/>
    <p:sldId id="257" r:id="rId6"/>
    <p:sldId id="258" r:id="rId7"/>
    <p:sldId id="292" r:id="rId8"/>
    <p:sldId id="283" r:id="rId9"/>
    <p:sldId id="280" r:id="rId10"/>
    <p:sldId id="259" r:id="rId11"/>
    <p:sldId id="284" r:id="rId12"/>
    <p:sldId id="282" r:id="rId13"/>
    <p:sldId id="281" r:id="rId14"/>
    <p:sldId id="261" r:id="rId15"/>
    <p:sldId id="285" r:id="rId16"/>
    <p:sldId id="262" r:id="rId17"/>
    <p:sldId id="286" r:id="rId18"/>
    <p:sldId id="264" r:id="rId19"/>
    <p:sldId id="265" r:id="rId20"/>
    <p:sldId id="287" r:id="rId21"/>
    <p:sldId id="288" r:id="rId22"/>
    <p:sldId id="289" r:id="rId23"/>
    <p:sldId id="273" r:id="rId24"/>
    <p:sldId id="276" r:id="rId25"/>
    <p:sldId id="278" r:id="rId26"/>
    <p:sldId id="277" r:id="rId27"/>
    <p:sldId id="274" r:id="rId28"/>
    <p:sldId id="275"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bia SAIH" initials="R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39792" autoAdjust="0"/>
  </p:normalViewPr>
  <p:slideViewPr>
    <p:cSldViewPr snapToGrid="0">
      <p:cViewPr varScale="1">
        <p:scale>
          <a:sx n="30" d="100"/>
          <a:sy n="30" d="100"/>
        </p:scale>
        <p:origin x="-2920" y="-112"/>
      </p:cViewPr>
      <p:guideLst>
        <p:guide orient="horz" pos="2160"/>
        <p:guide pos="3840"/>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58217-1021-450A-8758-41655B19C931}" type="datetimeFigureOut">
              <a:rPr lang="en-US" smtClean="0"/>
              <a:t>11/03/16</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AA89B-6FDB-4F4A-A371-404729F7CB49}" type="slidenum">
              <a:rPr lang="en-US" smtClean="0"/>
              <a:t>‹#›</a:t>
            </a:fld>
            <a:endParaRPr lang="en-US"/>
          </a:p>
        </p:txBody>
      </p:sp>
    </p:spTree>
    <p:extLst>
      <p:ext uri="{BB962C8B-B14F-4D97-AF65-F5344CB8AC3E}">
        <p14:creationId xmlns:p14="http://schemas.microsoft.com/office/powerpoint/2010/main" val="363176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a:t>
            </a:fld>
            <a:endParaRPr lang="en-US"/>
          </a:p>
        </p:txBody>
      </p:sp>
    </p:spTree>
    <p:extLst>
      <p:ext uri="{BB962C8B-B14F-4D97-AF65-F5344CB8AC3E}">
        <p14:creationId xmlns:p14="http://schemas.microsoft.com/office/powerpoint/2010/main" val="3804381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10</a:t>
            </a:fld>
            <a:endParaRPr lang="en-US"/>
          </a:p>
        </p:txBody>
      </p:sp>
    </p:spTree>
    <p:extLst>
      <p:ext uri="{BB962C8B-B14F-4D97-AF65-F5344CB8AC3E}">
        <p14:creationId xmlns:p14="http://schemas.microsoft.com/office/powerpoint/2010/main" val="3895470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11</a:t>
            </a:fld>
            <a:endParaRPr lang="en-US"/>
          </a:p>
        </p:txBody>
      </p:sp>
    </p:spTree>
    <p:extLst>
      <p:ext uri="{BB962C8B-B14F-4D97-AF65-F5344CB8AC3E}">
        <p14:creationId xmlns:p14="http://schemas.microsoft.com/office/powerpoint/2010/main" val="2501786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12</a:t>
            </a:fld>
            <a:endParaRPr lang="en-US"/>
          </a:p>
        </p:txBody>
      </p:sp>
    </p:spTree>
    <p:extLst>
      <p:ext uri="{BB962C8B-B14F-4D97-AF65-F5344CB8AC3E}">
        <p14:creationId xmlns:p14="http://schemas.microsoft.com/office/powerpoint/2010/main" val="4207420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13</a:t>
            </a:fld>
            <a:endParaRPr lang="en-US"/>
          </a:p>
        </p:txBody>
      </p:sp>
    </p:spTree>
    <p:extLst>
      <p:ext uri="{BB962C8B-B14F-4D97-AF65-F5344CB8AC3E}">
        <p14:creationId xmlns:p14="http://schemas.microsoft.com/office/powerpoint/2010/main" val="79215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14</a:t>
            </a:fld>
            <a:endParaRPr lang="en-US"/>
          </a:p>
        </p:txBody>
      </p:sp>
    </p:spTree>
    <p:extLst>
      <p:ext uri="{BB962C8B-B14F-4D97-AF65-F5344CB8AC3E}">
        <p14:creationId xmlns:p14="http://schemas.microsoft.com/office/powerpoint/2010/main" val="358368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15</a:t>
            </a:fld>
            <a:endParaRPr lang="en-US"/>
          </a:p>
        </p:txBody>
      </p:sp>
    </p:spTree>
    <p:extLst>
      <p:ext uri="{BB962C8B-B14F-4D97-AF65-F5344CB8AC3E}">
        <p14:creationId xmlns:p14="http://schemas.microsoft.com/office/powerpoint/2010/main" val="1297717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16</a:t>
            </a:fld>
            <a:endParaRPr lang="en-US"/>
          </a:p>
        </p:txBody>
      </p:sp>
    </p:spTree>
    <p:extLst>
      <p:ext uri="{BB962C8B-B14F-4D97-AF65-F5344CB8AC3E}">
        <p14:creationId xmlns:p14="http://schemas.microsoft.com/office/powerpoint/2010/main" val="301863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17</a:t>
            </a:fld>
            <a:endParaRPr lang="en-US"/>
          </a:p>
        </p:txBody>
      </p:sp>
    </p:spTree>
    <p:extLst>
      <p:ext uri="{BB962C8B-B14F-4D97-AF65-F5344CB8AC3E}">
        <p14:creationId xmlns:p14="http://schemas.microsoft.com/office/powerpoint/2010/main" val="1020750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18</a:t>
            </a:fld>
            <a:endParaRPr lang="en-US"/>
          </a:p>
        </p:txBody>
      </p:sp>
    </p:spTree>
    <p:extLst>
      <p:ext uri="{BB962C8B-B14F-4D97-AF65-F5344CB8AC3E}">
        <p14:creationId xmlns:p14="http://schemas.microsoft.com/office/powerpoint/2010/main" val="3904122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19</a:t>
            </a:fld>
            <a:endParaRPr lang="en-US"/>
          </a:p>
        </p:txBody>
      </p:sp>
    </p:spTree>
    <p:extLst>
      <p:ext uri="{BB962C8B-B14F-4D97-AF65-F5344CB8AC3E}">
        <p14:creationId xmlns:p14="http://schemas.microsoft.com/office/powerpoint/2010/main" val="60459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La généralisation des technologies du traitement de l'information dans les années 80 constituent sur un plan historique la quatrième phase de la révolution industrielle, et ce n'a pu se réaliser qu'en permettant la</a:t>
            </a:r>
            <a:r>
              <a:rPr lang="fr-FR" sz="1200" b="0" i="0" kern="1200" baseline="0" dirty="0" smtClean="0">
                <a:solidFill>
                  <a:schemeClr val="tx1"/>
                </a:solidFill>
                <a:effectLst/>
                <a:latin typeface="+mn-lt"/>
                <a:ea typeface="+mn-ea"/>
                <a:cs typeface="+mn-cs"/>
              </a:rPr>
              <a:t> manipulation de </a:t>
            </a:r>
            <a:r>
              <a:rPr lang="fr-FR" sz="1200" b="0" i="0" kern="1200" dirty="0" smtClean="0">
                <a:solidFill>
                  <a:schemeClr val="tx1"/>
                </a:solidFill>
                <a:effectLst/>
                <a:latin typeface="+mn-lt"/>
                <a:ea typeface="+mn-ea"/>
                <a:cs typeface="+mn-cs"/>
              </a:rPr>
              <a:t>l'outil informatique à la plupart des catégories socioprofessionnelles, sans leur demander de compétences particulières. </a:t>
            </a:r>
          </a:p>
          <a:p>
            <a:r>
              <a:rPr lang="fr-FR" sz="1200" b="0" i="0" kern="1200" dirty="0" smtClean="0">
                <a:solidFill>
                  <a:schemeClr val="tx1"/>
                </a:solidFill>
                <a:effectLst/>
                <a:latin typeface="+mn-lt"/>
                <a:ea typeface="+mn-ea"/>
                <a:cs typeface="+mn-cs"/>
              </a:rPr>
              <a:t>L'avènement des interfaces dites « WIMP »  </a:t>
            </a:r>
            <a:r>
              <a:rPr lang="fr-FR" sz="1200" b="0" i="0" kern="1200" dirty="0" err="1" smtClean="0">
                <a:solidFill>
                  <a:schemeClr val="tx1"/>
                </a:solidFill>
                <a:effectLst/>
                <a:latin typeface="+mn-lt"/>
                <a:ea typeface="+mn-ea"/>
                <a:cs typeface="+mn-cs"/>
              </a:rPr>
              <a:t>cad</a:t>
            </a:r>
            <a:r>
              <a:rPr lang="fr-FR" sz="1200" b="0" i="0" kern="1200" dirty="0" smtClean="0">
                <a:solidFill>
                  <a:schemeClr val="tx1"/>
                </a:solidFill>
                <a:effectLst/>
                <a:latin typeface="+mn-lt"/>
                <a:ea typeface="+mn-ea"/>
                <a:cs typeface="+mn-cs"/>
              </a:rPr>
              <a:t> (Fenêtres, icônes, menus et pointeur) et de la manipulation directe ont certainement contribué à cet essor,</a:t>
            </a:r>
          </a:p>
          <a:p>
            <a:r>
              <a:rPr lang="fr-FR" sz="1200" b="0" i="0" kern="1200" dirty="0" smtClean="0">
                <a:solidFill>
                  <a:schemeClr val="tx1"/>
                </a:solidFill>
                <a:effectLst/>
                <a:latin typeface="+mn-lt"/>
                <a:ea typeface="+mn-ea"/>
                <a:cs typeface="+mn-cs"/>
              </a:rPr>
              <a:t>La suite de ce travail présente quelques points de repère importants de cette histoire de l'IHM</a:t>
            </a:r>
            <a:r>
              <a:rPr lang="fr-FR" sz="1200" b="0" i="0" kern="1200" baseline="0" dirty="0" smtClean="0">
                <a:solidFill>
                  <a:schemeClr val="tx1"/>
                </a:solidFill>
                <a:effectLst/>
                <a:latin typeface="+mn-lt"/>
                <a:ea typeface="+mn-ea"/>
                <a:cs typeface="+mn-cs"/>
              </a:rPr>
              <a:t> dont l</a:t>
            </a:r>
            <a:r>
              <a:rPr lang="fr-FR" sz="1200" b="0" i="0" kern="1200" dirty="0" smtClean="0">
                <a:solidFill>
                  <a:schemeClr val="tx1"/>
                </a:solidFill>
                <a:effectLst/>
                <a:latin typeface="+mn-lt"/>
                <a:ea typeface="+mn-ea"/>
                <a:cs typeface="+mn-cs"/>
              </a:rPr>
              <a:t>'objectif est de mettre en regard les travaux pionniers de l'interaction homme-machine,</a:t>
            </a:r>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2</a:t>
            </a:fld>
            <a:endParaRPr lang="en-US"/>
          </a:p>
        </p:txBody>
      </p:sp>
    </p:spTree>
    <p:extLst>
      <p:ext uri="{BB962C8B-B14F-4D97-AF65-F5344CB8AC3E}">
        <p14:creationId xmlns:p14="http://schemas.microsoft.com/office/powerpoint/2010/main" val="1131545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20</a:t>
            </a:fld>
            <a:endParaRPr lang="en-US"/>
          </a:p>
        </p:txBody>
      </p:sp>
    </p:spTree>
    <p:extLst>
      <p:ext uri="{BB962C8B-B14F-4D97-AF65-F5344CB8AC3E}">
        <p14:creationId xmlns:p14="http://schemas.microsoft.com/office/powerpoint/2010/main" val="3458824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21</a:t>
            </a:fld>
            <a:endParaRPr lang="en-US"/>
          </a:p>
        </p:txBody>
      </p:sp>
    </p:spTree>
    <p:extLst>
      <p:ext uri="{BB962C8B-B14F-4D97-AF65-F5344CB8AC3E}">
        <p14:creationId xmlns:p14="http://schemas.microsoft.com/office/powerpoint/2010/main" val="2466749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22</a:t>
            </a:fld>
            <a:endParaRPr lang="en-US"/>
          </a:p>
        </p:txBody>
      </p:sp>
    </p:spTree>
    <p:extLst>
      <p:ext uri="{BB962C8B-B14F-4D97-AF65-F5344CB8AC3E}">
        <p14:creationId xmlns:p14="http://schemas.microsoft.com/office/powerpoint/2010/main" val="2179296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800" dirty="0" smtClean="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23</a:t>
            </a:fld>
            <a:endParaRPr lang="en-US"/>
          </a:p>
        </p:txBody>
      </p:sp>
    </p:spTree>
    <p:extLst>
      <p:ext uri="{BB962C8B-B14F-4D97-AF65-F5344CB8AC3E}">
        <p14:creationId xmlns:p14="http://schemas.microsoft.com/office/powerpoint/2010/main" val="2448645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24</a:t>
            </a:fld>
            <a:endParaRPr lang="en-US"/>
          </a:p>
        </p:txBody>
      </p:sp>
    </p:spTree>
    <p:extLst>
      <p:ext uri="{BB962C8B-B14F-4D97-AF65-F5344CB8AC3E}">
        <p14:creationId xmlns:p14="http://schemas.microsoft.com/office/powerpoint/2010/main" val="3795649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800" dirty="0" smtClean="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25</a:t>
            </a:fld>
            <a:endParaRPr lang="en-US"/>
          </a:p>
        </p:txBody>
      </p:sp>
    </p:spTree>
    <p:extLst>
      <p:ext uri="{BB962C8B-B14F-4D97-AF65-F5344CB8AC3E}">
        <p14:creationId xmlns:p14="http://schemas.microsoft.com/office/powerpoint/2010/main" val="3235649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800" dirty="0" smtClean="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26</a:t>
            </a:fld>
            <a:endParaRPr lang="en-US"/>
          </a:p>
        </p:txBody>
      </p:sp>
    </p:spTree>
    <p:extLst>
      <p:ext uri="{BB962C8B-B14F-4D97-AF65-F5344CB8AC3E}">
        <p14:creationId xmlns:p14="http://schemas.microsoft.com/office/powerpoint/2010/main" val="4290746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27</a:t>
            </a:fld>
            <a:endParaRPr lang="en-US"/>
          </a:p>
        </p:txBody>
      </p:sp>
    </p:spTree>
    <p:extLst>
      <p:ext uri="{BB962C8B-B14F-4D97-AF65-F5344CB8AC3E}">
        <p14:creationId xmlns:p14="http://schemas.microsoft.com/office/powerpoint/2010/main" val="4101469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28</a:t>
            </a:fld>
            <a:endParaRPr lang="en-US"/>
          </a:p>
        </p:txBody>
      </p:sp>
    </p:spTree>
    <p:extLst>
      <p:ext uri="{BB962C8B-B14F-4D97-AF65-F5344CB8AC3E}">
        <p14:creationId xmlns:p14="http://schemas.microsoft.com/office/powerpoint/2010/main" val="324092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3</a:t>
            </a:fld>
            <a:endParaRPr lang="en-US"/>
          </a:p>
        </p:txBody>
      </p:sp>
    </p:spTree>
    <p:extLst>
      <p:ext uri="{BB962C8B-B14F-4D97-AF65-F5344CB8AC3E}">
        <p14:creationId xmlns:p14="http://schemas.microsoft.com/office/powerpoint/2010/main" val="3645370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4</a:t>
            </a:fld>
            <a:endParaRPr lang="en-US"/>
          </a:p>
        </p:txBody>
      </p:sp>
    </p:spTree>
    <p:extLst>
      <p:ext uri="{BB962C8B-B14F-4D97-AF65-F5344CB8AC3E}">
        <p14:creationId xmlns:p14="http://schemas.microsoft.com/office/powerpoint/2010/main" val="570020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5</a:t>
            </a:fld>
            <a:endParaRPr lang="en-US"/>
          </a:p>
        </p:txBody>
      </p:sp>
    </p:spTree>
    <p:extLst>
      <p:ext uri="{BB962C8B-B14F-4D97-AF65-F5344CB8AC3E}">
        <p14:creationId xmlns:p14="http://schemas.microsoft.com/office/powerpoint/2010/main" val="3697055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Font typeface="Arial" pitchFamily="34" charset="0"/>
              <a:buNone/>
            </a:pPr>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6</a:t>
            </a:fld>
            <a:endParaRPr lang="en-US"/>
          </a:p>
        </p:txBody>
      </p:sp>
    </p:spTree>
    <p:extLst>
      <p:ext uri="{BB962C8B-B14F-4D97-AF65-F5344CB8AC3E}">
        <p14:creationId xmlns:p14="http://schemas.microsoft.com/office/powerpoint/2010/main" val="1968792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7</a:t>
            </a:fld>
            <a:endParaRPr lang="en-US"/>
          </a:p>
        </p:txBody>
      </p:sp>
    </p:spTree>
    <p:extLst>
      <p:ext uri="{BB962C8B-B14F-4D97-AF65-F5344CB8AC3E}">
        <p14:creationId xmlns:p14="http://schemas.microsoft.com/office/powerpoint/2010/main" val="3644626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8</a:t>
            </a:fld>
            <a:endParaRPr lang="en-US"/>
          </a:p>
        </p:txBody>
      </p:sp>
    </p:spTree>
    <p:extLst>
      <p:ext uri="{BB962C8B-B14F-4D97-AF65-F5344CB8AC3E}">
        <p14:creationId xmlns:p14="http://schemas.microsoft.com/office/powerpoint/2010/main" val="4210869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
            </a:r>
            <a:br>
              <a:rPr lang="fr-FR" b="1" dirty="0" smtClean="0"/>
            </a:br>
            <a:endParaRPr lang="fr-FR" b="1" dirty="0" smtClean="0"/>
          </a:p>
          <a:p>
            <a:endParaRPr lang="en-US" b="1" dirty="0"/>
          </a:p>
        </p:txBody>
      </p:sp>
      <p:sp>
        <p:nvSpPr>
          <p:cNvPr id="4" name="Espace réservé du numéro de diapositive 3"/>
          <p:cNvSpPr>
            <a:spLocks noGrp="1"/>
          </p:cNvSpPr>
          <p:nvPr>
            <p:ph type="sldNum" sz="quarter" idx="10"/>
          </p:nvPr>
        </p:nvSpPr>
        <p:spPr/>
        <p:txBody>
          <a:bodyPr/>
          <a:lstStyle/>
          <a:p>
            <a:fld id="{B68AA89B-6FDB-4F4A-A371-404729F7CB49}" type="slidenum">
              <a:rPr lang="en-US" smtClean="0"/>
              <a:t>9</a:t>
            </a:fld>
            <a:endParaRPr lang="en-US"/>
          </a:p>
        </p:txBody>
      </p:sp>
    </p:spTree>
    <p:extLst>
      <p:ext uri="{BB962C8B-B14F-4D97-AF65-F5344CB8AC3E}">
        <p14:creationId xmlns:p14="http://schemas.microsoft.com/office/powerpoint/2010/main" val="2090607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smtClean="0"/>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D89CB6A4-E513-4B16-BEC5-D567E651DF88}" type="datetime1">
              <a:rPr lang="fr-FR" smtClean="0"/>
              <a:t>11/03/16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553346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2A61E85-8EFF-435C-BAF4-2328BEB47E8C}" type="datetime1">
              <a:rPr lang="fr-FR" smtClean="0"/>
              <a:t>11/03/16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2212370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smtClean="0"/>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756AD50-A0DA-403F-9387-B18CED3DF1DD}" type="datetime1">
              <a:rPr lang="fr-FR" smtClean="0"/>
              <a:t>11/03/16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954919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smtClean="0"/>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smtClean="0"/>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74BD3248-6BA0-40FE-AD2E-5CCE208AEB8D}" type="datetime1">
              <a:rPr lang="fr-FR" smtClean="0"/>
              <a:t>11/03/16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0990CA-3E39-41E4-B2A5-66B802671D23}"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19923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DD42E23D-623A-4718-8A1E-BA9E57FB635C}" type="datetime1">
              <a:rPr lang="fr-FR" smtClean="0"/>
              <a:t>11/03/16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1737016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5E4607-86B7-4155-AF97-D2C9661DEB0A}" type="datetime1">
              <a:rPr lang="fr-FR" smtClean="0"/>
              <a:t>11/03/16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1757648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08CE4BA-BF32-4231-B4D6-79EC21925EBE}" type="datetime1">
              <a:rPr lang="fr-FR" smtClean="0"/>
              <a:t>11/03/16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2970402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552BA77-61D8-4CF4-950B-3E3D3D271019}" type="datetime1">
              <a:rPr lang="fr-FR" smtClean="0"/>
              <a:t>11/03/16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2841637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8554614-8D6B-47D0-A6EE-47F2E5CEB706}" type="datetime1">
              <a:rPr lang="fr-FR" smtClean="0"/>
              <a:t>11/03/16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859961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3"/>
          <p:cNvSpPr>
            <a:spLocks noGrp="1"/>
          </p:cNvSpPr>
          <p:nvPr>
            <p:ph type="dt" sz="half" idx="10"/>
          </p:nvPr>
        </p:nvSpPr>
        <p:spPr/>
        <p:txBody>
          <a:bodyPr/>
          <a:lstStyle/>
          <a:p>
            <a:fld id="{11597BBA-BB1D-4EFF-857F-7B0FA550FB3C}" type="datetime1">
              <a:rPr lang="fr-FR" smtClean="0"/>
              <a:t>11/03/16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3980921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F12E144-B0DE-4A97-9E3B-3D7005D8F31B}" type="datetime1">
              <a:rPr lang="fr-FR" smtClean="0"/>
              <a:t>11/03/16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124054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98FA3DB-1AAD-4F9C-8B0E-1BAE01F83952}" type="datetime1">
              <a:rPr lang="fr-FR" smtClean="0"/>
              <a:t>11/03/16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308832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599C1E5E-7AE7-4B1C-8546-CC66E86D2FB1}" type="datetime1">
              <a:rPr lang="fr-FR" smtClean="0"/>
              <a:t>11/03/16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137876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7" name="Date Placeholder 2"/>
          <p:cNvSpPr>
            <a:spLocks noGrp="1"/>
          </p:cNvSpPr>
          <p:nvPr>
            <p:ph type="dt" sz="half" idx="10"/>
          </p:nvPr>
        </p:nvSpPr>
        <p:spPr/>
        <p:txBody>
          <a:bodyPr/>
          <a:lstStyle/>
          <a:p>
            <a:fld id="{EE4520CD-3AF8-4F68-ABAD-267783CDC9BF}" type="datetime1">
              <a:rPr lang="fr-FR" smtClean="0"/>
              <a:t>11/03/16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3556586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806B082-EC9C-4B02-8E81-CD997DE915C2}" type="datetime1">
              <a:rPr lang="fr-FR" smtClean="0"/>
              <a:t>11/03/16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258511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7" name="Date Placeholder 4"/>
          <p:cNvSpPr>
            <a:spLocks noGrp="1"/>
          </p:cNvSpPr>
          <p:nvPr>
            <p:ph type="dt" sz="half" idx="10"/>
          </p:nvPr>
        </p:nvSpPr>
        <p:spPr/>
        <p:txBody>
          <a:bodyPr/>
          <a:lstStyle/>
          <a:p>
            <a:fld id="{B8D36170-9E38-4381-91BA-8F51F69F6F6F}" type="datetime1">
              <a:rPr lang="fr-FR" smtClean="0"/>
              <a:t>11/03/16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240098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FB828C00-1016-411B-AA65-33B8AB1FEA92}" type="datetime1">
              <a:rPr lang="fr-FR" smtClean="0"/>
              <a:t>11/03/16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0990CA-3E39-41E4-B2A5-66B802671D23}" type="slidenum">
              <a:rPr lang="en-US" smtClean="0"/>
              <a:t>‹#›</a:t>
            </a:fld>
            <a:endParaRPr lang="en-US"/>
          </a:p>
        </p:txBody>
      </p:sp>
    </p:spTree>
    <p:extLst>
      <p:ext uri="{BB962C8B-B14F-4D97-AF65-F5344CB8AC3E}">
        <p14:creationId xmlns:p14="http://schemas.microsoft.com/office/powerpoint/2010/main" val="146031577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smtClean="0"/>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87E36E8-59EC-42AD-8C2C-45C33BDB82CD}" type="datetime1">
              <a:rPr lang="fr-FR" smtClean="0"/>
              <a:t>11/03/16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B0990CA-3E39-41E4-B2A5-66B802671D23}" type="slidenum">
              <a:rPr lang="en-US" smtClean="0"/>
              <a:t>‹#›</a:t>
            </a:fld>
            <a:endParaRPr lang="en-US"/>
          </a:p>
        </p:txBody>
      </p:sp>
    </p:spTree>
    <p:extLst>
      <p:ext uri="{BB962C8B-B14F-4D97-AF65-F5344CB8AC3E}">
        <p14:creationId xmlns:p14="http://schemas.microsoft.com/office/powerpoint/2010/main" val="2743863239"/>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hf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7.png"/><Relationship Id="rId1" Type="http://schemas.microsoft.com/office/2007/relationships/media" Target="../media/media2.mp4"/><Relationship Id="rId2"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8.png"/><Relationship Id="rId1" Type="http://schemas.microsoft.com/office/2007/relationships/media" Target="../media/media3.mp4"/><Relationship Id="rId2" Type="http://schemas.openxmlformats.org/officeDocument/2006/relationships/video" Target="../media/media3.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84617" y="2954216"/>
            <a:ext cx="10286768" cy="3511289"/>
          </a:xfrm>
        </p:spPr>
        <p:txBody>
          <a:bodyPr anchor="t" anchorCtr="0"/>
          <a:lstStyle/>
          <a:p>
            <a:pPr algn="ctr"/>
            <a:r>
              <a:rPr lang="en-US" dirty="0" err="1">
                <a:solidFill>
                  <a:schemeClr val="accent1"/>
                </a:solidFill>
              </a:rPr>
              <a:t>Int</a:t>
            </a:r>
            <a:r>
              <a:rPr lang="fr-FR" dirty="0">
                <a:solidFill>
                  <a:schemeClr val="accent1"/>
                </a:solidFill>
              </a:rPr>
              <a:t>é</a:t>
            </a:r>
            <a:r>
              <a:rPr lang="en-US" dirty="0" err="1">
                <a:solidFill>
                  <a:schemeClr val="accent1"/>
                </a:solidFill>
              </a:rPr>
              <a:t>raction</a:t>
            </a:r>
            <a:r>
              <a:rPr lang="en-US" dirty="0">
                <a:solidFill>
                  <a:schemeClr val="accent1"/>
                </a:solidFill>
              </a:rPr>
              <a:t> </a:t>
            </a:r>
            <a:r>
              <a:rPr lang="en-US" dirty="0" smtClean="0">
                <a:solidFill>
                  <a:schemeClr val="accent1"/>
                </a:solidFill>
              </a:rPr>
              <a:t>Graphique</a:t>
            </a:r>
            <a:br>
              <a:rPr lang="en-US" dirty="0" smtClean="0">
                <a:solidFill>
                  <a:schemeClr val="accent1"/>
                </a:solidFill>
              </a:rPr>
            </a:br>
            <a:r>
              <a:rPr lang="en-US" dirty="0" smtClean="0">
                <a:solidFill>
                  <a:schemeClr val="accent1"/>
                </a:solidFill>
              </a:rPr>
              <a:t/>
            </a:r>
            <a:br>
              <a:rPr lang="en-US" dirty="0" smtClean="0">
                <a:solidFill>
                  <a:schemeClr val="accent1"/>
                </a:solidFill>
              </a:rPr>
            </a:br>
            <a:r>
              <a:rPr lang="en-US" sz="2800" dirty="0" smtClean="0">
                <a:solidFill>
                  <a:schemeClr val="tx1"/>
                </a:solidFill>
              </a:rPr>
              <a:t>R</a:t>
            </a:r>
            <a:r>
              <a:rPr lang="fr-FR" sz="2800" dirty="0" smtClean="0">
                <a:solidFill>
                  <a:schemeClr val="tx1"/>
                </a:solidFill>
              </a:rPr>
              <a:t>é</a:t>
            </a:r>
            <a:r>
              <a:rPr lang="en-US" sz="2800" dirty="0" err="1" smtClean="0">
                <a:solidFill>
                  <a:schemeClr val="tx1"/>
                </a:solidFill>
              </a:rPr>
              <a:t>alis</a:t>
            </a:r>
            <a:r>
              <a:rPr lang="fr-FR" sz="2800" dirty="0" smtClean="0">
                <a:solidFill>
                  <a:schemeClr val="tx1"/>
                </a:solidFill>
              </a:rPr>
              <a:t>é</a:t>
            </a:r>
            <a:r>
              <a:rPr lang="en-US" sz="2800" dirty="0" smtClean="0">
                <a:solidFill>
                  <a:schemeClr val="tx1"/>
                </a:solidFill>
              </a:rPr>
              <a:t> </a:t>
            </a:r>
            <a:r>
              <a:rPr lang="en-US" sz="2800" dirty="0">
                <a:solidFill>
                  <a:schemeClr val="tx1"/>
                </a:solidFill>
              </a:rPr>
              <a:t>par: </a:t>
            </a:r>
            <a:r>
              <a:rPr lang="en-US" sz="2800" dirty="0" smtClean="0">
                <a:solidFill>
                  <a:schemeClr val="tx1"/>
                </a:solidFill>
              </a:rPr>
              <a:t>Rabia SAIH</a:t>
            </a:r>
            <a:br>
              <a:rPr lang="en-US" sz="2800" dirty="0" smtClean="0">
                <a:solidFill>
                  <a:schemeClr val="tx1"/>
                </a:solidFill>
              </a:rPr>
            </a:br>
            <a:r>
              <a:rPr lang="en-US" sz="2800" dirty="0" smtClean="0">
                <a:solidFill>
                  <a:schemeClr val="tx1"/>
                </a:solidFill>
              </a:rPr>
              <a:t>Formation: EID2   </a:t>
            </a:r>
            <a:br>
              <a:rPr lang="en-US" sz="2800" dirty="0" smtClean="0">
                <a:solidFill>
                  <a:schemeClr val="tx1"/>
                </a:solidFill>
              </a:rPr>
            </a:br>
            <a:r>
              <a:rPr lang="en-US" sz="1600" dirty="0" smtClean="0">
                <a:solidFill>
                  <a:schemeClr val="tx1"/>
                </a:solidFill>
              </a:rPr>
              <a:t/>
            </a:r>
            <a:br>
              <a:rPr lang="en-US" sz="1600" dirty="0" smtClean="0">
                <a:solidFill>
                  <a:schemeClr val="tx1"/>
                </a:solidFill>
              </a:rPr>
            </a:br>
            <a:endParaRPr lang="en-US" dirty="0">
              <a:solidFill>
                <a:schemeClr val="accent1"/>
              </a:solidFill>
            </a:endParaRPr>
          </a:p>
        </p:txBody>
      </p:sp>
      <p:sp>
        <p:nvSpPr>
          <p:cNvPr id="5" name="Sous-titre 4"/>
          <p:cNvSpPr>
            <a:spLocks noGrp="1" noChangeArrowheads="1"/>
          </p:cNvSpPr>
          <p:nvPr>
            <p:ph type="subTitle" idx="1"/>
          </p:nvPr>
        </p:nvSpPr>
        <p:spPr bwMode="auto">
          <a:xfrm>
            <a:off x="826709" y="800550"/>
            <a:ext cx="9083566" cy="911019"/>
          </a:xfrm>
          <a:prstGeom prst="rect">
            <a:avLst/>
          </a:prstGeom>
          <a:noFill/>
          <a:ln w="9525">
            <a:noFill/>
            <a:miter lim="800000"/>
            <a:headEnd/>
            <a:tailEnd/>
          </a:ln>
        </p:spPr>
        <p:txBody>
          <a:bodyPr vert="horz" wrap="square" anchor="b">
            <a:sp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lnSpc>
                <a:spcPct val="80000"/>
              </a:lnSpc>
              <a:spcBef>
                <a:spcPts val="600"/>
              </a:spcBef>
              <a:buClr>
                <a:schemeClr val="accent1"/>
              </a:buClr>
              <a:buSzPct val="70000"/>
            </a:pPr>
            <a:r>
              <a:rPr lang="fr-FR" sz="1800" dirty="0">
                <a:latin typeface="Times New Roman" pitchFamily="18" charset="0"/>
                <a:ea typeface="+mn-ea"/>
                <a:cs typeface="Times New Roman" pitchFamily="18" charset="0"/>
              </a:rPr>
              <a:t>INSTITUT GALILEE</a:t>
            </a:r>
          </a:p>
          <a:p>
            <a:pPr algn="ctr">
              <a:lnSpc>
                <a:spcPct val="80000"/>
              </a:lnSpc>
              <a:spcBef>
                <a:spcPts val="600"/>
              </a:spcBef>
              <a:buClr>
                <a:schemeClr val="accent1"/>
              </a:buClr>
              <a:buSzPct val="70000"/>
            </a:pPr>
            <a:r>
              <a:rPr lang="fr-FR" sz="1800" dirty="0">
                <a:latin typeface="Times New Roman" pitchFamily="18" charset="0"/>
                <a:ea typeface="+mn-ea"/>
                <a:cs typeface="Times New Roman" pitchFamily="18" charset="0"/>
              </a:rPr>
              <a:t>*-*-*-*-*</a:t>
            </a:r>
          </a:p>
          <a:p>
            <a:pPr algn="ctr">
              <a:lnSpc>
                <a:spcPct val="80000"/>
              </a:lnSpc>
              <a:spcBef>
                <a:spcPts val="600"/>
              </a:spcBef>
              <a:buClr>
                <a:schemeClr val="accent1"/>
              </a:buClr>
              <a:buSzPct val="70000"/>
            </a:pPr>
            <a:r>
              <a:rPr lang="fr-FR" sz="1800" dirty="0">
                <a:latin typeface="Times New Roman" pitchFamily="18" charset="0"/>
                <a:ea typeface="+mn-ea"/>
                <a:cs typeface="Times New Roman" pitchFamily="18" charset="0"/>
              </a:rPr>
              <a:t>Université  Paris 13</a:t>
            </a:r>
          </a:p>
        </p:txBody>
      </p:sp>
    </p:spTree>
    <p:extLst>
      <p:ext uri="{BB962C8B-B14F-4D97-AF65-F5344CB8AC3E}">
        <p14:creationId xmlns:p14="http://schemas.microsoft.com/office/powerpoint/2010/main" val="29823992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I.2 Douglas Engelbart</a:t>
            </a:r>
            <a:endParaRPr lang="en-US" dirty="0"/>
          </a:p>
        </p:txBody>
      </p:sp>
      <p:sp>
        <p:nvSpPr>
          <p:cNvPr id="3" name="Espace réservé du contenu 2"/>
          <p:cNvSpPr>
            <a:spLocks noGrp="1"/>
          </p:cNvSpPr>
          <p:nvPr>
            <p:ph idx="1"/>
          </p:nvPr>
        </p:nvSpPr>
        <p:spPr/>
        <p:txBody>
          <a:bodyPr/>
          <a:lstStyle/>
          <a:p>
            <a:pPr marL="0" indent="0">
              <a:buNone/>
            </a:pPr>
            <a:r>
              <a:rPr lang="fr-FR" sz="2400" dirty="0"/>
              <a:t>En 1964, Doug Engelbart </a:t>
            </a:r>
            <a:r>
              <a:rPr lang="fr-FR" sz="2400" dirty="0" smtClean="0"/>
              <a:t>invente:</a:t>
            </a:r>
          </a:p>
          <a:p>
            <a:r>
              <a:rPr lang="fr-FR" sz="2400" dirty="0"/>
              <a:t>la </a:t>
            </a:r>
            <a:r>
              <a:rPr lang="fr-FR" sz="2400" dirty="0" smtClean="0"/>
              <a:t>souris pour pouvoir </a:t>
            </a:r>
            <a:r>
              <a:rPr lang="fr-FR" sz="2400" dirty="0"/>
              <a:t>facilement désigner des objets à </a:t>
            </a:r>
            <a:r>
              <a:rPr lang="fr-FR" sz="2400" dirty="0" smtClean="0"/>
              <a:t>l'écran</a:t>
            </a:r>
          </a:p>
          <a:p>
            <a:r>
              <a:rPr lang="fr-FR" sz="2400" dirty="0"/>
              <a:t>des claviers à accord («chord keyboards») qui permettent d'entrer des données en composant des accords avec les doigts d'une main</a:t>
            </a:r>
            <a:endParaRPr lang="fr-FR" sz="2400" dirty="0" smtClean="0"/>
          </a:p>
          <a:p>
            <a:pPr marL="0" indent="0">
              <a:buNone/>
            </a:pPr>
            <a:endParaRPr lang="fr-FR" dirty="0" smtClean="0"/>
          </a:p>
          <a:p>
            <a:pPr marL="0" indent="0">
              <a:buNone/>
            </a:pPr>
            <a:endParaRPr lang="en-US" dirty="0"/>
          </a:p>
        </p:txBody>
      </p:sp>
      <p:sp>
        <p:nvSpPr>
          <p:cNvPr id="4" name="Espace réservé de la date 3"/>
          <p:cNvSpPr>
            <a:spLocks noGrp="1"/>
          </p:cNvSpPr>
          <p:nvPr>
            <p:ph type="dt" sz="half" idx="10"/>
          </p:nvPr>
        </p:nvSpPr>
        <p:spPr/>
        <p:txBody>
          <a:bodyPr/>
          <a:lstStyle/>
          <a:p>
            <a:fld id="{F7200CB0-3EA4-40C9-8972-79DD9E35E289}" type="datetime1">
              <a:rPr lang="fr-FR" smtClean="0"/>
              <a:t>11/03/16</a:t>
            </a:fld>
            <a:endParaRPr lang="en-US"/>
          </a:p>
        </p:txBody>
      </p:sp>
      <p:sp>
        <p:nvSpPr>
          <p:cNvPr id="5" name="Espace réservé du numéro de diapositive 4"/>
          <p:cNvSpPr>
            <a:spLocks noGrp="1"/>
          </p:cNvSpPr>
          <p:nvPr>
            <p:ph type="sldNum" sz="quarter" idx="12"/>
          </p:nvPr>
        </p:nvSpPr>
        <p:spPr/>
        <p:txBody>
          <a:bodyPr/>
          <a:lstStyle/>
          <a:p>
            <a:fld id="{AB0990CA-3E39-41E4-B2A5-66B802671D23}" type="slidenum">
              <a:rPr lang="en-US" smtClean="0"/>
              <a:t>10</a:t>
            </a:fld>
            <a:endParaRPr lang="en-US"/>
          </a:p>
        </p:txBody>
      </p:sp>
    </p:spTree>
    <p:extLst>
      <p:ext uri="{BB962C8B-B14F-4D97-AF65-F5344CB8AC3E}">
        <p14:creationId xmlns:p14="http://schemas.microsoft.com/office/powerpoint/2010/main" val="24156186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sz="2800" b="1" dirty="0" smtClean="0"/>
              <a:t>Son système « NLS » : </a:t>
            </a:r>
            <a:r>
              <a:rPr lang="fr-FR" sz="2800" dirty="0"/>
              <a:t>un système hypertexte collaboratif couplé à un système de vidéoconférence</a:t>
            </a:r>
            <a:endParaRPr lang="fr-FR" sz="2800" dirty="0" smtClean="0"/>
          </a:p>
          <a:p>
            <a:pPr marL="0" indent="0">
              <a:buNone/>
            </a:pPr>
            <a:r>
              <a:rPr lang="fr-FR" sz="2800" b="1" dirty="0"/>
              <a:t>S</a:t>
            </a:r>
            <a:r>
              <a:rPr lang="fr-FR" sz="2800" b="1" dirty="0" smtClean="0"/>
              <a:t>a vision</a:t>
            </a:r>
            <a:r>
              <a:rPr lang="fr-FR" sz="2800" dirty="0" smtClean="0"/>
              <a:t>: interfaces </a:t>
            </a:r>
            <a:r>
              <a:rPr lang="fr-FR" sz="2800" dirty="0"/>
              <a:t>adaptées aux capacités des utilisateurs, quitte à nécessiter un apprentissage</a:t>
            </a:r>
            <a:endParaRPr lang="fr-FR" sz="2800" dirty="0" smtClean="0"/>
          </a:p>
          <a:p>
            <a:pPr marL="0" indent="0">
              <a:buNone/>
            </a:pPr>
            <a:endParaRPr lang="en-US" dirty="0"/>
          </a:p>
        </p:txBody>
      </p:sp>
      <p:sp>
        <p:nvSpPr>
          <p:cNvPr id="5" name="Titre 1"/>
          <p:cNvSpPr>
            <a:spLocks noGrp="1"/>
          </p:cNvSpPr>
          <p:nvPr>
            <p:ph type="title"/>
          </p:nvPr>
        </p:nvSpPr>
        <p:spPr>
          <a:xfrm>
            <a:off x="646111" y="452718"/>
            <a:ext cx="9404723" cy="1400530"/>
          </a:xfrm>
        </p:spPr>
        <p:txBody>
          <a:bodyPr/>
          <a:lstStyle/>
          <a:p>
            <a:r>
              <a:rPr lang="fr-FR" dirty="0" smtClean="0"/>
              <a:t>I.2 Douglas Engelbart</a:t>
            </a:r>
            <a:endParaRPr lang="en-US" dirty="0"/>
          </a:p>
        </p:txBody>
      </p:sp>
      <p:sp>
        <p:nvSpPr>
          <p:cNvPr id="6" name="Espace réservé de la date 5"/>
          <p:cNvSpPr>
            <a:spLocks noGrp="1"/>
          </p:cNvSpPr>
          <p:nvPr>
            <p:ph type="dt" sz="half" idx="10"/>
          </p:nvPr>
        </p:nvSpPr>
        <p:spPr/>
        <p:txBody>
          <a:bodyPr/>
          <a:lstStyle/>
          <a:p>
            <a:fld id="{490AABFF-D6F6-4976-A4E9-3AF9B4C67228}" type="datetime1">
              <a:rPr lang="fr-FR" smtClean="0"/>
              <a:t>11/03/16</a:t>
            </a:fld>
            <a:endParaRPr lang="en-US"/>
          </a:p>
        </p:txBody>
      </p:sp>
      <p:sp>
        <p:nvSpPr>
          <p:cNvPr id="7" name="Espace réservé du numéro de diapositive 6"/>
          <p:cNvSpPr>
            <a:spLocks noGrp="1"/>
          </p:cNvSpPr>
          <p:nvPr>
            <p:ph type="sldNum" sz="quarter" idx="12"/>
          </p:nvPr>
        </p:nvSpPr>
        <p:spPr/>
        <p:txBody>
          <a:bodyPr/>
          <a:lstStyle/>
          <a:p>
            <a:fld id="{AB0990CA-3E39-41E4-B2A5-66B802671D23}" type="slidenum">
              <a:rPr lang="en-US" smtClean="0"/>
              <a:t>11</a:t>
            </a:fld>
            <a:endParaRPr lang="en-US"/>
          </a:p>
        </p:txBody>
      </p:sp>
    </p:spTree>
    <p:extLst>
      <p:ext uri="{BB962C8B-B14F-4D97-AF65-F5344CB8AC3E}">
        <p14:creationId xmlns:p14="http://schemas.microsoft.com/office/powerpoint/2010/main" val="39335476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rt 1 of 10- Engelbart and the Dawn of Interactive Computing- SRI's 1968 Demo (Highlight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85357" y="1345314"/>
            <a:ext cx="8065477" cy="4996870"/>
          </a:xfrm>
        </p:spPr>
      </p:pic>
      <p:sp>
        <p:nvSpPr>
          <p:cNvPr id="5" name="Titre 1"/>
          <p:cNvSpPr>
            <a:spLocks noGrp="1"/>
          </p:cNvSpPr>
          <p:nvPr>
            <p:ph type="title"/>
          </p:nvPr>
        </p:nvSpPr>
        <p:spPr>
          <a:xfrm>
            <a:off x="646111" y="452718"/>
            <a:ext cx="9404723" cy="1400530"/>
          </a:xfrm>
        </p:spPr>
        <p:txBody>
          <a:bodyPr/>
          <a:lstStyle/>
          <a:p>
            <a:r>
              <a:rPr lang="fr-FR" dirty="0" smtClean="0"/>
              <a:t>I.2 Douglas Engelbart</a:t>
            </a:r>
            <a:endParaRPr lang="en-US" dirty="0"/>
          </a:p>
        </p:txBody>
      </p:sp>
      <p:sp>
        <p:nvSpPr>
          <p:cNvPr id="7" name="Espace réservé de la date 6"/>
          <p:cNvSpPr>
            <a:spLocks noGrp="1"/>
          </p:cNvSpPr>
          <p:nvPr>
            <p:ph type="dt" sz="half" idx="10"/>
          </p:nvPr>
        </p:nvSpPr>
        <p:spPr/>
        <p:txBody>
          <a:bodyPr/>
          <a:lstStyle/>
          <a:p>
            <a:fld id="{563B3A74-22C5-48B0-A0A4-5104AC06F94A}" type="datetime1">
              <a:rPr lang="fr-FR" smtClean="0"/>
              <a:t>11/03/16</a:t>
            </a:fld>
            <a:endParaRPr lang="en-US"/>
          </a:p>
        </p:txBody>
      </p:sp>
      <p:sp>
        <p:nvSpPr>
          <p:cNvPr id="8" name="Espace réservé du numéro de diapositive 7"/>
          <p:cNvSpPr>
            <a:spLocks noGrp="1"/>
          </p:cNvSpPr>
          <p:nvPr>
            <p:ph type="sldNum" sz="quarter" idx="12"/>
          </p:nvPr>
        </p:nvSpPr>
        <p:spPr/>
        <p:txBody>
          <a:bodyPr/>
          <a:lstStyle/>
          <a:p>
            <a:fld id="{AB0990CA-3E39-41E4-B2A5-66B802671D23}" type="slidenum">
              <a:rPr lang="en-US" smtClean="0"/>
              <a:t>12</a:t>
            </a:fld>
            <a:endParaRPr lang="en-US"/>
          </a:p>
        </p:txBody>
      </p:sp>
    </p:spTree>
    <p:extLst>
      <p:ext uri="{BB962C8B-B14F-4D97-AF65-F5344CB8AC3E}">
        <p14:creationId xmlns:p14="http://schemas.microsoft.com/office/powerpoint/2010/main" val="36790005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rt 2 of 10- Engelbart and the Dawn of Interactive Computing- SRI's 1968 Demo (Highlight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02588" y="1357039"/>
            <a:ext cx="7948246" cy="4961700"/>
          </a:xfrm>
        </p:spPr>
      </p:pic>
      <p:sp>
        <p:nvSpPr>
          <p:cNvPr id="5" name="Titre 1"/>
          <p:cNvSpPr>
            <a:spLocks noGrp="1"/>
          </p:cNvSpPr>
          <p:nvPr>
            <p:ph type="title"/>
          </p:nvPr>
        </p:nvSpPr>
        <p:spPr>
          <a:xfrm>
            <a:off x="646111" y="452718"/>
            <a:ext cx="9404723" cy="1400530"/>
          </a:xfrm>
        </p:spPr>
        <p:txBody>
          <a:bodyPr/>
          <a:lstStyle/>
          <a:p>
            <a:r>
              <a:rPr lang="fr-FR" dirty="0" smtClean="0"/>
              <a:t>I.2 Douglas Engelbart</a:t>
            </a:r>
            <a:endParaRPr lang="en-US" dirty="0"/>
          </a:p>
        </p:txBody>
      </p:sp>
      <p:sp>
        <p:nvSpPr>
          <p:cNvPr id="7" name="Espace réservé de la date 6"/>
          <p:cNvSpPr>
            <a:spLocks noGrp="1"/>
          </p:cNvSpPr>
          <p:nvPr>
            <p:ph type="dt" sz="half" idx="10"/>
          </p:nvPr>
        </p:nvSpPr>
        <p:spPr/>
        <p:txBody>
          <a:bodyPr/>
          <a:lstStyle/>
          <a:p>
            <a:fld id="{2813C9B0-7B2E-4C3B-A0E4-6B36E7A63127}" type="datetime1">
              <a:rPr lang="fr-FR" smtClean="0"/>
              <a:t>11/03/16</a:t>
            </a:fld>
            <a:endParaRPr lang="en-US"/>
          </a:p>
        </p:txBody>
      </p:sp>
      <p:sp>
        <p:nvSpPr>
          <p:cNvPr id="8" name="Espace réservé du numéro de diapositive 7"/>
          <p:cNvSpPr>
            <a:spLocks noGrp="1"/>
          </p:cNvSpPr>
          <p:nvPr>
            <p:ph type="sldNum" sz="quarter" idx="12"/>
          </p:nvPr>
        </p:nvSpPr>
        <p:spPr/>
        <p:txBody>
          <a:bodyPr/>
          <a:lstStyle/>
          <a:p>
            <a:fld id="{AB0990CA-3E39-41E4-B2A5-66B802671D23}" type="slidenum">
              <a:rPr lang="en-US" smtClean="0"/>
              <a:t>13</a:t>
            </a:fld>
            <a:endParaRPr lang="en-US"/>
          </a:p>
        </p:txBody>
      </p:sp>
    </p:spTree>
    <p:extLst>
      <p:ext uri="{BB962C8B-B14F-4D97-AF65-F5344CB8AC3E}">
        <p14:creationId xmlns:p14="http://schemas.microsoft.com/office/powerpoint/2010/main" val="29642232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I.3 </a:t>
            </a:r>
            <a:r>
              <a:rPr lang="en-US" dirty="0" err="1" smtClean="0"/>
              <a:t>Ligne</a:t>
            </a:r>
            <a:r>
              <a:rPr lang="en-US" dirty="0" smtClean="0"/>
              <a:t> de </a:t>
            </a:r>
            <a:r>
              <a:rPr lang="en-US" dirty="0" err="1" smtClean="0"/>
              <a:t>commandes</a:t>
            </a:r>
            <a:endParaRPr lang="en-US" dirty="0"/>
          </a:p>
        </p:txBody>
      </p:sp>
      <p:sp>
        <p:nvSpPr>
          <p:cNvPr id="3" name="Espace réservé du contenu 2"/>
          <p:cNvSpPr>
            <a:spLocks noGrp="1"/>
          </p:cNvSpPr>
          <p:nvPr>
            <p:ph idx="1"/>
          </p:nvPr>
        </p:nvSpPr>
        <p:spPr/>
        <p:txBody>
          <a:bodyPr/>
          <a:lstStyle/>
          <a:p>
            <a:r>
              <a:rPr lang="fr-FR" sz="2800" dirty="0" smtClean="0"/>
              <a:t>Une seule </a:t>
            </a:r>
            <a:r>
              <a:rPr lang="fr-FR" sz="2800" dirty="0"/>
              <a:t>forme d'interaction l'entrée au clavier d'instructions, séparées en lignes formées de mots clés désignant des commandes et leur paramètres</a:t>
            </a:r>
            <a:r>
              <a:rPr lang="fr-FR" sz="2800" dirty="0" smtClean="0"/>
              <a:t>.</a:t>
            </a:r>
          </a:p>
          <a:p>
            <a:r>
              <a:rPr lang="fr-FR" sz="2800" dirty="0" smtClean="0"/>
              <a:t>Résultats imprimés </a:t>
            </a:r>
            <a:r>
              <a:rPr lang="fr-FR" sz="2800" dirty="0"/>
              <a:t>au fur et à mesure de leur obtention sur une bande de papier.</a:t>
            </a:r>
            <a:endParaRPr lang="fr-FR" sz="2800" dirty="0" smtClean="0"/>
          </a:p>
          <a:p>
            <a:endParaRPr lang="en-US" dirty="0"/>
          </a:p>
        </p:txBody>
      </p:sp>
      <p:sp>
        <p:nvSpPr>
          <p:cNvPr id="4" name="Espace réservé de la date 3"/>
          <p:cNvSpPr>
            <a:spLocks noGrp="1"/>
          </p:cNvSpPr>
          <p:nvPr>
            <p:ph type="dt" sz="half" idx="10"/>
          </p:nvPr>
        </p:nvSpPr>
        <p:spPr/>
        <p:txBody>
          <a:bodyPr/>
          <a:lstStyle/>
          <a:p>
            <a:fld id="{883BBFD5-6DE6-44EB-9115-F94CECB9603D}" type="datetime1">
              <a:rPr lang="fr-FR" smtClean="0"/>
              <a:t>11/03/16</a:t>
            </a:fld>
            <a:endParaRPr lang="en-US"/>
          </a:p>
        </p:txBody>
      </p:sp>
      <p:sp>
        <p:nvSpPr>
          <p:cNvPr id="5" name="Espace réservé du numéro de diapositive 4"/>
          <p:cNvSpPr>
            <a:spLocks noGrp="1"/>
          </p:cNvSpPr>
          <p:nvPr>
            <p:ph type="sldNum" sz="quarter" idx="12"/>
          </p:nvPr>
        </p:nvSpPr>
        <p:spPr/>
        <p:txBody>
          <a:bodyPr/>
          <a:lstStyle/>
          <a:p>
            <a:fld id="{AB0990CA-3E39-41E4-B2A5-66B802671D23}" type="slidenum">
              <a:rPr lang="en-US" smtClean="0"/>
              <a:t>14</a:t>
            </a:fld>
            <a:endParaRPr lang="en-US"/>
          </a:p>
        </p:txBody>
      </p:sp>
    </p:spTree>
    <p:extLst>
      <p:ext uri="{BB962C8B-B14F-4D97-AF65-F5344CB8AC3E}">
        <p14:creationId xmlns:p14="http://schemas.microsoft.com/office/powerpoint/2010/main" val="13796669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6111" y="1690127"/>
            <a:ext cx="9404723" cy="4195481"/>
          </a:xfrm>
        </p:spPr>
        <p:txBody>
          <a:bodyPr>
            <a:normAutofit/>
          </a:bodyPr>
          <a:lstStyle/>
          <a:p>
            <a:r>
              <a:rPr lang="fr-FR" sz="2400" dirty="0" smtClean="0"/>
              <a:t>Inconvénients : sommaire, </a:t>
            </a:r>
            <a:r>
              <a:rPr lang="fr-FR" sz="2400" dirty="0"/>
              <a:t>n'autorise qu'un retour arrière </a:t>
            </a:r>
            <a:r>
              <a:rPr lang="fr-FR" sz="2400" dirty="0" smtClean="0"/>
              <a:t>limité, </a:t>
            </a:r>
            <a:r>
              <a:rPr lang="fr-FR" sz="2400" dirty="0"/>
              <a:t>l'état courant de l'application n'est que partiellement </a:t>
            </a:r>
            <a:r>
              <a:rPr lang="fr-FR" sz="2400" dirty="0" smtClean="0"/>
              <a:t>reflété, </a:t>
            </a:r>
            <a:r>
              <a:rPr lang="fr-FR" sz="2400" dirty="0"/>
              <a:t>L'utilisateur est sans cesse obligé de faire appel à des commandes lui permettant de déterminer le contexte de ses </a:t>
            </a:r>
            <a:r>
              <a:rPr lang="fr-FR" sz="2400" dirty="0" smtClean="0"/>
              <a:t>actions, </a:t>
            </a:r>
            <a:r>
              <a:rPr lang="fr-FR" sz="2400" dirty="0"/>
              <a:t>il est presque toujours nécessaire de disposer d'une assistance pour apprendre la syntaxe et le modèle conceptuel d'une application </a:t>
            </a:r>
            <a:r>
              <a:rPr lang="fr-FR" sz="2400" dirty="0" smtClean="0"/>
              <a:t>donnée…</a:t>
            </a:r>
          </a:p>
          <a:p>
            <a:r>
              <a:rPr lang="fr-FR" sz="2400" dirty="0" smtClean="0"/>
              <a:t>Avantages: </a:t>
            </a:r>
            <a:r>
              <a:rPr lang="fr-FR" sz="2400" dirty="0"/>
              <a:t>simple à </a:t>
            </a:r>
            <a:r>
              <a:rPr lang="fr-FR" sz="2400" dirty="0" smtClean="0"/>
              <a:t>implanter, </a:t>
            </a:r>
            <a:r>
              <a:rPr lang="fr-FR" sz="2400" dirty="0"/>
              <a:t>peu exigeant en ressources </a:t>
            </a:r>
            <a:r>
              <a:rPr lang="fr-FR" sz="2400" dirty="0" smtClean="0"/>
              <a:t>matérielles, </a:t>
            </a:r>
            <a:r>
              <a:rPr lang="fr-FR" sz="2400" dirty="0"/>
              <a:t>concision et </a:t>
            </a:r>
            <a:r>
              <a:rPr lang="fr-FR" sz="2400" dirty="0" smtClean="0"/>
              <a:t>capacité </a:t>
            </a:r>
            <a:r>
              <a:rPr lang="fr-FR" sz="2400" dirty="0"/>
              <a:t>d'automatisation des </a:t>
            </a:r>
            <a:r>
              <a:rPr lang="fr-FR" sz="2400" dirty="0" smtClean="0"/>
              <a:t>actions apportées </a:t>
            </a:r>
            <a:r>
              <a:rPr lang="fr-FR" sz="2400" dirty="0"/>
              <a:t>à l'utilisateur </a:t>
            </a:r>
            <a:r>
              <a:rPr lang="fr-FR" sz="2400" dirty="0" smtClean="0"/>
              <a:t>expert…</a:t>
            </a:r>
          </a:p>
          <a:p>
            <a:endParaRPr lang="en-US" dirty="0"/>
          </a:p>
        </p:txBody>
      </p:sp>
      <p:sp>
        <p:nvSpPr>
          <p:cNvPr id="5" name="Titre 1"/>
          <p:cNvSpPr>
            <a:spLocks noGrp="1"/>
          </p:cNvSpPr>
          <p:nvPr>
            <p:ph type="title"/>
          </p:nvPr>
        </p:nvSpPr>
        <p:spPr>
          <a:xfrm>
            <a:off x="646111" y="452718"/>
            <a:ext cx="9404723" cy="1400530"/>
          </a:xfrm>
        </p:spPr>
        <p:txBody>
          <a:bodyPr/>
          <a:lstStyle/>
          <a:p>
            <a:r>
              <a:rPr lang="en-US" dirty="0" smtClean="0"/>
              <a:t>I.3 </a:t>
            </a:r>
            <a:r>
              <a:rPr lang="en-US" dirty="0" err="1" smtClean="0"/>
              <a:t>Ligne</a:t>
            </a:r>
            <a:r>
              <a:rPr lang="en-US" dirty="0" smtClean="0"/>
              <a:t> de </a:t>
            </a:r>
            <a:r>
              <a:rPr lang="en-US" dirty="0" err="1" smtClean="0"/>
              <a:t>commandes</a:t>
            </a:r>
            <a:endParaRPr lang="en-US" dirty="0"/>
          </a:p>
        </p:txBody>
      </p:sp>
      <p:sp>
        <p:nvSpPr>
          <p:cNvPr id="6" name="Espace réservé de la date 5"/>
          <p:cNvSpPr>
            <a:spLocks noGrp="1"/>
          </p:cNvSpPr>
          <p:nvPr>
            <p:ph type="dt" sz="half" idx="10"/>
          </p:nvPr>
        </p:nvSpPr>
        <p:spPr/>
        <p:txBody>
          <a:bodyPr/>
          <a:lstStyle/>
          <a:p>
            <a:fld id="{65C5B708-6FC0-4B5F-A3E4-FFB6E1271B9B}" type="datetime1">
              <a:rPr lang="fr-FR" smtClean="0"/>
              <a:t>11/03/16</a:t>
            </a:fld>
            <a:endParaRPr lang="en-US"/>
          </a:p>
        </p:txBody>
      </p:sp>
      <p:sp>
        <p:nvSpPr>
          <p:cNvPr id="7" name="Espace réservé du numéro de diapositive 6"/>
          <p:cNvSpPr>
            <a:spLocks noGrp="1"/>
          </p:cNvSpPr>
          <p:nvPr>
            <p:ph type="sldNum" sz="quarter" idx="12"/>
          </p:nvPr>
        </p:nvSpPr>
        <p:spPr/>
        <p:txBody>
          <a:bodyPr/>
          <a:lstStyle/>
          <a:p>
            <a:fld id="{AB0990CA-3E39-41E4-B2A5-66B802671D23}" type="slidenum">
              <a:rPr lang="en-US" smtClean="0"/>
              <a:t>15</a:t>
            </a:fld>
            <a:endParaRPr lang="en-US"/>
          </a:p>
        </p:txBody>
      </p:sp>
    </p:spTree>
    <p:extLst>
      <p:ext uri="{BB962C8B-B14F-4D97-AF65-F5344CB8AC3E}">
        <p14:creationId xmlns:p14="http://schemas.microsoft.com/office/powerpoint/2010/main" val="16027255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I.4 Menus </a:t>
            </a:r>
            <a:r>
              <a:rPr lang="fr-FR" dirty="0"/>
              <a:t>et écrans de saisie</a:t>
            </a:r>
            <a:br>
              <a:rPr lang="fr-FR" dirty="0"/>
            </a:br>
            <a:endParaRPr lang="en-US" dirty="0"/>
          </a:p>
        </p:txBody>
      </p:sp>
      <p:sp>
        <p:nvSpPr>
          <p:cNvPr id="3" name="Espace réservé du contenu 2"/>
          <p:cNvSpPr>
            <a:spLocks noGrp="1"/>
          </p:cNvSpPr>
          <p:nvPr>
            <p:ph idx="1"/>
          </p:nvPr>
        </p:nvSpPr>
        <p:spPr>
          <a:xfrm>
            <a:off x="646112" y="1447802"/>
            <a:ext cx="9403742" cy="4800598"/>
          </a:xfrm>
        </p:spPr>
        <p:txBody>
          <a:bodyPr>
            <a:normAutofit lnSpcReduction="10000"/>
          </a:bodyPr>
          <a:lstStyle/>
          <a:p>
            <a:r>
              <a:rPr lang="fr-FR" sz="2400" dirty="0"/>
              <a:t>Un menu est une présentation des actions que l'utilisateur peut effectuer à un instant donné. </a:t>
            </a:r>
          </a:p>
          <a:p>
            <a:r>
              <a:rPr lang="fr-FR" sz="2400" dirty="0"/>
              <a:t>Une touche du clavier ou une séquence d'actions est indiquée pour chaque commande disponible. </a:t>
            </a:r>
          </a:p>
          <a:p>
            <a:r>
              <a:rPr lang="fr-FR" sz="2400" dirty="0"/>
              <a:t>Un écran de saisie, ou formulaire, est un guide encadrant la saisie en proposant à l'utilisateur la structure et le type des informations requises pour effectuer une action et la paramétrer. </a:t>
            </a:r>
            <a:endParaRPr lang="fr-FR" sz="2400" dirty="0" smtClean="0"/>
          </a:p>
          <a:p>
            <a:r>
              <a:rPr lang="fr-FR" sz="2400" dirty="0"/>
              <a:t>les zones à choix multiples forment un intermédiaire entre les formulaires et les menus : l'utilisateur peut désigner en une fois un ou plusieurs éléments d'un menu ("boite à boutons"). </a:t>
            </a:r>
          </a:p>
          <a:p>
            <a:endParaRPr lang="fr-FR" dirty="0"/>
          </a:p>
          <a:p>
            <a:endParaRPr lang="en-US" dirty="0"/>
          </a:p>
        </p:txBody>
      </p:sp>
      <p:sp>
        <p:nvSpPr>
          <p:cNvPr id="4" name="Espace réservé de la date 3"/>
          <p:cNvSpPr>
            <a:spLocks noGrp="1"/>
          </p:cNvSpPr>
          <p:nvPr>
            <p:ph type="dt" sz="half" idx="10"/>
          </p:nvPr>
        </p:nvSpPr>
        <p:spPr/>
        <p:txBody>
          <a:bodyPr/>
          <a:lstStyle/>
          <a:p>
            <a:fld id="{EDE84ACC-D004-471C-BD75-F993D10DFFA6}" type="datetime1">
              <a:rPr lang="fr-FR" smtClean="0"/>
              <a:t>11/03/16</a:t>
            </a:fld>
            <a:endParaRPr lang="en-US"/>
          </a:p>
        </p:txBody>
      </p:sp>
      <p:sp>
        <p:nvSpPr>
          <p:cNvPr id="5" name="Espace réservé du numéro de diapositive 4"/>
          <p:cNvSpPr>
            <a:spLocks noGrp="1"/>
          </p:cNvSpPr>
          <p:nvPr>
            <p:ph type="sldNum" sz="quarter" idx="12"/>
          </p:nvPr>
        </p:nvSpPr>
        <p:spPr/>
        <p:txBody>
          <a:bodyPr/>
          <a:lstStyle/>
          <a:p>
            <a:fld id="{AB0990CA-3E39-41E4-B2A5-66B802671D23}" type="slidenum">
              <a:rPr lang="en-US" smtClean="0"/>
              <a:t>16</a:t>
            </a:fld>
            <a:endParaRPr lang="en-US"/>
          </a:p>
        </p:txBody>
      </p:sp>
    </p:spTree>
    <p:extLst>
      <p:ext uri="{BB962C8B-B14F-4D97-AF65-F5344CB8AC3E}">
        <p14:creationId xmlns:p14="http://schemas.microsoft.com/office/powerpoint/2010/main" val="34177726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6112" y="1336432"/>
            <a:ext cx="9403742" cy="4911968"/>
          </a:xfrm>
        </p:spPr>
        <p:txBody>
          <a:bodyPr>
            <a:normAutofit/>
          </a:bodyPr>
          <a:lstStyle/>
          <a:p>
            <a:pPr marL="0" indent="0">
              <a:buNone/>
            </a:pPr>
            <a:r>
              <a:rPr lang="fr-FR" sz="2800" dirty="0"/>
              <a:t>L'objectif d'un système à base de menus et d'écrans de saisie est multiple :</a:t>
            </a:r>
          </a:p>
          <a:p>
            <a:r>
              <a:rPr lang="fr-FR" sz="2800" dirty="0" smtClean="0"/>
              <a:t>Guider </a:t>
            </a:r>
            <a:r>
              <a:rPr lang="fr-FR" sz="2800" dirty="0"/>
              <a:t>l'utilisateur en lui proposant un choix des actions pouvant être effectuées à un instant donné. </a:t>
            </a:r>
          </a:p>
          <a:p>
            <a:r>
              <a:rPr lang="fr-FR" sz="2800" dirty="0" smtClean="0"/>
              <a:t>Offrir </a:t>
            </a:r>
            <a:r>
              <a:rPr lang="fr-FR" sz="2800" dirty="0"/>
              <a:t>une représentation moins sommaire de l'état courant du système. </a:t>
            </a:r>
            <a:endParaRPr lang="fr-FR" sz="2800" dirty="0" smtClean="0"/>
          </a:p>
          <a:p>
            <a:r>
              <a:rPr lang="fr-FR" sz="2800" dirty="0" smtClean="0"/>
              <a:t>Rendre </a:t>
            </a:r>
            <a:r>
              <a:rPr lang="fr-FR" sz="2800" dirty="0"/>
              <a:t>l'interaction plus concise lorsque le domaine d'application est restreint. </a:t>
            </a:r>
          </a:p>
          <a:p>
            <a:endParaRPr lang="en-US" dirty="0"/>
          </a:p>
        </p:txBody>
      </p:sp>
      <p:sp>
        <p:nvSpPr>
          <p:cNvPr id="5" name="Titre 1"/>
          <p:cNvSpPr>
            <a:spLocks noGrp="1"/>
          </p:cNvSpPr>
          <p:nvPr>
            <p:ph type="title"/>
          </p:nvPr>
        </p:nvSpPr>
        <p:spPr>
          <a:xfrm>
            <a:off x="646111" y="452718"/>
            <a:ext cx="9404723" cy="1400530"/>
          </a:xfrm>
        </p:spPr>
        <p:txBody>
          <a:bodyPr>
            <a:normAutofit/>
          </a:bodyPr>
          <a:lstStyle/>
          <a:p>
            <a:r>
              <a:rPr lang="fr-FR" dirty="0" smtClean="0"/>
              <a:t>I.4 Menus </a:t>
            </a:r>
            <a:r>
              <a:rPr lang="fr-FR" dirty="0"/>
              <a:t>et écrans de saisie</a:t>
            </a:r>
            <a:br>
              <a:rPr lang="fr-FR" dirty="0"/>
            </a:br>
            <a:endParaRPr lang="en-US" dirty="0"/>
          </a:p>
        </p:txBody>
      </p:sp>
      <p:sp>
        <p:nvSpPr>
          <p:cNvPr id="6" name="Espace réservé de la date 5"/>
          <p:cNvSpPr>
            <a:spLocks noGrp="1"/>
          </p:cNvSpPr>
          <p:nvPr>
            <p:ph type="dt" sz="half" idx="10"/>
          </p:nvPr>
        </p:nvSpPr>
        <p:spPr/>
        <p:txBody>
          <a:bodyPr/>
          <a:lstStyle/>
          <a:p>
            <a:fld id="{7DD10F31-6100-4DA4-92E1-4E496045FCA4}" type="datetime1">
              <a:rPr lang="fr-FR" smtClean="0"/>
              <a:t>11/03/16</a:t>
            </a:fld>
            <a:endParaRPr lang="en-US"/>
          </a:p>
        </p:txBody>
      </p:sp>
      <p:sp>
        <p:nvSpPr>
          <p:cNvPr id="7" name="Espace réservé du numéro de diapositive 6"/>
          <p:cNvSpPr>
            <a:spLocks noGrp="1"/>
          </p:cNvSpPr>
          <p:nvPr>
            <p:ph type="sldNum" sz="quarter" idx="12"/>
          </p:nvPr>
        </p:nvSpPr>
        <p:spPr/>
        <p:txBody>
          <a:bodyPr/>
          <a:lstStyle/>
          <a:p>
            <a:fld id="{AB0990CA-3E39-41E4-B2A5-66B802671D23}" type="slidenum">
              <a:rPr lang="en-US" smtClean="0"/>
              <a:t>17</a:t>
            </a:fld>
            <a:endParaRPr lang="en-US"/>
          </a:p>
        </p:txBody>
      </p:sp>
    </p:spTree>
    <p:extLst>
      <p:ext uri="{BB962C8B-B14F-4D97-AF65-F5344CB8AC3E}">
        <p14:creationId xmlns:p14="http://schemas.microsoft.com/office/powerpoint/2010/main" val="15446554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I.5 </a:t>
            </a:r>
            <a:r>
              <a:rPr lang="en-US" dirty="0" err="1" smtClean="0"/>
              <a:t>Systèmes</a:t>
            </a:r>
            <a:r>
              <a:rPr lang="en-US" dirty="0" smtClean="0"/>
              <a:t> </a:t>
            </a:r>
            <a:r>
              <a:rPr lang="en-US" dirty="0"/>
              <a:t>de </a:t>
            </a:r>
            <a:r>
              <a:rPr lang="en-US" dirty="0" err="1"/>
              <a:t>fenêtrage</a:t>
            </a:r>
            <a:endParaRPr lang="en-US" dirty="0"/>
          </a:p>
        </p:txBody>
      </p:sp>
      <p:sp>
        <p:nvSpPr>
          <p:cNvPr id="3" name="Espace réservé du contenu 2"/>
          <p:cNvSpPr>
            <a:spLocks noGrp="1"/>
          </p:cNvSpPr>
          <p:nvPr>
            <p:ph idx="1"/>
          </p:nvPr>
        </p:nvSpPr>
        <p:spPr>
          <a:xfrm>
            <a:off x="646111" y="1447802"/>
            <a:ext cx="9175631" cy="4600928"/>
          </a:xfrm>
        </p:spPr>
        <p:txBody>
          <a:bodyPr>
            <a:normAutofit/>
          </a:bodyPr>
          <a:lstStyle/>
          <a:p>
            <a:r>
              <a:rPr lang="fr-FR" sz="2400" dirty="0"/>
              <a:t>Les systèmes de fenêtrage ne constituent pas un modèle d'interaction. </a:t>
            </a:r>
            <a:endParaRPr lang="fr-FR" sz="2400" dirty="0" smtClean="0"/>
          </a:p>
          <a:p>
            <a:r>
              <a:rPr lang="fr-FR" sz="2400" dirty="0" smtClean="0"/>
              <a:t>Un </a:t>
            </a:r>
            <a:r>
              <a:rPr lang="fr-FR" sz="2400" dirty="0"/>
              <a:t>système de fenêtrage définit un environnement de navigation entre les différents processus utilisateur. </a:t>
            </a:r>
            <a:endParaRPr lang="fr-FR" sz="2400" dirty="0" smtClean="0"/>
          </a:p>
          <a:p>
            <a:r>
              <a:rPr lang="fr-FR" sz="2400" dirty="0" smtClean="0"/>
              <a:t>Il </a:t>
            </a:r>
            <a:r>
              <a:rPr lang="fr-FR" sz="2400" dirty="0"/>
              <a:t>participe </a:t>
            </a:r>
            <a:r>
              <a:rPr lang="fr-FR" sz="2400" dirty="0" smtClean="0"/>
              <a:t> </a:t>
            </a:r>
            <a:r>
              <a:rPr lang="fr-FR" sz="2400" dirty="0"/>
              <a:t>à la définition du modèle d'interaction intégrateur d'un système interactif. </a:t>
            </a:r>
            <a:endParaRPr lang="fr-FR" sz="2400" dirty="0" smtClean="0"/>
          </a:p>
          <a:p>
            <a:r>
              <a:rPr lang="fr-FR" sz="2400" dirty="0" smtClean="0"/>
              <a:t>Il </a:t>
            </a:r>
            <a:r>
              <a:rPr lang="fr-FR" sz="2400" dirty="0"/>
              <a:t>structure les ressources spatiales et temporelles du système pour permettre une bonne représentation des divers processus en cours d'utilisation. </a:t>
            </a:r>
            <a:endParaRPr lang="en-US" sz="2400" dirty="0"/>
          </a:p>
        </p:txBody>
      </p:sp>
      <p:sp>
        <p:nvSpPr>
          <p:cNvPr id="5" name="Espace réservé de la date 4"/>
          <p:cNvSpPr>
            <a:spLocks noGrp="1"/>
          </p:cNvSpPr>
          <p:nvPr>
            <p:ph type="dt" sz="half" idx="10"/>
          </p:nvPr>
        </p:nvSpPr>
        <p:spPr/>
        <p:txBody>
          <a:bodyPr/>
          <a:lstStyle/>
          <a:p>
            <a:fld id="{079431BA-1291-43FF-8079-E824D53D01AB}" type="datetime1">
              <a:rPr lang="fr-FR" smtClean="0"/>
              <a:t>11/03/16</a:t>
            </a:fld>
            <a:endParaRPr lang="en-US"/>
          </a:p>
        </p:txBody>
      </p:sp>
      <p:sp>
        <p:nvSpPr>
          <p:cNvPr id="6" name="Espace réservé du numéro de diapositive 5"/>
          <p:cNvSpPr>
            <a:spLocks noGrp="1"/>
          </p:cNvSpPr>
          <p:nvPr>
            <p:ph type="sldNum" sz="quarter" idx="12"/>
          </p:nvPr>
        </p:nvSpPr>
        <p:spPr/>
        <p:txBody>
          <a:bodyPr/>
          <a:lstStyle/>
          <a:p>
            <a:fld id="{AB0990CA-3E39-41E4-B2A5-66B802671D23}" type="slidenum">
              <a:rPr lang="en-US" smtClean="0"/>
              <a:t>18</a:t>
            </a:fld>
            <a:endParaRPr lang="en-US"/>
          </a:p>
        </p:txBody>
      </p:sp>
    </p:spTree>
    <p:extLst>
      <p:ext uri="{BB962C8B-B14F-4D97-AF65-F5344CB8AC3E}">
        <p14:creationId xmlns:p14="http://schemas.microsoft.com/office/powerpoint/2010/main" val="26979613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smtClean="0"/>
              <a:t>I.6 Interaction </a:t>
            </a:r>
            <a:r>
              <a:rPr lang="en-US" dirty="0"/>
              <a:t>Graphique</a:t>
            </a:r>
            <a:br>
              <a:rPr lang="en-US" dirty="0"/>
            </a:br>
            <a:endParaRPr lang="en-US" dirty="0"/>
          </a:p>
        </p:txBody>
      </p:sp>
      <p:sp>
        <p:nvSpPr>
          <p:cNvPr id="3" name="Espace réservé du contenu 2"/>
          <p:cNvSpPr>
            <a:spLocks noGrp="1"/>
          </p:cNvSpPr>
          <p:nvPr>
            <p:ph idx="1"/>
          </p:nvPr>
        </p:nvSpPr>
        <p:spPr/>
        <p:txBody>
          <a:bodyPr>
            <a:normAutofit/>
          </a:bodyPr>
          <a:lstStyle/>
          <a:p>
            <a:r>
              <a:rPr lang="fr-FR" sz="2800" dirty="0"/>
              <a:t>apparus avec la généralisation des écrans graphiques à affichage "raster" et des périphériques de pointage comme la </a:t>
            </a:r>
            <a:r>
              <a:rPr lang="fr-FR" sz="2800" dirty="0" smtClean="0"/>
              <a:t>souris</a:t>
            </a:r>
          </a:p>
          <a:p>
            <a:pPr marL="0" indent="0">
              <a:buNone/>
            </a:pPr>
            <a:endParaRPr lang="fr-FR" dirty="0"/>
          </a:p>
          <a:p>
            <a:pPr marL="0" indent="0">
              <a:buNone/>
            </a:pPr>
            <a:endParaRPr lang="en-US" dirty="0"/>
          </a:p>
        </p:txBody>
      </p:sp>
      <p:sp>
        <p:nvSpPr>
          <p:cNvPr id="4" name="Espace réservé de la date 3"/>
          <p:cNvSpPr>
            <a:spLocks noGrp="1"/>
          </p:cNvSpPr>
          <p:nvPr>
            <p:ph type="dt" sz="half" idx="10"/>
          </p:nvPr>
        </p:nvSpPr>
        <p:spPr/>
        <p:txBody>
          <a:bodyPr/>
          <a:lstStyle/>
          <a:p>
            <a:fld id="{2B4D885B-1A66-4EB8-B1B1-83FD610D4CC7}" type="datetime1">
              <a:rPr lang="fr-FR" smtClean="0"/>
              <a:t>11/03/16</a:t>
            </a:fld>
            <a:endParaRPr lang="en-US"/>
          </a:p>
        </p:txBody>
      </p:sp>
      <p:sp>
        <p:nvSpPr>
          <p:cNvPr id="5" name="Espace réservé du numéro de diapositive 4"/>
          <p:cNvSpPr>
            <a:spLocks noGrp="1"/>
          </p:cNvSpPr>
          <p:nvPr>
            <p:ph type="sldNum" sz="quarter" idx="12"/>
          </p:nvPr>
        </p:nvSpPr>
        <p:spPr/>
        <p:txBody>
          <a:bodyPr/>
          <a:lstStyle/>
          <a:p>
            <a:fld id="{AB0990CA-3E39-41E4-B2A5-66B802671D23}" type="slidenum">
              <a:rPr lang="en-US" smtClean="0"/>
              <a:t>19</a:t>
            </a:fld>
            <a:endParaRPr lang="en-US"/>
          </a:p>
        </p:txBody>
      </p:sp>
    </p:spTree>
    <p:extLst>
      <p:ext uri="{BB962C8B-B14F-4D97-AF65-F5344CB8AC3E}">
        <p14:creationId xmlns:p14="http://schemas.microsoft.com/office/powerpoint/2010/main" val="14728878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34788" y="2844226"/>
            <a:ext cx="9404723" cy="1400530"/>
          </a:xfrm>
        </p:spPr>
        <p:txBody>
          <a:bodyPr/>
          <a:lstStyle/>
          <a:p>
            <a:r>
              <a:rPr lang="en-US" dirty="0" smtClean="0"/>
              <a:t>INTRODUCTION</a:t>
            </a:r>
            <a:endParaRPr lang="en-US" dirty="0"/>
          </a:p>
        </p:txBody>
      </p:sp>
      <p:sp>
        <p:nvSpPr>
          <p:cNvPr id="4" name="Espace réservé de la date 3"/>
          <p:cNvSpPr>
            <a:spLocks noGrp="1"/>
          </p:cNvSpPr>
          <p:nvPr>
            <p:ph type="dt" sz="half" idx="10"/>
          </p:nvPr>
        </p:nvSpPr>
        <p:spPr/>
        <p:txBody>
          <a:bodyPr/>
          <a:lstStyle/>
          <a:p>
            <a:fld id="{CB95FA31-5BFC-4204-B8E0-24558265DB2B}" type="datetime1">
              <a:rPr lang="fr-FR" smtClean="0"/>
              <a:t>11/03/16</a:t>
            </a:fld>
            <a:endParaRPr lang="en-US"/>
          </a:p>
        </p:txBody>
      </p:sp>
    </p:spTree>
    <p:extLst>
      <p:ext uri="{BB962C8B-B14F-4D97-AF65-F5344CB8AC3E}">
        <p14:creationId xmlns:p14="http://schemas.microsoft.com/office/powerpoint/2010/main" val="39653350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08186" y="1500554"/>
            <a:ext cx="9041668" cy="4747845"/>
          </a:xfrm>
        </p:spPr>
        <p:txBody>
          <a:bodyPr>
            <a:normAutofit/>
          </a:bodyPr>
          <a:lstStyle/>
          <a:p>
            <a:r>
              <a:rPr lang="fr-FR" sz="2200" dirty="0" smtClean="0"/>
              <a:t>Avantages: </a:t>
            </a:r>
          </a:p>
          <a:p>
            <a:pPr>
              <a:buFont typeface="Wingdings" panose="05000000000000000000" pitchFamily="2" charset="2"/>
              <a:buChar char="ü"/>
            </a:pPr>
            <a:r>
              <a:rPr lang="fr-FR" sz="2200" dirty="0"/>
              <a:t>Les écrans raster permettent d'afficher une plus grande quantité d'information que les écrans alphanumériques, et surtout de mieux la structurer, pour mettre en valeur les données importantes, indiquer le type des objets par des attributs graphiques et séparer les entités par des motifs adéquats</a:t>
            </a:r>
            <a:r>
              <a:rPr lang="fr-FR" sz="2200" dirty="0" smtClean="0"/>
              <a:t>.</a:t>
            </a:r>
          </a:p>
          <a:p>
            <a:pPr>
              <a:buFont typeface="Wingdings" panose="05000000000000000000" pitchFamily="2" charset="2"/>
              <a:buChar char="ü"/>
            </a:pPr>
            <a:r>
              <a:rPr lang="fr-FR" sz="2200" dirty="0"/>
              <a:t>Le dispositif de </a:t>
            </a:r>
            <a:r>
              <a:rPr lang="fr-FR" sz="2200" dirty="0" smtClean="0"/>
              <a:t>pointage </a:t>
            </a:r>
            <a:r>
              <a:rPr lang="fr-FR" sz="2200" dirty="0"/>
              <a:t>permet de désigner les objets d'intérêt et de déterminer le focus directement au lieu d'avoir recours au nommage. De plus, le pointeur étant un périphérique à entrée </a:t>
            </a:r>
            <a:r>
              <a:rPr lang="fr-FR" sz="2200" dirty="0" smtClean="0"/>
              <a:t>continue, </a:t>
            </a:r>
            <a:r>
              <a:rPr lang="fr-FR" sz="2200" dirty="0"/>
              <a:t>il est plus approprié pour l'entrée de certaines informations </a:t>
            </a:r>
            <a:r>
              <a:rPr lang="fr-FR" sz="2200" dirty="0" smtClean="0"/>
              <a:t>que </a:t>
            </a:r>
            <a:r>
              <a:rPr lang="fr-FR" sz="2200" dirty="0"/>
              <a:t>le clavier.</a:t>
            </a:r>
          </a:p>
          <a:p>
            <a:pPr marL="0" indent="0">
              <a:buNone/>
            </a:pPr>
            <a:endParaRPr lang="fr-FR" dirty="0"/>
          </a:p>
          <a:p>
            <a:pPr marL="0" indent="0">
              <a:buNone/>
            </a:pPr>
            <a:endParaRPr lang="en-US" dirty="0"/>
          </a:p>
        </p:txBody>
      </p:sp>
      <p:sp>
        <p:nvSpPr>
          <p:cNvPr id="5" name="Titre 1"/>
          <p:cNvSpPr>
            <a:spLocks noGrp="1"/>
          </p:cNvSpPr>
          <p:nvPr>
            <p:ph type="title"/>
          </p:nvPr>
        </p:nvSpPr>
        <p:spPr>
          <a:xfrm>
            <a:off x="646111" y="452718"/>
            <a:ext cx="9404723" cy="1400530"/>
          </a:xfrm>
        </p:spPr>
        <p:txBody>
          <a:bodyPr>
            <a:normAutofit/>
          </a:bodyPr>
          <a:lstStyle/>
          <a:p>
            <a:r>
              <a:rPr lang="en-US" dirty="0" smtClean="0"/>
              <a:t>I.6 Interaction </a:t>
            </a:r>
            <a:r>
              <a:rPr lang="en-US" dirty="0"/>
              <a:t>Graphique</a:t>
            </a:r>
            <a:br>
              <a:rPr lang="en-US" dirty="0"/>
            </a:br>
            <a:endParaRPr lang="en-US" dirty="0"/>
          </a:p>
        </p:txBody>
      </p:sp>
      <p:sp>
        <p:nvSpPr>
          <p:cNvPr id="6" name="Espace réservé de la date 5"/>
          <p:cNvSpPr>
            <a:spLocks noGrp="1"/>
          </p:cNvSpPr>
          <p:nvPr>
            <p:ph type="dt" sz="half" idx="10"/>
          </p:nvPr>
        </p:nvSpPr>
        <p:spPr/>
        <p:txBody>
          <a:bodyPr/>
          <a:lstStyle/>
          <a:p>
            <a:fld id="{334C9585-B763-46FC-9C09-5C2DEB22BE36}" type="datetime1">
              <a:rPr lang="fr-FR" smtClean="0"/>
              <a:t>11/03/16</a:t>
            </a:fld>
            <a:endParaRPr lang="en-US"/>
          </a:p>
        </p:txBody>
      </p:sp>
      <p:sp>
        <p:nvSpPr>
          <p:cNvPr id="7" name="Espace réservé du numéro de diapositive 6"/>
          <p:cNvSpPr>
            <a:spLocks noGrp="1"/>
          </p:cNvSpPr>
          <p:nvPr>
            <p:ph type="sldNum" sz="quarter" idx="12"/>
          </p:nvPr>
        </p:nvSpPr>
        <p:spPr/>
        <p:txBody>
          <a:bodyPr/>
          <a:lstStyle/>
          <a:p>
            <a:fld id="{AB0990CA-3E39-41E4-B2A5-66B802671D23}" type="slidenum">
              <a:rPr lang="en-US" smtClean="0"/>
              <a:t>20</a:t>
            </a:fld>
            <a:endParaRPr lang="en-US"/>
          </a:p>
        </p:txBody>
      </p:sp>
    </p:spTree>
    <p:extLst>
      <p:ext uri="{BB962C8B-B14F-4D97-AF65-F5344CB8AC3E}">
        <p14:creationId xmlns:p14="http://schemas.microsoft.com/office/powerpoint/2010/main" val="35096325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6112" y="1524000"/>
            <a:ext cx="9403742" cy="4724400"/>
          </a:xfrm>
        </p:spPr>
        <p:txBody>
          <a:bodyPr>
            <a:normAutofit/>
          </a:bodyPr>
          <a:lstStyle/>
          <a:p>
            <a:r>
              <a:rPr lang="fr-FR" sz="2400" dirty="0" smtClean="0"/>
              <a:t>Avantages: </a:t>
            </a:r>
          </a:p>
          <a:p>
            <a:pPr>
              <a:buFont typeface="Wingdings" panose="05000000000000000000" pitchFamily="2" charset="2"/>
              <a:buChar char="ü"/>
            </a:pPr>
            <a:r>
              <a:rPr lang="fr-FR" sz="2400" dirty="0"/>
              <a:t>Certaines informations non textuelles </a:t>
            </a:r>
            <a:r>
              <a:rPr lang="fr-FR" sz="2400" dirty="0" smtClean="0"/>
              <a:t>peuvent </a:t>
            </a:r>
            <a:r>
              <a:rPr lang="fr-FR" sz="2400" dirty="0"/>
              <a:t>être représentées conformément à leur nature, donc mieux appréhendées et </a:t>
            </a:r>
            <a:r>
              <a:rPr lang="fr-FR" sz="2400" dirty="0" smtClean="0"/>
              <a:t>manipulées</a:t>
            </a:r>
          </a:p>
          <a:p>
            <a:pPr>
              <a:buFont typeface="Wingdings" panose="05000000000000000000" pitchFamily="2" charset="2"/>
              <a:buChar char="ü"/>
            </a:pPr>
            <a:r>
              <a:rPr lang="fr-FR" sz="2400" dirty="0" smtClean="0"/>
              <a:t>Avec </a:t>
            </a:r>
            <a:r>
              <a:rPr lang="fr-FR" sz="2400" dirty="0"/>
              <a:t>l'apparition des cartes de digitalisation vidéo et de moyens de manipulation de signaux sonores, d'autres types d'informations peuvent à leur tour être mieux représentées</a:t>
            </a:r>
            <a:r>
              <a:rPr lang="fr-FR" sz="2400" dirty="0" smtClean="0"/>
              <a:t>.</a:t>
            </a:r>
          </a:p>
          <a:p>
            <a:pPr>
              <a:buFont typeface="Wingdings" panose="05000000000000000000" pitchFamily="2" charset="2"/>
              <a:buChar char="ü"/>
            </a:pPr>
            <a:r>
              <a:rPr lang="fr-FR" sz="2400" dirty="0"/>
              <a:t>Il est toujours possible d'utiliser les modèles d'interaction à base de menus et d'écrans de saisie avec un système à interaction graphique. </a:t>
            </a:r>
            <a:endParaRPr lang="fr-FR" sz="2400" dirty="0" smtClean="0"/>
          </a:p>
          <a:p>
            <a:pPr marL="0" indent="0">
              <a:buNone/>
            </a:pPr>
            <a:endParaRPr lang="fr-FR" dirty="0"/>
          </a:p>
          <a:p>
            <a:pPr marL="0" indent="0">
              <a:buNone/>
            </a:pPr>
            <a:endParaRPr lang="fr-FR" dirty="0"/>
          </a:p>
          <a:p>
            <a:pPr marL="0" indent="0">
              <a:buNone/>
            </a:pPr>
            <a:endParaRPr lang="en-US" dirty="0"/>
          </a:p>
        </p:txBody>
      </p:sp>
      <p:sp>
        <p:nvSpPr>
          <p:cNvPr id="5" name="Titre 1"/>
          <p:cNvSpPr>
            <a:spLocks noGrp="1"/>
          </p:cNvSpPr>
          <p:nvPr>
            <p:ph type="title"/>
          </p:nvPr>
        </p:nvSpPr>
        <p:spPr>
          <a:xfrm>
            <a:off x="646111" y="452718"/>
            <a:ext cx="9404723" cy="1400530"/>
          </a:xfrm>
        </p:spPr>
        <p:txBody>
          <a:bodyPr>
            <a:normAutofit/>
          </a:bodyPr>
          <a:lstStyle/>
          <a:p>
            <a:r>
              <a:rPr lang="en-US" dirty="0" smtClean="0"/>
              <a:t>I.6 Interaction </a:t>
            </a:r>
            <a:r>
              <a:rPr lang="en-US" dirty="0"/>
              <a:t>Graphique</a:t>
            </a:r>
            <a:br>
              <a:rPr lang="en-US" dirty="0"/>
            </a:br>
            <a:endParaRPr lang="en-US" dirty="0"/>
          </a:p>
        </p:txBody>
      </p:sp>
      <p:sp>
        <p:nvSpPr>
          <p:cNvPr id="6" name="Espace réservé de la date 5"/>
          <p:cNvSpPr>
            <a:spLocks noGrp="1"/>
          </p:cNvSpPr>
          <p:nvPr>
            <p:ph type="dt" sz="half" idx="10"/>
          </p:nvPr>
        </p:nvSpPr>
        <p:spPr/>
        <p:txBody>
          <a:bodyPr/>
          <a:lstStyle/>
          <a:p>
            <a:fld id="{95E2D15C-8272-403A-BB01-8BCE6F42EBEE}" type="datetime1">
              <a:rPr lang="fr-FR" smtClean="0"/>
              <a:t>11/03/16</a:t>
            </a:fld>
            <a:endParaRPr lang="en-US"/>
          </a:p>
        </p:txBody>
      </p:sp>
      <p:sp>
        <p:nvSpPr>
          <p:cNvPr id="7" name="Espace réservé du numéro de diapositive 6"/>
          <p:cNvSpPr>
            <a:spLocks noGrp="1"/>
          </p:cNvSpPr>
          <p:nvPr>
            <p:ph type="sldNum" sz="quarter" idx="12"/>
          </p:nvPr>
        </p:nvSpPr>
        <p:spPr/>
        <p:txBody>
          <a:bodyPr/>
          <a:lstStyle/>
          <a:p>
            <a:fld id="{AB0990CA-3E39-41E4-B2A5-66B802671D23}" type="slidenum">
              <a:rPr lang="en-US" smtClean="0"/>
              <a:t>21</a:t>
            </a:fld>
            <a:endParaRPr lang="en-US"/>
          </a:p>
        </p:txBody>
      </p:sp>
    </p:spTree>
    <p:extLst>
      <p:ext uri="{BB962C8B-B14F-4D97-AF65-F5344CB8AC3E}">
        <p14:creationId xmlns:p14="http://schemas.microsoft.com/office/powerpoint/2010/main" val="23422237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r>
              <a:rPr lang="fr-FR" sz="3200" dirty="0"/>
              <a:t>deux modèles </a:t>
            </a:r>
            <a:r>
              <a:rPr lang="fr-FR" sz="3200" dirty="0" smtClean="0"/>
              <a:t>d'interaction Graphique:</a:t>
            </a:r>
          </a:p>
          <a:p>
            <a:r>
              <a:rPr lang="fr-FR" sz="3200" dirty="0" smtClean="0"/>
              <a:t>les </a:t>
            </a:r>
            <a:r>
              <a:rPr lang="fr-FR" sz="3200" dirty="0"/>
              <a:t>interfaces </a:t>
            </a:r>
            <a:r>
              <a:rPr lang="fr-FR" sz="3200" dirty="0" smtClean="0"/>
              <a:t>iconiques</a:t>
            </a:r>
          </a:p>
          <a:p>
            <a:r>
              <a:rPr lang="fr-FR" sz="3200" dirty="0"/>
              <a:t>la manipulation directe</a:t>
            </a:r>
            <a:r>
              <a:rPr lang="fr-FR" sz="3200" dirty="0" smtClean="0"/>
              <a:t> </a:t>
            </a:r>
          </a:p>
          <a:p>
            <a:endParaRPr lang="fr-FR" dirty="0" smtClean="0"/>
          </a:p>
          <a:p>
            <a:pPr marL="0" indent="0">
              <a:buNone/>
            </a:pPr>
            <a:endParaRPr lang="fr-FR" dirty="0"/>
          </a:p>
          <a:p>
            <a:pPr marL="0" indent="0">
              <a:buNone/>
            </a:pPr>
            <a:endParaRPr lang="fr-FR" dirty="0"/>
          </a:p>
          <a:p>
            <a:pPr marL="0" indent="0">
              <a:buNone/>
            </a:pPr>
            <a:endParaRPr lang="en-US" dirty="0"/>
          </a:p>
        </p:txBody>
      </p:sp>
      <p:sp>
        <p:nvSpPr>
          <p:cNvPr id="5" name="Titre 1"/>
          <p:cNvSpPr>
            <a:spLocks noGrp="1"/>
          </p:cNvSpPr>
          <p:nvPr>
            <p:ph type="title"/>
          </p:nvPr>
        </p:nvSpPr>
        <p:spPr>
          <a:xfrm>
            <a:off x="646111" y="452718"/>
            <a:ext cx="9404723" cy="1400530"/>
          </a:xfrm>
        </p:spPr>
        <p:txBody>
          <a:bodyPr>
            <a:normAutofit/>
          </a:bodyPr>
          <a:lstStyle/>
          <a:p>
            <a:r>
              <a:rPr lang="en-US" dirty="0" smtClean="0"/>
              <a:t>I.6 Interaction </a:t>
            </a:r>
            <a:r>
              <a:rPr lang="en-US" dirty="0"/>
              <a:t>Graphique</a:t>
            </a:r>
            <a:br>
              <a:rPr lang="en-US" dirty="0"/>
            </a:br>
            <a:endParaRPr lang="en-US" dirty="0"/>
          </a:p>
        </p:txBody>
      </p:sp>
      <p:sp>
        <p:nvSpPr>
          <p:cNvPr id="6" name="Espace réservé de la date 5"/>
          <p:cNvSpPr>
            <a:spLocks noGrp="1"/>
          </p:cNvSpPr>
          <p:nvPr>
            <p:ph type="dt" sz="half" idx="10"/>
          </p:nvPr>
        </p:nvSpPr>
        <p:spPr/>
        <p:txBody>
          <a:bodyPr/>
          <a:lstStyle/>
          <a:p>
            <a:fld id="{2107D7E2-BF2F-43A2-92A5-DB387B106EA5}" type="datetime1">
              <a:rPr lang="fr-FR" smtClean="0"/>
              <a:t>11/03/16</a:t>
            </a:fld>
            <a:endParaRPr lang="en-US"/>
          </a:p>
        </p:txBody>
      </p:sp>
      <p:sp>
        <p:nvSpPr>
          <p:cNvPr id="7" name="Espace réservé du numéro de diapositive 6"/>
          <p:cNvSpPr>
            <a:spLocks noGrp="1"/>
          </p:cNvSpPr>
          <p:nvPr>
            <p:ph type="sldNum" sz="quarter" idx="12"/>
          </p:nvPr>
        </p:nvSpPr>
        <p:spPr/>
        <p:txBody>
          <a:bodyPr/>
          <a:lstStyle/>
          <a:p>
            <a:fld id="{AB0990CA-3E39-41E4-B2A5-66B802671D23}" type="slidenum">
              <a:rPr lang="en-US" smtClean="0"/>
              <a:t>22</a:t>
            </a:fld>
            <a:endParaRPr lang="en-US"/>
          </a:p>
        </p:txBody>
      </p:sp>
    </p:spTree>
    <p:extLst>
      <p:ext uri="{BB962C8B-B14F-4D97-AF65-F5344CB8AC3E}">
        <p14:creationId xmlns:p14="http://schemas.microsoft.com/office/powerpoint/2010/main" val="4213716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8642" y="569949"/>
            <a:ext cx="10218004" cy="1400530"/>
          </a:xfrm>
        </p:spPr>
        <p:txBody>
          <a:bodyPr/>
          <a:lstStyle/>
          <a:p>
            <a:r>
              <a:rPr lang="en-US" dirty="0" smtClean="0"/>
              <a:t>II.1 Principe de la Manipulation </a:t>
            </a:r>
            <a:r>
              <a:rPr lang="en-US" dirty="0"/>
              <a:t>directe</a:t>
            </a:r>
            <a:r>
              <a:rPr lang="en-US" b="1" dirty="0"/>
              <a:t/>
            </a:r>
            <a:br>
              <a:rPr lang="en-US" b="1" dirty="0"/>
            </a:br>
            <a:endParaRPr lang="en-US" dirty="0"/>
          </a:p>
        </p:txBody>
      </p:sp>
      <p:sp>
        <p:nvSpPr>
          <p:cNvPr id="3" name="Espace réservé du contenu 2"/>
          <p:cNvSpPr>
            <a:spLocks noGrp="1"/>
          </p:cNvSpPr>
          <p:nvPr>
            <p:ph idx="1"/>
          </p:nvPr>
        </p:nvSpPr>
        <p:spPr>
          <a:xfrm>
            <a:off x="820616" y="1453662"/>
            <a:ext cx="9229238" cy="4794737"/>
          </a:xfrm>
        </p:spPr>
        <p:txBody>
          <a:bodyPr>
            <a:normAutofit/>
          </a:bodyPr>
          <a:lstStyle/>
          <a:p>
            <a:pPr marL="0" indent="0">
              <a:buNone/>
            </a:pPr>
            <a:r>
              <a:rPr lang="fr-FR" sz="2400" dirty="0"/>
              <a:t>Les principes de la manipulation directe qui ont été énoncés en 1983 par Shneiderman sont :</a:t>
            </a:r>
          </a:p>
          <a:p>
            <a:r>
              <a:rPr lang="fr-FR" sz="2400" dirty="0"/>
              <a:t>Représentation continue des objets ;</a:t>
            </a:r>
          </a:p>
          <a:p>
            <a:r>
              <a:rPr lang="fr-FR" sz="2400" dirty="0"/>
              <a:t>Utilisation d'actions physiques (mouvement et sélection par la souris, pointage , etc.), au lieu de syntaxe </a:t>
            </a:r>
            <a:r>
              <a:rPr lang="fr-FR" sz="2400" dirty="0" smtClean="0"/>
              <a:t>complexe;</a:t>
            </a:r>
            <a:endParaRPr lang="fr-FR" sz="2400" dirty="0"/>
          </a:p>
          <a:p>
            <a:r>
              <a:rPr lang="fr-FR" sz="2400" dirty="0"/>
              <a:t>Opérations rapides, incrémentales et réversibles, dont les effets sur les objets doivent être visibles immédiatement ;</a:t>
            </a:r>
          </a:p>
          <a:p>
            <a:r>
              <a:rPr lang="fr-FR" sz="2400" dirty="0"/>
              <a:t>Apprentissage selon une approche progressive afin de permettre l'utilisation de l'interface même avec un minimum de connaissances.</a:t>
            </a:r>
          </a:p>
          <a:p>
            <a:endParaRPr lang="en-US" dirty="0"/>
          </a:p>
        </p:txBody>
      </p:sp>
      <p:sp>
        <p:nvSpPr>
          <p:cNvPr id="4" name="Espace réservé de la date 3"/>
          <p:cNvSpPr>
            <a:spLocks noGrp="1"/>
          </p:cNvSpPr>
          <p:nvPr>
            <p:ph type="dt" sz="half" idx="10"/>
          </p:nvPr>
        </p:nvSpPr>
        <p:spPr/>
        <p:txBody>
          <a:bodyPr/>
          <a:lstStyle/>
          <a:p>
            <a:fld id="{CC390623-8508-40F8-820E-13EA9C59A15B}" type="datetime1">
              <a:rPr lang="fr-FR" smtClean="0"/>
              <a:t>11/03/16</a:t>
            </a:fld>
            <a:endParaRPr lang="en-US"/>
          </a:p>
        </p:txBody>
      </p:sp>
      <p:sp>
        <p:nvSpPr>
          <p:cNvPr id="5" name="Espace réservé du numéro de diapositive 4"/>
          <p:cNvSpPr>
            <a:spLocks noGrp="1"/>
          </p:cNvSpPr>
          <p:nvPr>
            <p:ph type="sldNum" sz="quarter" idx="12"/>
          </p:nvPr>
        </p:nvSpPr>
        <p:spPr/>
        <p:txBody>
          <a:bodyPr/>
          <a:lstStyle/>
          <a:p>
            <a:fld id="{AB0990CA-3E39-41E4-B2A5-66B802671D23}" type="slidenum">
              <a:rPr lang="en-US" smtClean="0"/>
              <a:t>23</a:t>
            </a:fld>
            <a:endParaRPr lang="en-US"/>
          </a:p>
        </p:txBody>
      </p:sp>
    </p:spTree>
    <p:extLst>
      <p:ext uri="{BB962C8B-B14F-4D97-AF65-F5344CB8AC3E}">
        <p14:creationId xmlns:p14="http://schemas.microsoft.com/office/powerpoint/2010/main" val="17541761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4757" y="452718"/>
            <a:ext cx="9904658" cy="1400530"/>
          </a:xfrm>
        </p:spPr>
        <p:txBody>
          <a:bodyPr>
            <a:normAutofit fontScale="90000"/>
          </a:bodyPr>
          <a:lstStyle/>
          <a:p>
            <a:r>
              <a:rPr lang="en-US" dirty="0" smtClean="0"/>
              <a:t>II.2 Utilisation de la manipulation </a:t>
            </a:r>
            <a:r>
              <a:rPr lang="en-US" dirty="0"/>
              <a:t>directe</a:t>
            </a:r>
            <a:r>
              <a:rPr lang="en-US" b="1" dirty="0"/>
              <a:t/>
            </a:r>
            <a:br>
              <a:rPr lang="en-US" b="1" dirty="0"/>
            </a:br>
            <a:endParaRPr lang="en-US" dirty="0"/>
          </a:p>
        </p:txBody>
      </p:sp>
      <p:sp>
        <p:nvSpPr>
          <p:cNvPr id="3" name="Espace réservé du contenu 2"/>
          <p:cNvSpPr>
            <a:spLocks noGrp="1"/>
          </p:cNvSpPr>
          <p:nvPr>
            <p:ph idx="1"/>
          </p:nvPr>
        </p:nvSpPr>
        <p:spPr>
          <a:xfrm>
            <a:off x="890954" y="1853248"/>
            <a:ext cx="9158899" cy="4395151"/>
          </a:xfrm>
        </p:spPr>
        <p:txBody>
          <a:bodyPr>
            <a:normAutofit/>
          </a:bodyPr>
          <a:lstStyle/>
          <a:p>
            <a:pPr marL="0" indent="0">
              <a:buNone/>
            </a:pPr>
            <a:r>
              <a:rPr lang="fr-FR" sz="2400" dirty="0"/>
              <a:t>Les interactions élémentaires dans un système muni d'une souris (ou d'une tablette) sont les suivantes :</a:t>
            </a:r>
          </a:p>
          <a:p>
            <a:r>
              <a:rPr lang="fr-FR" sz="2400" b="1" dirty="0"/>
              <a:t>Pointage </a:t>
            </a:r>
            <a:r>
              <a:rPr lang="fr-FR" sz="2400" dirty="0"/>
              <a:t>déplacer le curseur sur une zone de l'écran.</a:t>
            </a:r>
          </a:p>
          <a:p>
            <a:r>
              <a:rPr lang="fr-FR" sz="2400" b="1" dirty="0"/>
              <a:t>Sélection </a:t>
            </a:r>
            <a:r>
              <a:rPr lang="fr-FR" sz="2400" dirty="0"/>
              <a:t>appuyer puis relâcher le bouton de la </a:t>
            </a:r>
            <a:r>
              <a:rPr lang="fr-FR" sz="2400" dirty="0" smtClean="0"/>
              <a:t>souris. </a:t>
            </a:r>
            <a:r>
              <a:rPr lang="fr-FR" sz="2400" dirty="0"/>
              <a:t>L'utilisation simultanée de touches du </a:t>
            </a:r>
            <a:r>
              <a:rPr lang="fr-FR" sz="2400" dirty="0" smtClean="0"/>
              <a:t>clavier </a:t>
            </a:r>
            <a:r>
              <a:rPr lang="fr-FR" sz="2400" dirty="0"/>
              <a:t>et/ou de clicks multiples permet de distinguer différentes actions de sélection.</a:t>
            </a:r>
          </a:p>
          <a:p>
            <a:r>
              <a:rPr lang="fr-FR" sz="2400" b="1" dirty="0"/>
              <a:t>Tracé </a:t>
            </a:r>
            <a:r>
              <a:rPr lang="fr-FR" sz="2400" dirty="0"/>
              <a:t>appuyer sur le bouton de la souris, déplacer le curseur puis relâcher le bouton </a:t>
            </a:r>
            <a:endParaRPr lang="en-US" sz="2400" dirty="0"/>
          </a:p>
        </p:txBody>
      </p:sp>
      <p:sp>
        <p:nvSpPr>
          <p:cNvPr id="5" name="Espace réservé de la date 4"/>
          <p:cNvSpPr>
            <a:spLocks noGrp="1"/>
          </p:cNvSpPr>
          <p:nvPr>
            <p:ph type="dt" sz="half" idx="10"/>
          </p:nvPr>
        </p:nvSpPr>
        <p:spPr/>
        <p:txBody>
          <a:bodyPr/>
          <a:lstStyle/>
          <a:p>
            <a:fld id="{A7470954-BD43-4CD7-B7BB-9001A08CCDB8}" type="datetime1">
              <a:rPr lang="fr-FR" smtClean="0"/>
              <a:t>11/03/16</a:t>
            </a:fld>
            <a:endParaRPr lang="en-US"/>
          </a:p>
        </p:txBody>
      </p:sp>
      <p:sp>
        <p:nvSpPr>
          <p:cNvPr id="6" name="Espace réservé du numéro de diapositive 5"/>
          <p:cNvSpPr>
            <a:spLocks noGrp="1"/>
          </p:cNvSpPr>
          <p:nvPr>
            <p:ph type="sldNum" sz="quarter" idx="12"/>
          </p:nvPr>
        </p:nvSpPr>
        <p:spPr/>
        <p:txBody>
          <a:bodyPr/>
          <a:lstStyle/>
          <a:p>
            <a:fld id="{AB0990CA-3E39-41E4-B2A5-66B802671D23}" type="slidenum">
              <a:rPr lang="en-US" smtClean="0"/>
              <a:t>24</a:t>
            </a:fld>
            <a:endParaRPr lang="en-US"/>
          </a:p>
        </p:txBody>
      </p:sp>
    </p:spTree>
    <p:extLst>
      <p:ext uri="{BB962C8B-B14F-4D97-AF65-F5344CB8AC3E}">
        <p14:creationId xmlns:p14="http://schemas.microsoft.com/office/powerpoint/2010/main" val="18168418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800" b="1" dirty="0"/>
              <a:t>Loi de </a:t>
            </a:r>
            <a:r>
              <a:rPr lang="fr-FR" sz="2800" b="1" dirty="0" err="1" smtClean="0"/>
              <a:t>Fitts</a:t>
            </a:r>
            <a:r>
              <a:rPr lang="fr-FR" sz="2800" b="1" dirty="0" smtClean="0"/>
              <a:t>:</a:t>
            </a:r>
          </a:p>
          <a:p>
            <a:pPr marL="0" indent="0">
              <a:buNone/>
            </a:pPr>
            <a:r>
              <a:rPr lang="fr-FR" sz="2800" dirty="0"/>
              <a:t>Pour une cible de diamètre L situé à une distance D du curseur, le temps de pointage de la cible est de l'ordre de (en secondes</a:t>
            </a:r>
            <a:r>
              <a:rPr lang="fr-FR" sz="2800" dirty="0" smtClean="0"/>
              <a:t>):</a:t>
            </a:r>
          </a:p>
          <a:p>
            <a:pPr marL="0" indent="0">
              <a:buNone/>
            </a:pPr>
            <a:endParaRPr lang="fr-FR" sz="2800" dirty="0"/>
          </a:p>
          <a:p>
            <a:pPr marL="0" indent="0" algn="ctr">
              <a:buNone/>
            </a:pPr>
            <a:r>
              <a:rPr lang="fr-FR" sz="2800" dirty="0" smtClean="0"/>
              <a:t>t = 0.1 Log 2D/L</a:t>
            </a:r>
          </a:p>
          <a:p>
            <a:pPr marL="0" indent="0">
              <a:buNone/>
            </a:pPr>
            <a:endParaRPr lang="en-US" dirty="0"/>
          </a:p>
        </p:txBody>
      </p:sp>
      <p:sp>
        <p:nvSpPr>
          <p:cNvPr id="5" name="Titre 1"/>
          <p:cNvSpPr>
            <a:spLocks noGrp="1"/>
          </p:cNvSpPr>
          <p:nvPr>
            <p:ph type="title"/>
          </p:nvPr>
        </p:nvSpPr>
        <p:spPr>
          <a:xfrm>
            <a:off x="364757" y="452718"/>
            <a:ext cx="9904658" cy="1400530"/>
          </a:xfrm>
        </p:spPr>
        <p:txBody>
          <a:bodyPr>
            <a:normAutofit fontScale="90000"/>
          </a:bodyPr>
          <a:lstStyle/>
          <a:p>
            <a:r>
              <a:rPr lang="en-US" dirty="0" smtClean="0"/>
              <a:t>II.2 Utilisation de la manipulation </a:t>
            </a:r>
            <a:r>
              <a:rPr lang="en-US" dirty="0"/>
              <a:t>directe</a:t>
            </a:r>
            <a:r>
              <a:rPr lang="en-US" b="1" dirty="0"/>
              <a:t/>
            </a:r>
            <a:br>
              <a:rPr lang="en-US" b="1" dirty="0"/>
            </a:br>
            <a:endParaRPr lang="en-US" dirty="0"/>
          </a:p>
        </p:txBody>
      </p:sp>
      <p:sp>
        <p:nvSpPr>
          <p:cNvPr id="6" name="Espace réservé de la date 5"/>
          <p:cNvSpPr>
            <a:spLocks noGrp="1"/>
          </p:cNvSpPr>
          <p:nvPr>
            <p:ph type="dt" sz="half" idx="10"/>
          </p:nvPr>
        </p:nvSpPr>
        <p:spPr/>
        <p:txBody>
          <a:bodyPr/>
          <a:lstStyle/>
          <a:p>
            <a:fld id="{27851AF7-2F4F-4519-BFE4-EFAEF5815BE0}" type="datetime1">
              <a:rPr lang="fr-FR" smtClean="0"/>
              <a:t>11/03/16</a:t>
            </a:fld>
            <a:endParaRPr lang="en-US"/>
          </a:p>
        </p:txBody>
      </p:sp>
      <p:sp>
        <p:nvSpPr>
          <p:cNvPr id="7" name="Espace réservé du numéro de diapositive 6"/>
          <p:cNvSpPr>
            <a:spLocks noGrp="1"/>
          </p:cNvSpPr>
          <p:nvPr>
            <p:ph type="sldNum" sz="quarter" idx="12"/>
          </p:nvPr>
        </p:nvSpPr>
        <p:spPr/>
        <p:txBody>
          <a:bodyPr/>
          <a:lstStyle/>
          <a:p>
            <a:fld id="{AB0990CA-3E39-41E4-B2A5-66B802671D23}" type="slidenum">
              <a:rPr lang="en-US" smtClean="0"/>
              <a:t>25</a:t>
            </a:fld>
            <a:endParaRPr lang="en-US"/>
          </a:p>
        </p:txBody>
      </p:sp>
    </p:spTree>
    <p:extLst>
      <p:ext uri="{BB962C8B-B14F-4D97-AF65-F5344CB8AC3E}">
        <p14:creationId xmlns:p14="http://schemas.microsoft.com/office/powerpoint/2010/main" val="5190953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56492" y="1453662"/>
            <a:ext cx="10034954" cy="4794737"/>
          </a:xfrm>
        </p:spPr>
        <p:txBody>
          <a:bodyPr>
            <a:normAutofit/>
          </a:bodyPr>
          <a:lstStyle/>
          <a:p>
            <a:pPr marL="0" indent="0">
              <a:buNone/>
            </a:pPr>
            <a:r>
              <a:rPr lang="fr-FR" sz="2800" dirty="0"/>
              <a:t>Les tâches interactives que l'on peut réaliser par manipulation directe sont :</a:t>
            </a:r>
          </a:p>
          <a:p>
            <a:r>
              <a:rPr lang="fr-FR" sz="2800" dirty="0"/>
              <a:t>Saisie de valeurs (texte, quantité, position, tracé, etc</a:t>
            </a:r>
            <a:r>
              <a:rPr lang="fr-FR" sz="2800" dirty="0" smtClean="0"/>
              <a:t>.)</a:t>
            </a:r>
            <a:endParaRPr lang="fr-FR" sz="2800" dirty="0"/>
          </a:p>
          <a:p>
            <a:r>
              <a:rPr lang="fr-FR" sz="2800" dirty="0"/>
              <a:t>Sélection d'un ou plusieurs objets parmi un </a:t>
            </a:r>
            <a:r>
              <a:rPr lang="fr-FR" sz="2800" dirty="0" smtClean="0"/>
              <a:t>ensemble</a:t>
            </a:r>
            <a:endParaRPr lang="fr-FR" sz="2800" dirty="0"/>
          </a:p>
          <a:p>
            <a:r>
              <a:rPr lang="fr-FR" sz="2800" dirty="0"/>
              <a:t>Déclenchement de </a:t>
            </a:r>
            <a:r>
              <a:rPr lang="fr-FR" sz="2800" dirty="0" smtClean="0"/>
              <a:t>commandes</a:t>
            </a:r>
            <a:endParaRPr lang="fr-FR" sz="2800" dirty="0"/>
          </a:p>
          <a:p>
            <a:r>
              <a:rPr lang="fr-FR" sz="2800" dirty="0"/>
              <a:t>Défilement de documents </a:t>
            </a:r>
          </a:p>
          <a:p>
            <a:r>
              <a:rPr lang="fr-FR" sz="2800" dirty="0"/>
              <a:t>Spécification d'arguments et de propriétés </a:t>
            </a:r>
          </a:p>
          <a:p>
            <a:r>
              <a:rPr lang="fr-FR" sz="2800" dirty="0"/>
              <a:t>Transformations </a:t>
            </a:r>
            <a:r>
              <a:rPr lang="fr-FR" sz="2800" dirty="0" smtClean="0"/>
              <a:t>graphiques</a:t>
            </a:r>
            <a:endParaRPr lang="fr-FR" sz="2800" dirty="0"/>
          </a:p>
          <a:p>
            <a:pPr marL="0" indent="0">
              <a:buNone/>
            </a:pPr>
            <a:endParaRPr lang="en-US" dirty="0"/>
          </a:p>
        </p:txBody>
      </p:sp>
      <p:sp>
        <p:nvSpPr>
          <p:cNvPr id="5" name="Titre 1"/>
          <p:cNvSpPr>
            <a:spLocks noGrp="1"/>
          </p:cNvSpPr>
          <p:nvPr>
            <p:ph type="title"/>
          </p:nvPr>
        </p:nvSpPr>
        <p:spPr>
          <a:xfrm>
            <a:off x="364757" y="452718"/>
            <a:ext cx="9904658" cy="1400530"/>
          </a:xfrm>
        </p:spPr>
        <p:txBody>
          <a:bodyPr>
            <a:normAutofit fontScale="90000"/>
          </a:bodyPr>
          <a:lstStyle/>
          <a:p>
            <a:r>
              <a:rPr lang="en-US" dirty="0" smtClean="0"/>
              <a:t>II.2 Utilisation de la manipulation </a:t>
            </a:r>
            <a:r>
              <a:rPr lang="en-US" dirty="0"/>
              <a:t>directe</a:t>
            </a:r>
            <a:r>
              <a:rPr lang="en-US" b="1" dirty="0"/>
              <a:t/>
            </a:r>
            <a:br>
              <a:rPr lang="en-US" b="1" dirty="0"/>
            </a:br>
            <a:endParaRPr lang="en-US" dirty="0"/>
          </a:p>
        </p:txBody>
      </p:sp>
      <p:sp>
        <p:nvSpPr>
          <p:cNvPr id="6" name="Espace réservé de la date 5"/>
          <p:cNvSpPr>
            <a:spLocks noGrp="1"/>
          </p:cNvSpPr>
          <p:nvPr>
            <p:ph type="dt" sz="half" idx="10"/>
          </p:nvPr>
        </p:nvSpPr>
        <p:spPr/>
        <p:txBody>
          <a:bodyPr/>
          <a:lstStyle/>
          <a:p>
            <a:fld id="{1C482555-E2A4-415E-9A14-39CDF79FA9E4}" type="datetime1">
              <a:rPr lang="fr-FR" smtClean="0"/>
              <a:t>11/03/16</a:t>
            </a:fld>
            <a:endParaRPr lang="en-US"/>
          </a:p>
        </p:txBody>
      </p:sp>
      <p:sp>
        <p:nvSpPr>
          <p:cNvPr id="7" name="Espace réservé du numéro de diapositive 6"/>
          <p:cNvSpPr>
            <a:spLocks noGrp="1"/>
          </p:cNvSpPr>
          <p:nvPr>
            <p:ph type="sldNum" sz="quarter" idx="12"/>
          </p:nvPr>
        </p:nvSpPr>
        <p:spPr/>
        <p:txBody>
          <a:bodyPr/>
          <a:lstStyle/>
          <a:p>
            <a:fld id="{AB0990CA-3E39-41E4-B2A5-66B802671D23}" type="slidenum">
              <a:rPr lang="en-US" smtClean="0"/>
              <a:t>26</a:t>
            </a:fld>
            <a:endParaRPr lang="en-US"/>
          </a:p>
        </p:txBody>
      </p:sp>
    </p:spTree>
    <p:extLst>
      <p:ext uri="{BB962C8B-B14F-4D97-AF65-F5344CB8AC3E}">
        <p14:creationId xmlns:p14="http://schemas.microsoft.com/office/powerpoint/2010/main" val="1714437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III. Machines </a:t>
            </a:r>
            <a:r>
              <a:rPr lang="fr-FR" dirty="0"/>
              <a:t>à</a:t>
            </a:r>
            <a:r>
              <a:rPr lang="en-US" dirty="0" smtClean="0"/>
              <a:t> </a:t>
            </a:r>
            <a:r>
              <a:rPr lang="fr-FR" dirty="0"/>
              <a:t>é</a:t>
            </a:r>
            <a:r>
              <a:rPr lang="en-US" dirty="0" smtClean="0"/>
              <a:t>tats</a:t>
            </a:r>
            <a:endParaRPr lang="en-US" dirty="0"/>
          </a:p>
        </p:txBody>
      </p:sp>
      <p:sp>
        <p:nvSpPr>
          <p:cNvPr id="3" name="Espace réservé du contenu 2"/>
          <p:cNvSpPr>
            <a:spLocks noGrp="1"/>
          </p:cNvSpPr>
          <p:nvPr>
            <p:ph idx="1"/>
          </p:nvPr>
        </p:nvSpPr>
        <p:spPr>
          <a:xfrm>
            <a:off x="646112" y="1477108"/>
            <a:ext cx="10397026" cy="4771291"/>
          </a:xfrm>
        </p:spPr>
        <p:txBody>
          <a:bodyPr>
            <a:normAutofit/>
          </a:bodyPr>
          <a:lstStyle/>
          <a:p>
            <a:pPr marL="0" indent="0">
              <a:buNone/>
            </a:pPr>
            <a:r>
              <a:rPr lang="fr-FR" sz="2400" dirty="0" smtClean="0"/>
              <a:t>Une </a:t>
            </a:r>
            <a:r>
              <a:rPr lang="fr-FR" sz="2400" dirty="0"/>
              <a:t>machine à états est constituée d'un automate à états finis, à </a:t>
            </a:r>
            <a:r>
              <a:rPr lang="fr-FR" sz="2400" dirty="0" smtClean="0"/>
              <a:t>savoir:</a:t>
            </a:r>
            <a:endParaRPr lang="fr-FR" sz="2400" dirty="0"/>
          </a:p>
          <a:p>
            <a:r>
              <a:rPr lang="fr-FR" sz="2400" dirty="0"/>
              <a:t>un ensemble d'états E</a:t>
            </a:r>
          </a:p>
          <a:p>
            <a:r>
              <a:rPr lang="fr-FR" sz="2400" dirty="0"/>
              <a:t>un état initial e</a:t>
            </a:r>
            <a:r>
              <a:rPr lang="fr-FR" sz="2400" baseline="-25000" dirty="0"/>
              <a:t>0</a:t>
            </a:r>
            <a:endParaRPr lang="fr-FR" sz="2400" dirty="0"/>
          </a:p>
          <a:p>
            <a:r>
              <a:rPr lang="fr-FR" sz="2400" dirty="0"/>
              <a:t>un sous-ensemble F d'états finaux (F inclus dans E)</a:t>
            </a:r>
          </a:p>
          <a:p>
            <a:r>
              <a:rPr lang="fr-FR" sz="2400" dirty="0"/>
              <a:t>un ensemble de transitions T, définissant une fonction de E x V -&gt; E, </a:t>
            </a:r>
            <a:r>
              <a:rPr lang="fr-FR" sz="2400" dirty="0" smtClean="0"/>
              <a:t> V </a:t>
            </a:r>
            <a:r>
              <a:rPr lang="fr-FR" sz="2400" dirty="0"/>
              <a:t>étant un alphabet fini.</a:t>
            </a:r>
          </a:p>
          <a:p>
            <a:pPr marL="0" indent="0">
              <a:buNone/>
            </a:pPr>
            <a:r>
              <a:rPr lang="fr-FR" sz="2400" dirty="0"/>
              <a:t>A tout instant, l'automate est dans un état e (au départ, </a:t>
            </a:r>
            <a:r>
              <a:rPr lang="fr-FR" sz="2400" dirty="0" smtClean="0"/>
              <a:t>e=e</a:t>
            </a:r>
            <a:r>
              <a:rPr lang="fr-FR" sz="2400" baseline="-25000" dirty="0" smtClean="0"/>
              <a:t>0</a:t>
            </a:r>
            <a:r>
              <a:rPr lang="fr-FR" sz="2400" dirty="0"/>
              <a:t>). Il lit un caractère c de l'alphabet et avance vers l'état T (e, c</a:t>
            </a:r>
            <a:r>
              <a:rPr lang="fr-FR" sz="2400" dirty="0" smtClean="0"/>
              <a:t>).</a:t>
            </a:r>
          </a:p>
          <a:p>
            <a:endParaRPr lang="en-US" dirty="0"/>
          </a:p>
        </p:txBody>
      </p:sp>
      <p:sp>
        <p:nvSpPr>
          <p:cNvPr id="4" name="Espace réservé de la date 3"/>
          <p:cNvSpPr>
            <a:spLocks noGrp="1"/>
          </p:cNvSpPr>
          <p:nvPr>
            <p:ph type="dt" sz="half" idx="10"/>
          </p:nvPr>
        </p:nvSpPr>
        <p:spPr/>
        <p:txBody>
          <a:bodyPr/>
          <a:lstStyle/>
          <a:p>
            <a:fld id="{47EB1E08-7511-42E6-8345-64E4C04BB64A}" type="datetime1">
              <a:rPr lang="fr-FR" smtClean="0"/>
              <a:t>11/03/16</a:t>
            </a:fld>
            <a:endParaRPr lang="en-US"/>
          </a:p>
        </p:txBody>
      </p:sp>
      <p:sp>
        <p:nvSpPr>
          <p:cNvPr id="5" name="Espace réservé du numéro de diapositive 4"/>
          <p:cNvSpPr>
            <a:spLocks noGrp="1"/>
          </p:cNvSpPr>
          <p:nvPr>
            <p:ph type="sldNum" sz="quarter" idx="12"/>
          </p:nvPr>
        </p:nvSpPr>
        <p:spPr/>
        <p:txBody>
          <a:bodyPr/>
          <a:lstStyle/>
          <a:p>
            <a:fld id="{AB0990CA-3E39-41E4-B2A5-66B802671D23}" type="slidenum">
              <a:rPr lang="en-US" smtClean="0"/>
              <a:t>27</a:t>
            </a:fld>
            <a:endParaRPr lang="en-US"/>
          </a:p>
        </p:txBody>
      </p:sp>
    </p:spTree>
    <p:extLst>
      <p:ext uri="{BB962C8B-B14F-4D97-AF65-F5344CB8AC3E}">
        <p14:creationId xmlns:p14="http://schemas.microsoft.com/office/powerpoint/2010/main" val="32409032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6112" y="1406769"/>
            <a:ext cx="9403742" cy="4841631"/>
          </a:xfrm>
        </p:spPr>
        <p:txBody>
          <a:bodyPr>
            <a:normAutofit/>
          </a:bodyPr>
          <a:lstStyle/>
          <a:p>
            <a:pPr marL="0" indent="0">
              <a:buNone/>
            </a:pPr>
            <a:r>
              <a:rPr lang="fr-FR" sz="2400" dirty="0"/>
              <a:t>En intéraction graphique, l'alphabet est constitué des types d'événements </a:t>
            </a:r>
            <a:r>
              <a:rPr lang="fr-FR" sz="2400" dirty="0" smtClean="0"/>
              <a:t>possibles.</a:t>
            </a:r>
            <a:endParaRPr lang="fr-FR" sz="2400" dirty="0"/>
          </a:p>
          <a:p>
            <a:pPr marL="0" indent="0">
              <a:buNone/>
            </a:pPr>
            <a:r>
              <a:rPr lang="fr-FR" sz="2400" dirty="0"/>
              <a:t>Une machine à états est un automate auquel on ajoute des </a:t>
            </a:r>
            <a:r>
              <a:rPr lang="fr-FR" sz="2400" i="1" dirty="0"/>
              <a:t>actions</a:t>
            </a:r>
            <a:r>
              <a:rPr lang="fr-FR" sz="2400" dirty="0"/>
              <a:t>. Selon le type de machine, on peut associer l'action à chaque transition ou à chaque état.</a:t>
            </a:r>
          </a:p>
          <a:p>
            <a:r>
              <a:rPr lang="fr-FR" sz="2400" dirty="0"/>
              <a:t>action associée à un état : elle est exécutée lorsque cet état devient l'état </a:t>
            </a:r>
            <a:r>
              <a:rPr lang="fr-FR" sz="2400" dirty="0" smtClean="0"/>
              <a:t>courant.</a:t>
            </a:r>
            <a:endParaRPr lang="fr-FR" sz="2400" dirty="0"/>
          </a:p>
          <a:p>
            <a:r>
              <a:rPr lang="fr-FR" sz="2400" dirty="0"/>
              <a:t>action associée à une transition : elle est exécutée lorsque cette transition est activée.</a:t>
            </a:r>
          </a:p>
          <a:p>
            <a:endParaRPr lang="en-US" dirty="0"/>
          </a:p>
        </p:txBody>
      </p:sp>
      <p:sp>
        <p:nvSpPr>
          <p:cNvPr id="5" name="Titre 1"/>
          <p:cNvSpPr>
            <a:spLocks noGrp="1"/>
          </p:cNvSpPr>
          <p:nvPr>
            <p:ph type="title"/>
          </p:nvPr>
        </p:nvSpPr>
        <p:spPr>
          <a:xfrm>
            <a:off x="646111" y="452718"/>
            <a:ext cx="9404723" cy="1400530"/>
          </a:xfrm>
        </p:spPr>
        <p:txBody>
          <a:bodyPr/>
          <a:lstStyle/>
          <a:p>
            <a:r>
              <a:rPr lang="en-US" dirty="0" smtClean="0"/>
              <a:t>III. Machines </a:t>
            </a:r>
            <a:r>
              <a:rPr lang="fr-FR" dirty="0"/>
              <a:t>à</a:t>
            </a:r>
            <a:r>
              <a:rPr lang="en-US" dirty="0" smtClean="0"/>
              <a:t> </a:t>
            </a:r>
            <a:r>
              <a:rPr lang="fr-FR" dirty="0"/>
              <a:t>é</a:t>
            </a:r>
            <a:r>
              <a:rPr lang="en-US" dirty="0" smtClean="0"/>
              <a:t>tats</a:t>
            </a:r>
            <a:endParaRPr lang="en-US" dirty="0"/>
          </a:p>
        </p:txBody>
      </p:sp>
      <p:sp>
        <p:nvSpPr>
          <p:cNvPr id="6" name="Espace réservé de la date 5"/>
          <p:cNvSpPr>
            <a:spLocks noGrp="1"/>
          </p:cNvSpPr>
          <p:nvPr>
            <p:ph type="dt" sz="half" idx="10"/>
          </p:nvPr>
        </p:nvSpPr>
        <p:spPr/>
        <p:txBody>
          <a:bodyPr/>
          <a:lstStyle/>
          <a:p>
            <a:fld id="{BDCDCCEE-509D-4830-8653-ADC85F480BEC}" type="datetime1">
              <a:rPr lang="fr-FR" smtClean="0"/>
              <a:t>11/03/16</a:t>
            </a:fld>
            <a:endParaRPr lang="en-US"/>
          </a:p>
        </p:txBody>
      </p:sp>
      <p:sp>
        <p:nvSpPr>
          <p:cNvPr id="7" name="Espace réservé du numéro de diapositive 6"/>
          <p:cNvSpPr>
            <a:spLocks noGrp="1"/>
          </p:cNvSpPr>
          <p:nvPr>
            <p:ph type="sldNum" sz="quarter" idx="12"/>
          </p:nvPr>
        </p:nvSpPr>
        <p:spPr/>
        <p:txBody>
          <a:bodyPr/>
          <a:lstStyle/>
          <a:p>
            <a:fld id="{AB0990CA-3E39-41E4-B2A5-66B802671D23}" type="slidenum">
              <a:rPr lang="en-US" smtClean="0"/>
              <a:t>28</a:t>
            </a:fld>
            <a:endParaRPr lang="en-US"/>
          </a:p>
        </p:txBody>
      </p:sp>
    </p:spTree>
    <p:extLst>
      <p:ext uri="{BB962C8B-B14F-4D97-AF65-F5344CB8AC3E}">
        <p14:creationId xmlns:p14="http://schemas.microsoft.com/office/powerpoint/2010/main" val="18788477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098868"/>
            <a:ext cx="9404723" cy="1400530"/>
          </a:xfrm>
        </p:spPr>
        <p:txBody>
          <a:bodyPr/>
          <a:lstStyle/>
          <a:p>
            <a:pPr algn="ctr"/>
            <a:r>
              <a:rPr lang="en-US" sz="6600" dirty="0" smtClean="0"/>
              <a:t>FIN</a:t>
            </a:r>
            <a:endParaRPr lang="en-US" sz="6600" dirty="0"/>
          </a:p>
        </p:txBody>
      </p:sp>
      <p:sp>
        <p:nvSpPr>
          <p:cNvPr id="3" name="Espace réservé du contenu 2"/>
          <p:cNvSpPr>
            <a:spLocks noGrp="1"/>
          </p:cNvSpPr>
          <p:nvPr>
            <p:ph idx="1"/>
          </p:nvPr>
        </p:nvSpPr>
        <p:spPr>
          <a:xfrm>
            <a:off x="1455986" y="3179336"/>
            <a:ext cx="8946541" cy="4195481"/>
          </a:xfrm>
        </p:spPr>
        <p:txBody>
          <a:bodyPr>
            <a:normAutofit/>
          </a:bodyPr>
          <a:lstStyle/>
          <a:p>
            <a:pPr marL="0" indent="0" algn="ctr">
              <a:buNone/>
            </a:pPr>
            <a:r>
              <a:rPr lang="en-US" sz="3200" dirty="0" smtClean="0"/>
              <a:t>Merci pour votre attention</a:t>
            </a:r>
            <a:endParaRPr lang="en-US" sz="3200" dirty="0"/>
          </a:p>
        </p:txBody>
      </p:sp>
      <p:sp>
        <p:nvSpPr>
          <p:cNvPr id="4" name="Espace réservé de la date 3"/>
          <p:cNvSpPr>
            <a:spLocks noGrp="1"/>
          </p:cNvSpPr>
          <p:nvPr>
            <p:ph type="dt" sz="half" idx="10"/>
          </p:nvPr>
        </p:nvSpPr>
        <p:spPr/>
        <p:txBody>
          <a:bodyPr/>
          <a:lstStyle/>
          <a:p>
            <a:fld id="{30FB91E3-A072-4FEC-BC2F-1E43B0848990}" type="datetime1">
              <a:rPr lang="fr-FR" smtClean="0"/>
              <a:t>11/03/16</a:t>
            </a:fld>
            <a:endParaRPr lang="en-US"/>
          </a:p>
        </p:txBody>
      </p:sp>
    </p:spTree>
    <p:extLst>
      <p:ext uri="{BB962C8B-B14F-4D97-AF65-F5344CB8AC3E}">
        <p14:creationId xmlns:p14="http://schemas.microsoft.com/office/powerpoint/2010/main" val="10202643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03312" y="652388"/>
            <a:ext cx="9404723" cy="1400530"/>
          </a:xfrm>
        </p:spPr>
        <p:txBody>
          <a:bodyPr/>
          <a:lstStyle/>
          <a:p>
            <a:r>
              <a:rPr lang="en-US" dirty="0" smtClean="0"/>
              <a:t>PLAN</a:t>
            </a:r>
            <a:endParaRPr lang="en-US" dirty="0"/>
          </a:p>
        </p:txBody>
      </p:sp>
      <p:sp>
        <p:nvSpPr>
          <p:cNvPr id="3" name="Espace réservé du contenu 2"/>
          <p:cNvSpPr>
            <a:spLocks noGrp="1"/>
          </p:cNvSpPr>
          <p:nvPr>
            <p:ph idx="1"/>
          </p:nvPr>
        </p:nvSpPr>
        <p:spPr/>
        <p:txBody>
          <a:bodyPr/>
          <a:lstStyle/>
          <a:p>
            <a:pPr marL="571500" indent="-571500">
              <a:buFont typeface="+mj-lt"/>
              <a:buAutoNum type="romanUcPeriod"/>
            </a:pPr>
            <a:r>
              <a:rPr lang="en-US" sz="3200" dirty="0"/>
              <a:t>Taxonomie des modèles d'interaction</a:t>
            </a:r>
          </a:p>
          <a:p>
            <a:pPr marL="571500" indent="-571500">
              <a:buFont typeface="+mj-lt"/>
              <a:buAutoNum type="romanUcPeriod"/>
            </a:pPr>
            <a:r>
              <a:rPr lang="fr-FR" sz="3200" dirty="0"/>
              <a:t>la manipulation directe</a:t>
            </a:r>
            <a:r>
              <a:rPr lang="en-US" sz="3200" dirty="0"/>
              <a:t> </a:t>
            </a:r>
          </a:p>
          <a:p>
            <a:pPr marL="571500" indent="-571500">
              <a:buFont typeface="+mj-lt"/>
              <a:buAutoNum type="romanUcPeriod"/>
            </a:pPr>
            <a:r>
              <a:rPr lang="fr-FR" sz="3200" dirty="0"/>
              <a:t>la notion de machine à états </a:t>
            </a:r>
            <a:endParaRPr lang="en-US" sz="3200" dirty="0"/>
          </a:p>
          <a:p>
            <a:endParaRPr lang="en-US" dirty="0"/>
          </a:p>
        </p:txBody>
      </p:sp>
      <p:sp>
        <p:nvSpPr>
          <p:cNvPr id="4" name="Espace réservé de la date 3"/>
          <p:cNvSpPr>
            <a:spLocks noGrp="1"/>
          </p:cNvSpPr>
          <p:nvPr>
            <p:ph type="dt" sz="half" idx="10"/>
          </p:nvPr>
        </p:nvSpPr>
        <p:spPr/>
        <p:txBody>
          <a:bodyPr/>
          <a:lstStyle/>
          <a:p>
            <a:fld id="{F52E2266-9987-4222-A3D7-7D9AFCC63BA6}" type="datetime1">
              <a:rPr lang="fr-FR" smtClean="0"/>
              <a:t>11/03/16</a:t>
            </a:fld>
            <a:endParaRPr lang="en-US"/>
          </a:p>
        </p:txBody>
      </p:sp>
      <p:sp>
        <p:nvSpPr>
          <p:cNvPr id="5" name="Espace réservé du numéro de diapositive 4"/>
          <p:cNvSpPr>
            <a:spLocks noGrp="1"/>
          </p:cNvSpPr>
          <p:nvPr>
            <p:ph type="sldNum" sz="quarter" idx="12"/>
          </p:nvPr>
        </p:nvSpPr>
        <p:spPr/>
        <p:txBody>
          <a:bodyPr/>
          <a:lstStyle/>
          <a:p>
            <a:fld id="{AB0990CA-3E39-41E4-B2A5-66B802671D23}" type="slidenum">
              <a:rPr lang="en-US" smtClean="0"/>
              <a:t>3</a:t>
            </a:fld>
            <a:endParaRPr lang="en-US"/>
          </a:p>
        </p:txBody>
      </p:sp>
    </p:spTree>
    <p:extLst>
      <p:ext uri="{BB962C8B-B14F-4D97-AF65-F5344CB8AC3E}">
        <p14:creationId xmlns:p14="http://schemas.microsoft.com/office/powerpoint/2010/main" val="14292261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652388"/>
            <a:ext cx="9404723" cy="1400530"/>
          </a:xfrm>
        </p:spPr>
        <p:txBody>
          <a:bodyPr/>
          <a:lstStyle/>
          <a:p>
            <a:r>
              <a:rPr lang="fr-FR" dirty="0"/>
              <a:t>intéraction </a:t>
            </a:r>
            <a:r>
              <a:rPr lang="fr-FR" dirty="0" smtClean="0"/>
              <a:t>graphique: </a:t>
            </a:r>
            <a:r>
              <a:rPr lang="fr-FR" sz="3200" dirty="0" smtClean="0"/>
              <a:t>Définition</a:t>
            </a:r>
            <a:endParaRPr lang="en-US" sz="3200" dirty="0"/>
          </a:p>
        </p:txBody>
      </p:sp>
      <p:sp>
        <p:nvSpPr>
          <p:cNvPr id="3" name="Espace réservé du contenu 2"/>
          <p:cNvSpPr>
            <a:spLocks noGrp="1"/>
          </p:cNvSpPr>
          <p:nvPr>
            <p:ph idx="1"/>
          </p:nvPr>
        </p:nvSpPr>
        <p:spPr/>
        <p:txBody>
          <a:bodyPr/>
          <a:lstStyle/>
          <a:p>
            <a:pPr marL="0" indent="0">
              <a:buNone/>
            </a:pPr>
            <a:endParaRPr lang="en-US" sz="2800" dirty="0" smtClean="0"/>
          </a:p>
          <a:p>
            <a:pPr marL="0" indent="0">
              <a:buNone/>
            </a:pPr>
            <a:r>
              <a:rPr lang="fr-FR" sz="2800" dirty="0" smtClean="0"/>
              <a:t>L'</a:t>
            </a:r>
            <a:r>
              <a:rPr lang="fr-FR" sz="2800" dirty="0" err="1" smtClean="0"/>
              <a:t>int</a:t>
            </a:r>
            <a:r>
              <a:rPr lang="fr-FR" sz="2800" dirty="0" err="1"/>
              <a:t>é</a:t>
            </a:r>
            <a:r>
              <a:rPr lang="fr-FR" sz="2800" dirty="0" err="1" smtClean="0"/>
              <a:t>raction</a:t>
            </a:r>
            <a:r>
              <a:rPr lang="fr-FR" sz="2800" dirty="0" smtClean="0"/>
              <a:t> </a:t>
            </a:r>
            <a:r>
              <a:rPr lang="fr-FR" sz="2800" dirty="0"/>
              <a:t>graphique regroupe l'ensemble des moyens matériels et logiciels qui permettent d'interagir avec des représentations graphiques affichées sur un écran.</a:t>
            </a:r>
          </a:p>
          <a:p>
            <a:pPr marL="0" indent="0">
              <a:buNone/>
            </a:pPr>
            <a:endParaRPr lang="en-US" dirty="0"/>
          </a:p>
        </p:txBody>
      </p:sp>
      <p:sp>
        <p:nvSpPr>
          <p:cNvPr id="4" name="Espace réservé de la date 3"/>
          <p:cNvSpPr>
            <a:spLocks noGrp="1"/>
          </p:cNvSpPr>
          <p:nvPr>
            <p:ph type="dt" sz="half" idx="10"/>
          </p:nvPr>
        </p:nvSpPr>
        <p:spPr/>
        <p:txBody>
          <a:bodyPr/>
          <a:lstStyle/>
          <a:p>
            <a:fld id="{DDAB5470-C41E-41DB-B0F9-5A0D661D0F19}" type="datetime1">
              <a:rPr lang="fr-FR" smtClean="0"/>
              <a:t>11/03/16</a:t>
            </a:fld>
            <a:endParaRPr lang="en-US"/>
          </a:p>
        </p:txBody>
      </p:sp>
      <p:sp>
        <p:nvSpPr>
          <p:cNvPr id="5" name="Espace réservé du numéro de diapositive 4"/>
          <p:cNvSpPr>
            <a:spLocks noGrp="1"/>
          </p:cNvSpPr>
          <p:nvPr>
            <p:ph type="sldNum" sz="quarter" idx="12"/>
          </p:nvPr>
        </p:nvSpPr>
        <p:spPr/>
        <p:txBody>
          <a:bodyPr/>
          <a:lstStyle/>
          <a:p>
            <a:fld id="{AB0990CA-3E39-41E4-B2A5-66B802671D23}" type="slidenum">
              <a:rPr lang="en-US" smtClean="0"/>
              <a:t>4</a:t>
            </a:fld>
            <a:endParaRPr lang="en-US"/>
          </a:p>
        </p:txBody>
      </p:sp>
    </p:spTree>
    <p:extLst>
      <p:ext uri="{BB962C8B-B14F-4D97-AF65-F5344CB8AC3E}">
        <p14:creationId xmlns:p14="http://schemas.microsoft.com/office/powerpoint/2010/main" val="28911313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08062" y="1711571"/>
            <a:ext cx="9419260" cy="1330796"/>
          </a:xfrm>
        </p:spPr>
        <p:txBody>
          <a:bodyPr/>
          <a:lstStyle/>
          <a:p>
            <a:r>
              <a:rPr lang="en-US" sz="3600" dirty="0"/>
              <a:t>I. Taxonomie </a:t>
            </a:r>
            <a:r>
              <a:rPr lang="en-US" sz="3600" dirty="0" smtClean="0"/>
              <a:t>des </a:t>
            </a:r>
            <a:r>
              <a:rPr lang="en-US" sz="3600" dirty="0"/>
              <a:t>mod</a:t>
            </a:r>
            <a:r>
              <a:rPr lang="fr-FR" sz="3600" dirty="0"/>
              <a:t>è</a:t>
            </a:r>
            <a:r>
              <a:rPr lang="en-US" sz="3600" dirty="0"/>
              <a:t>les </a:t>
            </a:r>
            <a:r>
              <a:rPr lang="en-US" sz="3600" dirty="0" smtClean="0"/>
              <a:t>d’interaction</a:t>
            </a:r>
            <a:endParaRPr lang="en-US" sz="3600" dirty="0"/>
          </a:p>
        </p:txBody>
      </p:sp>
    </p:spTree>
    <p:extLst>
      <p:ext uri="{BB962C8B-B14F-4D97-AF65-F5344CB8AC3E}">
        <p14:creationId xmlns:p14="http://schemas.microsoft.com/office/powerpoint/2010/main" val="27826673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I.1 SketchPad </a:t>
            </a:r>
            <a:r>
              <a:rPr lang="fr-FR" dirty="0"/>
              <a:t>de Y. Sutherland</a:t>
            </a:r>
            <a:endParaRPr lang="en-US" dirty="0"/>
          </a:p>
        </p:txBody>
      </p:sp>
      <p:sp>
        <p:nvSpPr>
          <p:cNvPr id="3" name="Espace réservé du contenu 2"/>
          <p:cNvSpPr>
            <a:spLocks noGrp="1"/>
          </p:cNvSpPr>
          <p:nvPr>
            <p:ph idx="1"/>
          </p:nvPr>
        </p:nvSpPr>
        <p:spPr>
          <a:xfrm>
            <a:off x="803031" y="1825625"/>
            <a:ext cx="10515600" cy="4351338"/>
          </a:xfrm>
        </p:spPr>
        <p:txBody>
          <a:bodyPr/>
          <a:lstStyle/>
          <a:p>
            <a:pPr marL="0" indent="0">
              <a:buNone/>
            </a:pPr>
            <a:r>
              <a:rPr lang="fr-FR" sz="2800" dirty="0" smtClean="0"/>
              <a:t>SketchPad:</a:t>
            </a:r>
          </a:p>
          <a:p>
            <a:r>
              <a:rPr lang="fr-FR" sz="2800" dirty="0" smtClean="0"/>
              <a:t>développé </a:t>
            </a:r>
            <a:r>
              <a:rPr lang="fr-FR" sz="2800" dirty="0"/>
              <a:t>par Ivan Sutherland au début des années </a:t>
            </a:r>
            <a:r>
              <a:rPr lang="fr-FR" sz="2800" dirty="0" smtClean="0"/>
              <a:t>1960</a:t>
            </a:r>
          </a:p>
          <a:p>
            <a:r>
              <a:rPr lang="fr-FR" sz="2800" dirty="0"/>
              <a:t>au MIT Lincoln Laboratory</a:t>
            </a:r>
            <a:endParaRPr lang="fr-FR" sz="2800" dirty="0" smtClean="0"/>
          </a:p>
          <a:p>
            <a:r>
              <a:rPr lang="fr-FR" sz="2800" dirty="0"/>
              <a:t>publié dans sa thèse de doctorat en 1963</a:t>
            </a:r>
            <a:endParaRPr lang="fr-FR" sz="2800" dirty="0" smtClean="0"/>
          </a:p>
          <a:p>
            <a:r>
              <a:rPr lang="fr-FR" sz="2800" dirty="0"/>
              <a:t>considéré comme la première interface </a:t>
            </a:r>
            <a:r>
              <a:rPr lang="fr-FR" sz="2800" dirty="0" smtClean="0"/>
              <a:t>graphique</a:t>
            </a:r>
          </a:p>
          <a:p>
            <a:endParaRPr lang="en-US" dirty="0"/>
          </a:p>
        </p:txBody>
      </p:sp>
      <p:sp>
        <p:nvSpPr>
          <p:cNvPr id="4" name="Espace réservé de la date 3"/>
          <p:cNvSpPr>
            <a:spLocks noGrp="1"/>
          </p:cNvSpPr>
          <p:nvPr>
            <p:ph type="dt" sz="half" idx="10"/>
          </p:nvPr>
        </p:nvSpPr>
        <p:spPr/>
        <p:txBody>
          <a:bodyPr/>
          <a:lstStyle/>
          <a:p>
            <a:fld id="{6C16D0A1-BAA3-481F-AB3A-2C32810B29BB}" type="datetime1">
              <a:rPr lang="fr-FR" smtClean="0"/>
              <a:t>11/03/16</a:t>
            </a:fld>
            <a:endParaRPr lang="en-US"/>
          </a:p>
        </p:txBody>
      </p:sp>
      <p:sp>
        <p:nvSpPr>
          <p:cNvPr id="5" name="Espace réservé du numéro de diapositive 4"/>
          <p:cNvSpPr>
            <a:spLocks noGrp="1"/>
          </p:cNvSpPr>
          <p:nvPr>
            <p:ph type="sldNum" sz="quarter" idx="12"/>
          </p:nvPr>
        </p:nvSpPr>
        <p:spPr/>
        <p:txBody>
          <a:bodyPr/>
          <a:lstStyle/>
          <a:p>
            <a:fld id="{AB0990CA-3E39-41E4-B2A5-66B802671D23}" type="slidenum">
              <a:rPr lang="en-US" smtClean="0"/>
              <a:t>6</a:t>
            </a:fld>
            <a:endParaRPr lang="en-US"/>
          </a:p>
        </p:txBody>
      </p:sp>
    </p:spTree>
    <p:extLst>
      <p:ext uri="{BB962C8B-B14F-4D97-AF65-F5344CB8AC3E}">
        <p14:creationId xmlns:p14="http://schemas.microsoft.com/office/powerpoint/2010/main" val="31190584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2032" y="2250831"/>
            <a:ext cx="11418276" cy="4220306"/>
          </a:xfrm>
        </p:spPr>
        <p:txBody>
          <a:bodyPr>
            <a:normAutofit/>
          </a:bodyPr>
          <a:lstStyle/>
          <a:p>
            <a:pPr marL="0" indent="0">
              <a:buNone/>
            </a:pPr>
            <a:r>
              <a:rPr lang="fr-FR" sz="3200" dirty="0" smtClean="0"/>
              <a:t>Principe de SketchPad:</a:t>
            </a:r>
          </a:p>
          <a:p>
            <a:pPr marL="0" indent="0">
              <a:buNone/>
            </a:pPr>
            <a:r>
              <a:rPr lang="fr-FR" sz="3200" dirty="0"/>
              <a:t>utiliser un écran cathodique et un crayon optique pour permettre l'édition graphique de dessins techniques</a:t>
            </a:r>
            <a:r>
              <a:rPr lang="fr-FR" sz="3200" dirty="0" smtClean="0"/>
              <a:t>.</a:t>
            </a:r>
          </a:p>
          <a:p>
            <a:pPr marL="0" indent="0">
              <a:buNone/>
            </a:pPr>
            <a:endParaRPr lang="fr-FR" sz="4200" dirty="0"/>
          </a:p>
          <a:p>
            <a:pPr marL="0" indent="0">
              <a:buNone/>
            </a:pPr>
            <a:endParaRPr lang="fr-FR" dirty="0" smtClean="0"/>
          </a:p>
          <a:p>
            <a:pPr marL="0" indent="0">
              <a:buNone/>
            </a:pPr>
            <a:endParaRPr lang="en-US" dirty="0"/>
          </a:p>
        </p:txBody>
      </p:sp>
      <p:sp>
        <p:nvSpPr>
          <p:cNvPr id="6" name="Titre 1"/>
          <p:cNvSpPr>
            <a:spLocks noGrp="1"/>
          </p:cNvSpPr>
          <p:nvPr>
            <p:ph type="title"/>
          </p:nvPr>
        </p:nvSpPr>
        <p:spPr>
          <a:xfrm>
            <a:off x="646111" y="452718"/>
            <a:ext cx="9404723" cy="1400530"/>
          </a:xfrm>
        </p:spPr>
        <p:txBody>
          <a:bodyPr/>
          <a:lstStyle/>
          <a:p>
            <a:pPr algn="ctr"/>
            <a:r>
              <a:rPr lang="fr-FR" dirty="0" smtClean="0"/>
              <a:t>I.1 SketchPad </a:t>
            </a:r>
            <a:r>
              <a:rPr lang="fr-FR" dirty="0"/>
              <a:t>de Y. Sutherland</a:t>
            </a:r>
            <a:endParaRPr lang="en-US" dirty="0"/>
          </a:p>
        </p:txBody>
      </p:sp>
      <p:sp>
        <p:nvSpPr>
          <p:cNvPr id="7" name="Espace réservé de la date 6"/>
          <p:cNvSpPr>
            <a:spLocks noGrp="1"/>
          </p:cNvSpPr>
          <p:nvPr>
            <p:ph type="dt" sz="half" idx="10"/>
          </p:nvPr>
        </p:nvSpPr>
        <p:spPr/>
        <p:txBody>
          <a:bodyPr/>
          <a:lstStyle/>
          <a:p>
            <a:fld id="{0AFDFA78-D6D4-4339-B950-27636926609E}" type="datetime1">
              <a:rPr lang="fr-FR" smtClean="0"/>
              <a:t>11/03/16</a:t>
            </a:fld>
            <a:endParaRPr lang="en-US"/>
          </a:p>
        </p:txBody>
      </p:sp>
      <p:sp>
        <p:nvSpPr>
          <p:cNvPr id="8" name="Espace réservé du numéro de diapositive 7"/>
          <p:cNvSpPr>
            <a:spLocks noGrp="1"/>
          </p:cNvSpPr>
          <p:nvPr>
            <p:ph type="sldNum" sz="quarter" idx="12"/>
          </p:nvPr>
        </p:nvSpPr>
        <p:spPr/>
        <p:txBody>
          <a:bodyPr/>
          <a:lstStyle/>
          <a:p>
            <a:fld id="{AB0990CA-3E39-41E4-B2A5-66B802671D23}" type="slidenum">
              <a:rPr lang="en-US" smtClean="0"/>
              <a:t>7</a:t>
            </a:fld>
            <a:endParaRPr lang="en-US"/>
          </a:p>
        </p:txBody>
      </p:sp>
    </p:spTree>
    <p:extLst>
      <p:ext uri="{BB962C8B-B14F-4D97-AF65-F5344CB8AC3E}">
        <p14:creationId xmlns:p14="http://schemas.microsoft.com/office/powerpoint/2010/main" val="16778449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2032" y="1406769"/>
            <a:ext cx="11418276" cy="5064368"/>
          </a:xfrm>
        </p:spPr>
        <p:txBody>
          <a:bodyPr>
            <a:normAutofit fontScale="62500" lnSpcReduction="20000"/>
          </a:bodyPr>
          <a:lstStyle/>
          <a:p>
            <a:pPr marL="0" indent="0">
              <a:buNone/>
            </a:pPr>
            <a:r>
              <a:rPr lang="fr-FR" sz="4200" dirty="0" smtClean="0"/>
              <a:t>Il offre un </a:t>
            </a:r>
            <a:r>
              <a:rPr lang="fr-FR" sz="4200" dirty="0"/>
              <a:t>package de dessin </a:t>
            </a:r>
            <a:r>
              <a:rPr lang="fr-FR" sz="4200" dirty="0" smtClean="0"/>
              <a:t>très </a:t>
            </a:r>
            <a:r>
              <a:rPr lang="fr-FR" sz="4200" dirty="0"/>
              <a:t>sophistiqué </a:t>
            </a:r>
            <a:r>
              <a:rPr lang="fr-FR" sz="4200" dirty="0" smtClean="0"/>
              <a:t>:</a:t>
            </a:r>
            <a:endParaRPr lang="fr-FR" sz="4200" dirty="0"/>
          </a:p>
          <a:p>
            <a:r>
              <a:rPr lang="fr-FR" sz="4200" dirty="0"/>
              <a:t>structures hiérarchiques : avec images et sous-images</a:t>
            </a:r>
          </a:p>
          <a:p>
            <a:r>
              <a:rPr lang="fr-FR" sz="4200" dirty="0"/>
              <a:t>opérations récursives : appliquées aux enfants d'une hiérarchie d'objets</a:t>
            </a:r>
          </a:p>
          <a:p>
            <a:r>
              <a:rPr lang="fr-FR" sz="4200" dirty="0"/>
              <a:t>coordonnées du modèle : séparer coordonnées écran et dessin</a:t>
            </a:r>
          </a:p>
          <a:p>
            <a:r>
              <a:rPr lang="fr-FR" sz="4200" dirty="0"/>
              <a:t>programmation orientée-objet : image maître avec des Instances</a:t>
            </a:r>
          </a:p>
          <a:p>
            <a:r>
              <a:rPr lang="fr-FR" sz="4200" dirty="0"/>
              <a:t>contraintes : pour spécifier des détails que le système maintient à travers les changements</a:t>
            </a:r>
          </a:p>
          <a:p>
            <a:r>
              <a:rPr lang="fr-FR" sz="4200" dirty="0"/>
              <a:t>icônes : petites images qui représentent des items plus complexes</a:t>
            </a:r>
          </a:p>
          <a:p>
            <a:r>
              <a:rPr lang="fr-FR" sz="4200" dirty="0"/>
              <a:t>copie : à la fois images et contraintes</a:t>
            </a:r>
          </a:p>
          <a:p>
            <a:r>
              <a:rPr lang="fr-FR" sz="4200" dirty="0"/>
              <a:t>techniques d'entrée : utilisation efficace du stylo optique</a:t>
            </a:r>
          </a:p>
          <a:p>
            <a:pPr marL="0" indent="0">
              <a:buNone/>
            </a:pPr>
            <a:endParaRPr lang="fr-FR" dirty="0" smtClean="0"/>
          </a:p>
          <a:p>
            <a:pPr marL="0" indent="0">
              <a:buNone/>
            </a:pPr>
            <a:endParaRPr lang="en-US" dirty="0"/>
          </a:p>
        </p:txBody>
      </p:sp>
      <p:sp>
        <p:nvSpPr>
          <p:cNvPr id="5" name="Titre 1"/>
          <p:cNvSpPr>
            <a:spLocks noGrp="1"/>
          </p:cNvSpPr>
          <p:nvPr>
            <p:ph type="title"/>
          </p:nvPr>
        </p:nvSpPr>
        <p:spPr>
          <a:xfrm>
            <a:off x="646111" y="452718"/>
            <a:ext cx="9404723" cy="1400530"/>
          </a:xfrm>
        </p:spPr>
        <p:txBody>
          <a:bodyPr/>
          <a:lstStyle/>
          <a:p>
            <a:pPr algn="ctr"/>
            <a:r>
              <a:rPr lang="fr-FR" dirty="0" smtClean="0"/>
              <a:t>I.1 SketchPad </a:t>
            </a:r>
            <a:r>
              <a:rPr lang="fr-FR" dirty="0"/>
              <a:t>de Y. Sutherland</a:t>
            </a:r>
            <a:endParaRPr lang="en-US" dirty="0"/>
          </a:p>
        </p:txBody>
      </p:sp>
      <p:sp>
        <p:nvSpPr>
          <p:cNvPr id="6" name="Espace réservé de la date 5"/>
          <p:cNvSpPr>
            <a:spLocks noGrp="1"/>
          </p:cNvSpPr>
          <p:nvPr>
            <p:ph type="dt" sz="half" idx="10"/>
          </p:nvPr>
        </p:nvSpPr>
        <p:spPr/>
        <p:txBody>
          <a:bodyPr/>
          <a:lstStyle/>
          <a:p>
            <a:fld id="{CD8BB0C6-717C-4660-B89F-7C8F68E2B547}" type="datetime1">
              <a:rPr lang="fr-FR" smtClean="0"/>
              <a:t>11/03/16</a:t>
            </a:fld>
            <a:endParaRPr lang="en-US"/>
          </a:p>
        </p:txBody>
      </p:sp>
      <p:sp>
        <p:nvSpPr>
          <p:cNvPr id="7" name="Espace réservé du numéro de diapositive 6"/>
          <p:cNvSpPr>
            <a:spLocks noGrp="1"/>
          </p:cNvSpPr>
          <p:nvPr>
            <p:ph type="sldNum" sz="quarter" idx="12"/>
          </p:nvPr>
        </p:nvSpPr>
        <p:spPr/>
        <p:txBody>
          <a:bodyPr/>
          <a:lstStyle/>
          <a:p>
            <a:fld id="{AB0990CA-3E39-41E4-B2A5-66B802671D23}" type="slidenum">
              <a:rPr lang="en-US" smtClean="0"/>
              <a:t>8</a:t>
            </a:fld>
            <a:endParaRPr lang="en-US"/>
          </a:p>
        </p:txBody>
      </p:sp>
    </p:spTree>
    <p:extLst>
      <p:ext uri="{BB962C8B-B14F-4D97-AF65-F5344CB8AC3E}">
        <p14:creationId xmlns:p14="http://schemas.microsoft.com/office/powerpoint/2010/main" val="9473313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endParaRPr lang="en-US" dirty="0"/>
          </a:p>
        </p:txBody>
      </p:sp>
      <p:sp>
        <p:nvSpPr>
          <p:cNvPr id="5" name="Titre 1"/>
          <p:cNvSpPr>
            <a:spLocks noGrp="1"/>
          </p:cNvSpPr>
          <p:nvPr>
            <p:ph type="title"/>
          </p:nvPr>
        </p:nvSpPr>
        <p:spPr>
          <a:xfrm>
            <a:off x="646111" y="452718"/>
            <a:ext cx="9404723" cy="1400530"/>
          </a:xfrm>
        </p:spPr>
        <p:txBody>
          <a:bodyPr/>
          <a:lstStyle/>
          <a:p>
            <a:pPr algn="ctr"/>
            <a:r>
              <a:rPr lang="fr-FR" dirty="0" smtClean="0"/>
              <a:t>I.1 SketchPad </a:t>
            </a:r>
            <a:r>
              <a:rPr lang="fr-FR" dirty="0"/>
              <a:t>de Y. Sutherland</a:t>
            </a:r>
            <a:endParaRPr lang="en-US" dirty="0"/>
          </a:p>
        </p:txBody>
      </p:sp>
      <p:pic>
        <p:nvPicPr>
          <p:cNvPr id="6" name="Ivan Sutherland - Sketchpad Demo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1844" y="1336430"/>
            <a:ext cx="7049476" cy="5287107"/>
          </a:xfrm>
          <a:prstGeom prst="rect">
            <a:avLst/>
          </a:prstGeom>
        </p:spPr>
      </p:pic>
      <p:sp>
        <p:nvSpPr>
          <p:cNvPr id="7" name="Espace réservé de la date 6"/>
          <p:cNvSpPr>
            <a:spLocks noGrp="1"/>
          </p:cNvSpPr>
          <p:nvPr>
            <p:ph type="dt" sz="half" idx="10"/>
          </p:nvPr>
        </p:nvSpPr>
        <p:spPr/>
        <p:txBody>
          <a:bodyPr/>
          <a:lstStyle/>
          <a:p>
            <a:fld id="{20B69A39-E9A7-4E28-8EDE-EEA03A0DF1CA}" type="datetime1">
              <a:rPr lang="fr-FR" smtClean="0"/>
              <a:t>11/03/16</a:t>
            </a:fld>
            <a:endParaRPr lang="en-US"/>
          </a:p>
        </p:txBody>
      </p:sp>
      <p:sp>
        <p:nvSpPr>
          <p:cNvPr id="8" name="Espace réservé du numéro de diapositive 7"/>
          <p:cNvSpPr>
            <a:spLocks noGrp="1"/>
          </p:cNvSpPr>
          <p:nvPr>
            <p:ph type="sldNum" sz="quarter" idx="12"/>
          </p:nvPr>
        </p:nvSpPr>
        <p:spPr/>
        <p:txBody>
          <a:bodyPr/>
          <a:lstStyle/>
          <a:p>
            <a:fld id="{AB0990CA-3E39-41E4-B2A5-66B802671D23}" type="slidenum">
              <a:rPr lang="en-US" smtClean="0"/>
              <a:t>9</a:t>
            </a:fld>
            <a:endParaRPr lang="en-US"/>
          </a:p>
        </p:txBody>
      </p:sp>
    </p:spTree>
    <p:extLst>
      <p:ext uri="{BB962C8B-B14F-4D97-AF65-F5344CB8AC3E}">
        <p14:creationId xmlns:p14="http://schemas.microsoft.com/office/powerpoint/2010/main" val="13556015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10911</TotalTime>
  <Words>1421</Words>
  <Application>Microsoft Macintosh PowerPoint</Application>
  <PresentationFormat>Personnalisé</PresentationFormat>
  <Paragraphs>204</Paragraphs>
  <Slides>29</Slides>
  <Notes>28</Notes>
  <HiddenSlides>0</HiddenSlides>
  <MMClips>3</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Ion</vt:lpstr>
      <vt:lpstr>Intéraction Graphique  Réalisé par: Rabia SAIH Formation: EID2     </vt:lpstr>
      <vt:lpstr>INTRODUCTION</vt:lpstr>
      <vt:lpstr>PLAN</vt:lpstr>
      <vt:lpstr>intéraction graphique: Définition</vt:lpstr>
      <vt:lpstr>I. Taxonomie des modèles d’interaction</vt:lpstr>
      <vt:lpstr>I.1 SketchPad de Y. Sutherland</vt:lpstr>
      <vt:lpstr>I.1 SketchPad de Y. Sutherland</vt:lpstr>
      <vt:lpstr>I.1 SketchPad de Y. Sutherland</vt:lpstr>
      <vt:lpstr>I.1 SketchPad de Y. Sutherland</vt:lpstr>
      <vt:lpstr>I.2 Douglas Engelbart</vt:lpstr>
      <vt:lpstr>I.2 Douglas Engelbart</vt:lpstr>
      <vt:lpstr>I.2 Douglas Engelbart</vt:lpstr>
      <vt:lpstr>I.2 Douglas Engelbart</vt:lpstr>
      <vt:lpstr>I.3 Ligne de commandes</vt:lpstr>
      <vt:lpstr>I.3 Ligne de commandes</vt:lpstr>
      <vt:lpstr>I.4 Menus et écrans de saisie </vt:lpstr>
      <vt:lpstr>I.4 Menus et écrans de saisie </vt:lpstr>
      <vt:lpstr>I.5 Systèmes de fenêtrage</vt:lpstr>
      <vt:lpstr>I.6 Interaction Graphique </vt:lpstr>
      <vt:lpstr>I.6 Interaction Graphique </vt:lpstr>
      <vt:lpstr>I.6 Interaction Graphique </vt:lpstr>
      <vt:lpstr>I.6 Interaction Graphique </vt:lpstr>
      <vt:lpstr>II.1 Principe de la Manipulation directe </vt:lpstr>
      <vt:lpstr>II.2 Utilisation de la manipulation directe </vt:lpstr>
      <vt:lpstr>II.2 Utilisation de la manipulation directe </vt:lpstr>
      <vt:lpstr>II.2 Utilisation de la manipulation directe </vt:lpstr>
      <vt:lpstr>III. Machines à états</vt:lpstr>
      <vt:lpstr>III. Machines à états</vt:lpstr>
      <vt:lpstr>FIN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Rabia SAIH</dc:creator>
  <cp:lastModifiedBy>Catherine Recanati</cp:lastModifiedBy>
  <cp:revision>75</cp:revision>
  <dcterms:created xsi:type="dcterms:W3CDTF">2016-03-03T23:36:42Z</dcterms:created>
  <dcterms:modified xsi:type="dcterms:W3CDTF">2016-03-11T16:00:23Z</dcterms:modified>
</cp:coreProperties>
</file>