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68A6300F-24F8-461D-A024-DC62B67D610B}"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8A6300F-24F8-461D-A024-DC62B67D610B}" type="slidenum">
              <a:rPr lang="fr-FR" smtClean="0"/>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8A6300F-24F8-461D-A024-DC62B67D610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DB541F1-A7DE-4D8F-9443-35FBAA484B1E}" type="datetimeFigureOut">
              <a:rPr lang="fr-FR" smtClean="0"/>
              <a:pPr/>
              <a:t>04/03/2016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68A6300F-24F8-461D-A024-DC62B67D610B}" type="slidenum">
              <a:rPr lang="fr-FR" smtClean="0"/>
              <a:pPr/>
              <a:t>‹#›</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DB541F1-A7DE-4D8F-9443-35FBAA484B1E}" type="datetimeFigureOut">
              <a:rPr lang="fr-FR" smtClean="0"/>
              <a:pPr/>
              <a:t>04/03/2016</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A6300F-24F8-461D-A024-DC62B67D610B}" type="slidenum">
              <a:rPr lang="fr-FR" smtClean="0"/>
              <a:pPr/>
              <a:t>‹#›</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smtClean="0"/>
              <a:t>Hypertextualité</a:t>
            </a:r>
            <a:endParaRPr lang="fr-FR" dirty="0"/>
          </a:p>
        </p:txBody>
      </p:sp>
      <p:sp>
        <p:nvSpPr>
          <p:cNvPr id="3" name="Subtitle 2"/>
          <p:cNvSpPr>
            <a:spLocks noGrp="1"/>
          </p:cNvSpPr>
          <p:nvPr>
            <p:ph type="subTitle" idx="1"/>
          </p:nvPr>
        </p:nvSpPr>
        <p:spPr/>
        <p:txBody>
          <a:bodyPr/>
          <a:lstStyle/>
          <a:p>
            <a:r>
              <a:rPr lang="fr-FR" dirty="0" smtClean="0"/>
              <a:t>Exposé réalisé par Aissata Sacko</a:t>
            </a:r>
          </a:p>
          <a:p>
            <a:r>
              <a:rPr lang="fr-FR" dirty="0" smtClean="0"/>
              <a:t>Encadré par Madame Recanati</a:t>
            </a:r>
          </a:p>
          <a:p>
            <a:r>
              <a:rPr lang="fr-FR" dirty="0" smtClean="0"/>
              <a:t>Cours: Intéraction Homme Machine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pic>
        <p:nvPicPr>
          <p:cNvPr id="4" name="Content Placeholder 3" descr="C:\Users\Aissata\Pictures\Capture.PNG"/>
          <p:cNvPicPr>
            <a:picLocks noGrp="1"/>
          </p:cNvPicPr>
          <p:nvPr>
            <p:ph idx="1"/>
          </p:nvPr>
        </p:nvPicPr>
        <p:blipFill>
          <a:blip r:embed="rId2"/>
          <a:stretch>
            <a:fillRect/>
          </a:stretch>
        </p:blipFill>
        <p:spPr bwMode="auto">
          <a:xfrm>
            <a:off x="285720" y="2234142"/>
            <a:ext cx="8643998" cy="440956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a:bodyPr>
          <a:lstStyle/>
          <a:p>
            <a:r>
              <a:rPr lang="fr-FR" dirty="0"/>
              <a:t>Le rôle de l’Hypercard</a:t>
            </a:r>
          </a:p>
          <a:p>
            <a:r>
              <a:rPr lang="fr-FR" dirty="0"/>
              <a:t>Hypercard est un logiciel qui permet à chacun de classer les informations, de les retrouver et de les utiliser quand il veut. Ce fut le premier logiciel avec un concept très innovant </a:t>
            </a:r>
            <a:r>
              <a:rPr lang="fr-FR" dirty="0" smtClean="0"/>
              <a:t>de </a:t>
            </a:r>
            <a:r>
              <a:rPr lang="fr-FR" dirty="0"/>
              <a:t>l’hypertexte. Avec l’hypertexte (ou l’hypermédia), les informations sont divisés en plusieurs unités (les cartes d’une pile dans Hypercard, ou encore les pages HTML sur internet), et l’utilisateur peut passer des unes aux autres grâce aux liaisons.</a:t>
            </a:r>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L’hypertexte selon sa définition littéraire</a:t>
            </a:r>
          </a:p>
          <a:p>
            <a:pPr>
              <a:buNone/>
            </a:pPr>
            <a:r>
              <a:rPr lang="fr-FR" dirty="0"/>
              <a:t> </a:t>
            </a:r>
            <a:r>
              <a:rPr lang="fr-FR" dirty="0" smtClean="0"/>
              <a:t>est </a:t>
            </a:r>
            <a:r>
              <a:rPr lang="fr-FR" dirty="0"/>
              <a:t>un système de renvois permettant de passer directement d’une partie d’un document à un autre, ou d’un document à d’autres documents choisis comme pertinents par l’auteur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a:bodyPr>
          <a:lstStyle/>
          <a:p>
            <a:r>
              <a:rPr lang="fr-FR" dirty="0" smtClean="0"/>
              <a:t>L’hypertexte selon la définition informatique:</a:t>
            </a:r>
          </a:p>
          <a:p>
            <a:r>
              <a:rPr lang="fr-FR" dirty="0"/>
              <a:t>L’hypertexte désigne un mode d’organisation des documents textuels informatisés caractérisé par l’existence de liens dynamiques entre ses différentes sections. Dans le web, des mots ou des expressions soulignés ou encore des images indiquent les liens sur lesquels on clique à l’aide de la souris.</a:t>
            </a:r>
          </a:p>
          <a:p>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fontScale="85000" lnSpcReduction="20000"/>
          </a:bodyPr>
          <a:lstStyle/>
          <a:p>
            <a:r>
              <a:rPr lang="fr-FR" dirty="0" smtClean="0"/>
              <a:t>L’histoire de l’hypertexte</a:t>
            </a:r>
          </a:p>
          <a:p>
            <a:r>
              <a:rPr lang="fr-FR" dirty="0" smtClean="0"/>
              <a:t>Bien que la </a:t>
            </a:r>
            <a:r>
              <a:rPr lang="fr-FR" dirty="0"/>
              <a:t>méthode d’organisation pour la gestion de l’information de l’hypertexte a été initialement décrite par Vannevar Bush en 1945.</a:t>
            </a:r>
          </a:p>
          <a:p>
            <a:r>
              <a:rPr lang="fr-FR" dirty="0" smtClean="0"/>
              <a:t> Son </a:t>
            </a:r>
            <a:r>
              <a:rPr lang="fr-FR" dirty="0"/>
              <a:t>terme a été créé par Theodor Nelson  en 1965 dans l’ouvrage Litterary machine consacré au projet Xanadu pour colliger toute la littérature du monde </a:t>
            </a:r>
            <a:r>
              <a:rPr lang="fr-FR" dirty="0" smtClean="0"/>
              <a:t>. D’près lui il </a:t>
            </a:r>
            <a:r>
              <a:rPr lang="fr-FR" dirty="0"/>
              <a:t>s’agit d’une série de morceaux de texte connectés à travers des </a:t>
            </a:r>
            <a:r>
              <a:rPr lang="fr-FR" dirty="0" smtClean="0"/>
              <a:t>liens </a:t>
            </a:r>
            <a:r>
              <a:rPr lang="fr-FR" dirty="0"/>
              <a:t>qui permettent au lecteur de suivre son parcours. </a:t>
            </a:r>
          </a:p>
          <a:p>
            <a:r>
              <a:rPr lang="fr-FR" dirty="0"/>
              <a:t>Et la première application grand public de l’hypertexte a vu le jour sur Macintosh avec le logiciel auteur Hypercard d’Apple. </a:t>
            </a:r>
          </a:p>
          <a:p>
            <a:r>
              <a:rPr lang="fr-FR" dirty="0"/>
              <a:t>L’inventeur du web, Tim Berners_Lee, a grandement contribué à la notoriété de l’hypertexte avec l’élaboration du protocole http (hypeText Transfer Protocol) et du langage HTML </a:t>
            </a:r>
            <a:r>
              <a:rPr lang="fr-FR" dirty="0" smtClean="0"/>
              <a:t>(HyperText </a:t>
            </a:r>
            <a:r>
              <a:rPr lang="fr-FR" dirty="0"/>
              <a:t>Markup Language).      </a:t>
            </a:r>
          </a:p>
          <a:p>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a:t>L’hypertexte fonctionne comme un réseau de nœud dans lequel l’utilisateur peut naviguer à </a:t>
            </a:r>
            <a:r>
              <a:rPr lang="fr-FR" dirty="0" smtClean="0"/>
              <a:t>volonté. Avec des liens internes et externes.</a:t>
            </a: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pic>
        <p:nvPicPr>
          <p:cNvPr id="4" name="Content Placeholder 3" descr="C:\Users\Aissata\Pictures\Capture.PNG"/>
          <p:cNvPicPr>
            <a:picLocks noGrp="1"/>
          </p:cNvPicPr>
          <p:nvPr>
            <p:ph idx="1"/>
          </p:nvPr>
        </p:nvPicPr>
        <p:blipFill>
          <a:blip r:embed="rId2"/>
          <a:stretch>
            <a:fillRect/>
          </a:stretch>
        </p:blipFill>
        <p:spPr bwMode="auto">
          <a:xfrm>
            <a:off x="2066575" y="2062668"/>
            <a:ext cx="5010850" cy="413442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fontScale="70000" lnSpcReduction="20000"/>
          </a:bodyPr>
          <a:lstStyle/>
          <a:p>
            <a:r>
              <a:rPr lang="fr-FR" dirty="0"/>
              <a:t>L’histoire du web :</a:t>
            </a:r>
          </a:p>
          <a:p>
            <a:r>
              <a:rPr lang="fr-FR" dirty="0"/>
              <a:t>A l’origine du web, est derrière un homme qui s’appelle Tim </a:t>
            </a:r>
            <a:r>
              <a:rPr lang="fr-FR" dirty="0" smtClean="0"/>
              <a:t>Berners_Lee, </a:t>
            </a:r>
            <a:r>
              <a:rPr lang="fr-FR" dirty="0"/>
              <a:t>un informaticien du CERN(Organisation européenne pour la recherche nucléaire). En mars 1989, il rédige un projet. Son idée est de pouvoir échanger et partager de l’information avec ses collaborateurs. Le CERN étant une communauté scientifique qui réunit 80 pays, il voulait faciliter la communication entre lui et ses collaborateurs. Il décide de créer un système hypertexte partagé sur le réseau de l’informatique, ou il évoque l’idée d’une toile où chacun pourrait naviguer de contenu en contenu. Le principe était de pouvoir relier les postes informatiques des scientifiques, via des réseaux informatiques, en un système d’information puissant et simple à faire fonctionner.</a:t>
            </a:r>
          </a:p>
          <a:p>
            <a:r>
              <a:rPr lang="fr-FR" dirty="0"/>
              <a:t>En 1990, il a mis au point le protocole </a:t>
            </a:r>
            <a:r>
              <a:rPr lang="fr-FR" dirty="0" smtClean="0"/>
              <a:t>http(HyperText </a:t>
            </a:r>
            <a:r>
              <a:rPr lang="fr-FR" dirty="0"/>
              <a:t>Transfer Protocol), ainsi que le </a:t>
            </a:r>
            <a:r>
              <a:rPr lang="fr-FR" dirty="0" smtClean="0"/>
              <a:t>langage HTML(HyperText </a:t>
            </a:r>
            <a:r>
              <a:rPr lang="fr-FR" dirty="0"/>
              <a:t>Markup Language). Après l’avoir testé au CERN, le 6 août 1991, il donne officiellement vie au World Wilde Web via un message adressé au public avec l’objectif de l’accès à l’information depuis n’importe où et pour tout le monde.</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a:bodyPr>
          <a:lstStyle/>
          <a:p>
            <a:r>
              <a:rPr lang="fr-FR" dirty="0" smtClean="0"/>
              <a:t>La démarche ergonomique et la lisibilité sur le web</a:t>
            </a:r>
          </a:p>
          <a:p>
            <a:r>
              <a:rPr lang="fr-FR" dirty="0"/>
              <a:t>Se préoccuper de la lisibilité des sites web c’est aussi avoir une réflexion centrée sur l’utilisateur</a:t>
            </a:r>
          </a:p>
          <a:p>
            <a:r>
              <a:rPr lang="fr-FR" dirty="0"/>
              <a:t>Quand on parle du web, on dit toujours que la bonne structure d’un texte est primordiale, mais ce qui est important aussi c’est la bonne structure virtuelle d’une page web afin de faciliter la consultation du site pour tous les internautes.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Les personnes dont la visibilité est </a:t>
            </a:r>
            <a:r>
              <a:rPr lang="fr-FR" dirty="0" smtClean="0"/>
              <a:t>réduite </a:t>
            </a:r>
            <a:r>
              <a:rPr lang="fr-FR" dirty="0" smtClean="0"/>
              <a:t>ou les malvoyants.</a:t>
            </a:r>
          </a:p>
          <a:p>
            <a:r>
              <a:rPr lang="fr-FR" dirty="0" smtClean="0"/>
              <a:t>Les internautes occasionnels</a:t>
            </a:r>
          </a:p>
          <a:p>
            <a:r>
              <a:rPr lang="fr-FR" dirty="0" smtClean="0"/>
              <a:t>Les nouveaux utilisateurs</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Plan </a:t>
            </a:r>
          </a:p>
          <a:p>
            <a:r>
              <a:rPr lang="fr-FR" dirty="0" smtClean="0"/>
              <a:t>Memex </a:t>
            </a:r>
          </a:p>
          <a:p>
            <a:r>
              <a:rPr lang="fr-FR" dirty="0" smtClean="0"/>
              <a:t>Hypercard</a:t>
            </a:r>
          </a:p>
          <a:p>
            <a:r>
              <a:rPr lang="fr-FR" dirty="0" smtClean="0"/>
              <a:t>Hypertexte</a:t>
            </a:r>
          </a:p>
          <a:p>
            <a:r>
              <a:rPr lang="fr-FR" dirty="0" smtClean="0"/>
              <a:t>Web</a:t>
            </a:r>
          </a:p>
          <a:p>
            <a:r>
              <a:rPr lang="fr-FR" dirty="0" smtClean="0"/>
              <a:t>L’histoire et l’ergonomie du web</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a:bodyPr>
          <a:lstStyle/>
          <a:p>
            <a:r>
              <a:rPr lang="fr-FR" dirty="0"/>
              <a:t>La structure d’un site web comprend, sa mise en forme et son organisation ( et plus globalement, de l’ensemble des pages qui constituent le site web), avec plusieurs niveaux identifiés de hiérarchie des informations, des points de repères visibles  (texte et images), une unité graphique constante, sont des moyens fondamentaux pour la conception d’un site web lisible et clair.</a:t>
            </a:r>
          </a:p>
          <a:p>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a:t>Selon les chercheurs  la lecture sur un écran est plus fatigante et plus lente que la lecture sur un papier à cause du confort qui est précaire. </a:t>
            </a:r>
          </a:p>
          <a:p>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1143000"/>
          </a:xfrm>
        </p:spPr>
        <p:txBody>
          <a:bodyPr/>
          <a:lstStyle/>
          <a:p>
            <a:pPr algn="ctr"/>
            <a:r>
              <a:rPr lang="fr-FR" b="1" dirty="0" smtClean="0"/>
              <a:t>Hypertextualité</a:t>
            </a:r>
            <a:endParaRPr lang="fr-FR" b="1" dirty="0"/>
          </a:p>
        </p:txBody>
      </p:sp>
      <p:sp>
        <p:nvSpPr>
          <p:cNvPr id="3" name="Content Placeholder 2"/>
          <p:cNvSpPr>
            <a:spLocks noGrp="1"/>
          </p:cNvSpPr>
          <p:nvPr>
            <p:ph idx="1"/>
          </p:nvPr>
        </p:nvSpPr>
        <p:spPr>
          <a:xfrm>
            <a:off x="457200" y="1785926"/>
            <a:ext cx="8229600" cy="4389120"/>
          </a:xfrm>
        </p:spPr>
        <p:txBody>
          <a:bodyPr/>
          <a:lstStyle/>
          <a:p>
            <a:r>
              <a:rPr lang="fr-FR" dirty="0" smtClean="0"/>
              <a:t>Les problèmes souvent rencontrés sont:</a:t>
            </a:r>
          </a:p>
          <a:p>
            <a:r>
              <a:rPr lang="fr-FR" dirty="0" smtClean="0"/>
              <a:t>Electronique: image source</a:t>
            </a:r>
          </a:p>
          <a:p>
            <a:endParaRPr lang="fr-FR" dirty="0"/>
          </a:p>
        </p:txBody>
      </p:sp>
      <p:pic>
        <p:nvPicPr>
          <p:cNvPr id="5" name="Picture 4"/>
          <p:cNvPicPr/>
          <p:nvPr/>
        </p:nvPicPr>
        <p:blipFill>
          <a:blip r:embed="rId2"/>
          <a:srcRect/>
          <a:stretch>
            <a:fillRect/>
          </a:stretch>
        </p:blipFill>
        <p:spPr bwMode="auto">
          <a:xfrm>
            <a:off x="1285852" y="2714620"/>
            <a:ext cx="5760720" cy="414338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12"/>
            <a:ext cx="8229600" cy="1143000"/>
          </a:xfrm>
        </p:spPr>
        <p:txBody>
          <a:bodyPr/>
          <a:lstStyle/>
          <a:p>
            <a:pPr algn="ctr"/>
            <a:r>
              <a:rPr lang="fr-FR" b="1" dirty="0" smtClean="0"/>
              <a:t>Hypertextualité</a:t>
            </a:r>
            <a:endParaRPr lang="fr-FR" b="1" dirty="0"/>
          </a:p>
        </p:txBody>
      </p:sp>
      <p:sp>
        <p:nvSpPr>
          <p:cNvPr id="3" name="Content Placeholder 2"/>
          <p:cNvSpPr>
            <a:spLocks noGrp="1"/>
          </p:cNvSpPr>
          <p:nvPr>
            <p:ph idx="1"/>
          </p:nvPr>
        </p:nvSpPr>
        <p:spPr>
          <a:xfrm>
            <a:off x="457200" y="1785926"/>
            <a:ext cx="8229600" cy="4389120"/>
          </a:xfrm>
        </p:spPr>
        <p:txBody>
          <a:bodyPr/>
          <a:lstStyle/>
          <a:p>
            <a:r>
              <a:rPr lang="fr-FR" dirty="0" smtClean="0"/>
              <a:t>Image transformée:</a:t>
            </a:r>
          </a:p>
          <a:p>
            <a:endParaRPr lang="fr-FR" dirty="0"/>
          </a:p>
        </p:txBody>
      </p:sp>
      <p:pic>
        <p:nvPicPr>
          <p:cNvPr id="4" name="Picture 3" descr="C:\Users\Aissata\Pictures\Capture.PNG"/>
          <p:cNvPicPr/>
          <p:nvPr/>
        </p:nvPicPr>
        <p:blipFill>
          <a:blip r:embed="rId2"/>
          <a:srcRect/>
          <a:stretch>
            <a:fillRect/>
          </a:stretch>
        </p:blipFill>
        <p:spPr bwMode="auto">
          <a:xfrm>
            <a:off x="428596" y="2285992"/>
            <a:ext cx="8429684" cy="435771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a:t>Par exemple, le site suivant a trop d’éléments sur sa page d’accueil et n’a aucune organisation</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pic>
        <p:nvPicPr>
          <p:cNvPr id="4" name="Content Placeholder 3" descr="C:\Users\Aissata\Pictures\Capture.PNG"/>
          <p:cNvPicPr>
            <a:picLocks noGrp="1"/>
          </p:cNvPicPr>
          <p:nvPr>
            <p:ph idx="1"/>
          </p:nvPr>
        </p:nvPicPr>
        <p:blipFill>
          <a:blip r:embed="rId2"/>
          <a:stretch>
            <a:fillRect/>
          </a:stretch>
        </p:blipFill>
        <p:spPr bwMode="auto">
          <a:xfrm>
            <a:off x="1671232" y="2238905"/>
            <a:ext cx="5801535" cy="378195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lstStyle/>
          <a:p>
            <a:pPr algn="ctr"/>
            <a:r>
              <a:rPr lang="fr-FR" b="1" dirty="0" smtClean="0"/>
              <a:t>Hypertextualité</a:t>
            </a:r>
            <a:endParaRPr lang="fr-FR" b="1" dirty="0"/>
          </a:p>
        </p:txBody>
      </p:sp>
      <p:sp>
        <p:nvSpPr>
          <p:cNvPr id="3" name="Content Placeholder 2"/>
          <p:cNvSpPr>
            <a:spLocks noGrp="1"/>
          </p:cNvSpPr>
          <p:nvPr>
            <p:ph idx="1"/>
          </p:nvPr>
        </p:nvSpPr>
        <p:spPr>
          <a:xfrm>
            <a:off x="357158" y="1785926"/>
            <a:ext cx="8229600" cy="4389120"/>
          </a:xfrm>
        </p:spPr>
        <p:txBody>
          <a:bodyPr/>
          <a:lstStyle/>
          <a:p>
            <a:r>
              <a:rPr lang="fr-FR" dirty="0" smtClean="0"/>
              <a:t>Exemple de site adapté aux utilisateurs</a:t>
            </a:r>
          </a:p>
          <a:p>
            <a:endParaRPr lang="fr-FR" dirty="0"/>
          </a:p>
        </p:txBody>
      </p:sp>
      <p:pic>
        <p:nvPicPr>
          <p:cNvPr id="4" name="Picture 3" descr="C:\Users\Aissata\Pictures\Capture.PNG"/>
          <p:cNvPicPr/>
          <p:nvPr/>
        </p:nvPicPr>
        <p:blipFill>
          <a:blip r:embed="rId2"/>
          <a:srcRect/>
          <a:stretch>
            <a:fillRect/>
          </a:stretch>
        </p:blipFill>
        <p:spPr bwMode="auto">
          <a:xfrm>
            <a:off x="0" y="2285992"/>
            <a:ext cx="9144000" cy="457200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a:bodyPr>
          <a:lstStyle/>
          <a:p>
            <a:r>
              <a:rPr lang="fr-FR" dirty="0"/>
              <a:t>Le confort visuel est très important pour les internautes, car selon les ophtalmologues</a:t>
            </a:r>
            <a:r>
              <a:rPr lang="fr-FR" dirty="0" smtClean="0"/>
              <a:t>, </a:t>
            </a:r>
            <a:r>
              <a:rPr lang="fr-FR" dirty="0"/>
              <a:t>lire sur un écran à distance nécessite  de voir nette.  Les mouvements oculaires peuvent être difficiles pour les personnes gênées virtuellement, certaines personnes ferment les yeux à chaque mouvement, c’est pourquoi il est important d’améliorer la visibilité en ayant des hypertextes adaptés à tout le monde.</a:t>
            </a:r>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lstStyle/>
          <a:p>
            <a:pPr algn="ctr"/>
            <a:r>
              <a:rPr lang="fr-FR" b="1" dirty="0" smtClean="0"/>
              <a:t>Hypertextualité</a:t>
            </a:r>
            <a:endParaRPr lang="fr-FR" b="1" dirty="0"/>
          </a:p>
        </p:txBody>
      </p:sp>
      <p:sp>
        <p:nvSpPr>
          <p:cNvPr id="3" name="Content Placeholder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lstStyle/>
          <a:p>
            <a:r>
              <a:rPr lang="fr-FR" dirty="0"/>
              <a:t>Cependant, le confort visuel est en voie d’amélioration, même s’il n’est pas encore comme sur les pages imprimé.</a:t>
            </a:r>
          </a:p>
          <a:p>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lstStyle/>
          <a:p>
            <a:pPr algn="ctr"/>
            <a:r>
              <a:rPr lang="fr-FR" b="1" dirty="0" smtClean="0"/>
              <a:t>Hypertextualité</a:t>
            </a:r>
            <a:endParaRPr lang="fr-FR" b="1" dirty="0"/>
          </a:p>
        </p:txBody>
      </p:sp>
      <p:sp>
        <p:nvSpPr>
          <p:cNvPr id="3" name="Content Placeholder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lstStyle/>
          <a:p>
            <a:r>
              <a:rPr lang="fr-FR" dirty="0"/>
              <a:t>Cependant, le confort visuel est en voie d’amélioration, même s’il n’est pas encore comme sur les pages imprimé.</a:t>
            </a:r>
          </a:p>
          <a:p>
            <a:pPr>
              <a:buNone/>
            </a:pP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Les origines de l’hypertexte</a:t>
            </a:r>
          </a:p>
          <a:p>
            <a:r>
              <a:rPr lang="fr-FR" dirty="0" smtClean="0"/>
              <a:t>Memex </a:t>
            </a:r>
          </a:p>
          <a:p>
            <a:r>
              <a:rPr lang="fr-FR" dirty="0"/>
              <a:t>Le memex par définition est un appareil dans lequel une personne stocke tous ses livres, ses archives et sa correspondance, et qui est mécanisé de façon à permettre la consultation à une vitesse énorme et avec une grande souplesse.</a:t>
            </a:r>
          </a:p>
          <a:p>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dk1"/>
          </a:lnRef>
          <a:fillRef idx="1">
            <a:schemeClr val="lt1"/>
          </a:fillRef>
          <a:effectRef idx="0">
            <a:schemeClr val="dk1"/>
          </a:effectRef>
          <a:fontRef idx="minor">
            <a:schemeClr val="dk1"/>
          </a:fontRef>
        </p:style>
        <p:txBody>
          <a:bodyPr/>
          <a:lstStyle/>
          <a:p>
            <a:pPr algn="ctr"/>
            <a:r>
              <a:rPr lang="fr-FR" b="1" dirty="0" smtClean="0"/>
              <a:t>Hypertextualité</a:t>
            </a:r>
            <a:endParaRPr lang="fr-FR" b="1" dirty="0"/>
          </a:p>
        </p:txBody>
      </p:sp>
      <p:sp>
        <p:nvSpPr>
          <p:cNvPr id="3" name="Content Placeholder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lstStyle/>
          <a:p>
            <a:r>
              <a:rPr lang="fr-FR" dirty="0"/>
              <a:t>Pour information, il est recommandé d’avoir des pauses régulières lorsqu’on a une activité soutenue sur écran afin d’éviter les sensations d’inconfort visuel.</a:t>
            </a:r>
          </a:p>
          <a:p>
            <a:pPr>
              <a:buNone/>
            </a:pP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Maintenant je vais vous faire partager quelques idées reçues par les internautes que j’ai trouvé dans un article.</a:t>
            </a:r>
          </a:p>
          <a:p>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On peut tout lire, quelque soit le caractère utilisé</a:t>
            </a:r>
          </a:p>
          <a:p>
            <a:pPr>
              <a:buNone/>
            </a:pP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C’est vrai, mais il ne faut pas oublier que le support écran rend la lecture plus difficile, sans compter que le rendu à l’écran dépend de contraintes techniques variables. Les caractères dessinés pour un usage sur papier ne sont pas forcément optimisés pour un usage à l’écran. Le mieux, en l’état actuel de la technologie, est d’utiliser un caractère adapté.</a:t>
            </a:r>
          </a:p>
          <a:p>
            <a:endParaRPr lang="fr-F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Plus c’est écrit gros, plus c’est lisible.</a:t>
            </a:r>
          </a:p>
          <a:p>
            <a:pPr>
              <a:buNone/>
            </a:pP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fontScale="92500" lnSpcReduction="10000"/>
          </a:bodyPr>
          <a:lstStyle/>
          <a:p>
            <a:r>
              <a:rPr lang="fr-FR" dirty="0" smtClean="0"/>
              <a:t>Vrai et faux : il est bon de faire un effort sur la taille du corps de texte, mais une force de corps trop importante peut entraîner des défauts de mise en page, avec une longueur de ligne qui diminue et trop peu de signes à la ligne. Une solution peut être de proposer un </a:t>
            </a:r>
            <a:r>
              <a:rPr lang="fr-FR" smtClean="0"/>
              <a:t>corps </a:t>
            </a:r>
            <a:r>
              <a:rPr lang="fr-FR" smtClean="0"/>
              <a:t>confortable</a:t>
            </a:r>
            <a:r>
              <a:rPr lang="fr-FR" dirty="0" smtClean="0"/>
              <a:t>, qui puisse être agrandi par le lecteur en cas de besoin.</a:t>
            </a:r>
          </a:p>
          <a:p>
            <a:r>
              <a:rPr lang="fr-FR" dirty="0" smtClean="0"/>
              <a:t>Par ailleurs, la taille du texte n’est pas le seul facteur de lisibilité. Il ne faut pas oublier que, désormais, les navigateurs proposent des zooms intégrés qui permettent d’augmenter le corps, alors mieux vaut soigner la mise en forme du site.</a:t>
            </a:r>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Si je peux lire mon contenu, tout le monde peut le lire aussi</a:t>
            </a:r>
          </a:p>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Certes, mais à condition que le lecteur ait le même matériel que vous, les mêmes capacités visuelles, etc. ..</a:t>
            </a:r>
          </a:p>
          <a:p>
            <a:r>
              <a:rPr lang="fr-FR" dirty="0" smtClean="0"/>
              <a:t>De plus de nombreux usagers du web sont en situation de handicap (visuel ou non). </a:t>
            </a:r>
            <a:endParaRPr lang="fr-FR" dirty="0" smtClean="0"/>
          </a:p>
          <a:p>
            <a:r>
              <a:rPr lang="fr-FR" dirty="0" smtClean="0"/>
              <a:t>Gagner </a:t>
            </a:r>
            <a:r>
              <a:rPr lang="fr-FR" dirty="0" smtClean="0"/>
              <a:t>en lisibilité, c’est  améliorer l’accessibilité. </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fontScale="92500"/>
          </a:bodyPr>
          <a:lstStyle/>
          <a:p>
            <a:r>
              <a:rPr lang="fr-FR" dirty="0" smtClean="0"/>
              <a:t>L’histoire du memex</a:t>
            </a:r>
          </a:p>
          <a:p>
            <a:r>
              <a:rPr lang="fr-FR" dirty="0"/>
              <a:t>Memex a été créé par </a:t>
            </a:r>
            <a:r>
              <a:rPr lang="fr-FR" dirty="0" smtClean="0"/>
              <a:t>Vannevar </a:t>
            </a:r>
            <a:r>
              <a:rPr lang="fr-FR" dirty="0"/>
              <a:t>Bush en 1945 à la fin de la deuxième guerre mondiale. Alors directeur de l’office de recherche scientifique et de développement, il voulait avoir un appareil qui permet de conserver des données, car le microfilmage et le microaffichage qui existait à l’époque ne permettait pas de cacher les informations à transporter en temps de guerre. C’est à ce moment qu’à vu jour le projet memex après l’apparition de l’article (As we may think) que l’histoire retiendra pour dater l’origine conceptuelle de l’hypertexte.</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Le fonctionnement du memex</a:t>
            </a:r>
          </a:p>
          <a:p>
            <a:r>
              <a:rPr lang="fr-FR" dirty="0" smtClean="0"/>
              <a:t>Le memex est un bureau contenant des microfilms.</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pic>
        <p:nvPicPr>
          <p:cNvPr id="1026" name="Picture 2"/>
          <p:cNvPicPr>
            <a:picLocks noGrp="1" noChangeAspect="1" noChangeArrowheads="1"/>
          </p:cNvPicPr>
          <p:nvPr>
            <p:ph idx="1"/>
          </p:nvPr>
        </p:nvPicPr>
        <p:blipFill>
          <a:blip r:embed="rId2"/>
          <a:stretch>
            <a:fillRect/>
          </a:stretch>
        </p:blipFill>
        <p:spPr bwMode="auto">
          <a:xfrm>
            <a:off x="1" y="2277269"/>
            <a:ext cx="9144000" cy="4366441"/>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Hypercard</a:t>
            </a:r>
          </a:p>
          <a:p>
            <a:r>
              <a:rPr lang="fr-FR" dirty="0" smtClean="0"/>
              <a:t>Par définition l’Hypercard </a:t>
            </a:r>
            <a:r>
              <a:rPr lang="fr-FR" dirty="0"/>
              <a:t>est un outil de partage d’information, c’est un instrument évolutif, puissant et simple du traitement de l’information. </a:t>
            </a:r>
          </a:p>
          <a:p>
            <a:pPr>
              <a:buNone/>
            </a:pPr>
            <a:r>
              <a:rPr lang="fr-FR" dirty="0"/>
              <a:t> </a:t>
            </a:r>
          </a:p>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normAutofit/>
          </a:bodyPr>
          <a:lstStyle/>
          <a:p>
            <a:r>
              <a:rPr lang="fr-FR" dirty="0"/>
              <a:t>Histoire de l’</a:t>
            </a:r>
            <a:r>
              <a:rPr lang="fr-FR" dirty="0" err="1"/>
              <a:t>hypercard</a:t>
            </a:r>
            <a:endParaRPr lang="fr-FR" dirty="0"/>
          </a:p>
          <a:p>
            <a:r>
              <a:rPr lang="fr-FR" dirty="0"/>
              <a:t>Le logiciel Hypercard, est un logiciel qui a marqué le grand public en 1987, il a été créé par Bill Atkinson chez Apple.  </a:t>
            </a:r>
            <a:r>
              <a:rPr lang="fr-FR" dirty="0" smtClean="0"/>
              <a:t>Qui </a:t>
            </a:r>
            <a:r>
              <a:rPr lang="fr-FR" dirty="0"/>
              <a:t>avait fait le constat que les ordinateurs sont exploités essentiellement par les créateurs d’information et non pas par les utilisateurs, qui sont beaucoup plus nombreux pourtant, donc il a décidé de créer un outil </a:t>
            </a:r>
            <a:r>
              <a:rPr lang="fr-FR" dirty="0" smtClean="0"/>
              <a:t>simple de stockage d’information pour </a:t>
            </a:r>
            <a:r>
              <a:rPr lang="fr-FR" dirty="0"/>
              <a:t>tous les possesseurs de Macintosh. </a:t>
            </a:r>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r-FR" b="1" dirty="0" smtClean="0"/>
              <a:t>Hypertextualité</a:t>
            </a:r>
            <a:endParaRPr lang="fr-FR" b="1" dirty="0"/>
          </a:p>
        </p:txBody>
      </p:sp>
      <p:sp>
        <p:nvSpPr>
          <p:cNvPr id="3" name="Content Placeholder 2"/>
          <p:cNvSpPr>
            <a:spLocks noGrp="1"/>
          </p:cNvSpPr>
          <p:nvPr>
            <p:ph idx="1"/>
          </p:nvPr>
        </p:nvSpPr>
        <p:spPr/>
        <p:txBody>
          <a:bodyPr/>
          <a:lstStyle/>
          <a:p>
            <a:r>
              <a:rPr lang="fr-FR" dirty="0" smtClean="0"/>
              <a:t>Le fonctionnement de l’</a:t>
            </a:r>
            <a:r>
              <a:rPr lang="fr-FR" dirty="0" err="1" smtClean="0"/>
              <a:t>hypercard</a:t>
            </a:r>
            <a:endParaRPr lang="fr-FR" dirty="0" smtClean="0"/>
          </a:p>
          <a:p>
            <a:r>
              <a:rPr lang="fr-FR" dirty="0" smtClean="0"/>
              <a:t>L’</a:t>
            </a:r>
            <a:r>
              <a:rPr lang="fr-FR" dirty="0" err="1" smtClean="0"/>
              <a:t>hypercard</a:t>
            </a:r>
            <a:r>
              <a:rPr lang="fr-FR" dirty="0" smtClean="0"/>
              <a:t> repose sur l’idée de la carte et de la pile</a:t>
            </a:r>
            <a:endParaRPr lang="fr-F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351</TotalTime>
  <Words>1108</Words>
  <Application>Microsoft Office PowerPoint</Application>
  <PresentationFormat>On-screen Show (4:3)</PresentationFormat>
  <Paragraphs>102</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lpstr>Hypertextualité</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Hypertextualité</dc:title>
  <dc:creator>Aissata</dc:creator>
  <cp:lastModifiedBy>Aissata</cp:lastModifiedBy>
  <cp:revision>29</cp:revision>
  <dcterms:created xsi:type="dcterms:W3CDTF">2016-03-03T19:49:29Z</dcterms:created>
  <dcterms:modified xsi:type="dcterms:W3CDTF">2016-03-04T11:50:59Z</dcterms:modified>
</cp:coreProperties>
</file>