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69" r:id="rId4"/>
  </p:sldMasterIdLst>
  <p:notesMasterIdLst>
    <p:notesMasterId r:id="rId62"/>
  </p:notesMasterIdLst>
  <p:handoutMasterIdLst>
    <p:handoutMasterId r:id="rId63"/>
  </p:handoutMasterIdLst>
  <p:sldIdLst>
    <p:sldId id="257" r:id="rId5"/>
    <p:sldId id="258" r:id="rId6"/>
    <p:sldId id="260" r:id="rId7"/>
    <p:sldId id="264" r:id="rId8"/>
    <p:sldId id="266" r:id="rId9"/>
    <p:sldId id="262" r:id="rId10"/>
    <p:sldId id="321" r:id="rId11"/>
    <p:sldId id="278" r:id="rId12"/>
    <p:sldId id="279" r:id="rId13"/>
    <p:sldId id="281" r:id="rId14"/>
    <p:sldId id="280" r:id="rId15"/>
    <p:sldId id="282" r:id="rId16"/>
    <p:sldId id="268" r:id="rId17"/>
    <p:sldId id="269" r:id="rId18"/>
    <p:sldId id="270" r:id="rId19"/>
    <p:sldId id="271" r:id="rId20"/>
    <p:sldId id="272" r:id="rId21"/>
    <p:sldId id="274" r:id="rId22"/>
    <p:sldId id="275" r:id="rId23"/>
    <p:sldId id="276" r:id="rId24"/>
    <p:sldId id="277" r:id="rId25"/>
    <p:sldId id="283" r:id="rId26"/>
    <p:sldId id="297" r:id="rId27"/>
    <p:sldId id="298" r:id="rId28"/>
    <p:sldId id="286" r:id="rId29"/>
    <p:sldId id="292" r:id="rId30"/>
    <p:sldId id="293" r:id="rId31"/>
    <p:sldId id="294" r:id="rId32"/>
    <p:sldId id="295" r:id="rId33"/>
    <p:sldId id="288" r:id="rId34"/>
    <p:sldId id="289" r:id="rId35"/>
    <p:sldId id="291" r:id="rId36"/>
    <p:sldId id="284" r:id="rId37"/>
    <p:sldId id="301" r:id="rId38"/>
    <p:sldId id="285" r:id="rId39"/>
    <p:sldId id="300" r:id="rId40"/>
    <p:sldId id="299" r:id="rId41"/>
    <p:sldId id="302" r:id="rId42"/>
    <p:sldId id="311" r:id="rId43"/>
    <p:sldId id="304" r:id="rId44"/>
    <p:sldId id="303" r:id="rId45"/>
    <p:sldId id="312" r:id="rId46"/>
    <p:sldId id="305" r:id="rId47"/>
    <p:sldId id="313" r:id="rId48"/>
    <p:sldId id="306" r:id="rId49"/>
    <p:sldId id="314" r:id="rId50"/>
    <p:sldId id="307" r:id="rId51"/>
    <p:sldId id="315" r:id="rId52"/>
    <p:sldId id="308" r:id="rId53"/>
    <p:sldId id="316" r:id="rId54"/>
    <p:sldId id="309" r:id="rId55"/>
    <p:sldId id="317" r:id="rId56"/>
    <p:sldId id="310" r:id="rId57"/>
    <p:sldId id="318" r:id="rId58"/>
    <p:sldId id="319" r:id="rId59"/>
    <p:sldId id="320" r:id="rId60"/>
    <p:sldId id="324" r:id="rId61"/>
  </p:sldIdLst>
  <p:sldSz cx="12192000" cy="6858000"/>
  <p:notesSz cx="6858000" cy="9144000"/>
  <p:defaultTextStyle>
    <a:defPPr>
      <a:defRPr lang="fr-FR"/>
    </a:defPPr>
    <a:lvl1pPr marL="0" algn="l" defTabSz="457200" rtl="0" eaLnBrk="1" latinLnBrk="0" hangingPunct="1">
      <a:defRPr lang="fr-FR" sz="1800" kern="1200">
        <a:solidFill>
          <a:schemeClr val="tx1"/>
        </a:solidFill>
        <a:latin typeface="+mn-lt"/>
        <a:ea typeface="+mn-ea"/>
        <a:cs typeface="+mn-cs"/>
      </a:defRPr>
    </a:lvl1pPr>
    <a:lvl2pPr marL="457200" algn="l" defTabSz="457200" rtl="0" eaLnBrk="1" latinLnBrk="0" hangingPunct="1">
      <a:defRPr lang="fr-FR" sz="1800" kern="1200">
        <a:solidFill>
          <a:schemeClr val="tx1"/>
        </a:solidFill>
        <a:latin typeface="+mn-lt"/>
        <a:ea typeface="+mn-ea"/>
        <a:cs typeface="+mn-cs"/>
      </a:defRPr>
    </a:lvl2pPr>
    <a:lvl3pPr marL="914400" algn="l" defTabSz="457200" rtl="0" eaLnBrk="1" latinLnBrk="0" hangingPunct="1">
      <a:defRPr lang="fr-FR" sz="1800" kern="1200">
        <a:solidFill>
          <a:schemeClr val="tx1"/>
        </a:solidFill>
        <a:latin typeface="+mn-lt"/>
        <a:ea typeface="+mn-ea"/>
        <a:cs typeface="+mn-cs"/>
      </a:defRPr>
    </a:lvl3pPr>
    <a:lvl4pPr marL="1371600" algn="l" defTabSz="457200" rtl="0" eaLnBrk="1" latinLnBrk="0" hangingPunct="1">
      <a:defRPr lang="fr-FR" sz="1800" kern="1200">
        <a:solidFill>
          <a:schemeClr val="tx1"/>
        </a:solidFill>
        <a:latin typeface="+mn-lt"/>
        <a:ea typeface="+mn-ea"/>
        <a:cs typeface="+mn-cs"/>
      </a:defRPr>
    </a:lvl4pPr>
    <a:lvl5pPr marL="1828800" algn="l" defTabSz="457200" rtl="0" eaLnBrk="1" latinLnBrk="0" hangingPunct="1">
      <a:defRPr lang="fr-FR" sz="1800" kern="1200">
        <a:solidFill>
          <a:schemeClr val="tx1"/>
        </a:solidFill>
        <a:latin typeface="+mn-lt"/>
        <a:ea typeface="+mn-ea"/>
        <a:cs typeface="+mn-cs"/>
      </a:defRPr>
    </a:lvl5pPr>
    <a:lvl6pPr marL="2286000" algn="l" defTabSz="457200" rtl="0" eaLnBrk="1" latinLnBrk="0" hangingPunct="1">
      <a:defRPr lang="fr-FR" sz="1800" kern="1200">
        <a:solidFill>
          <a:schemeClr val="tx1"/>
        </a:solidFill>
        <a:latin typeface="+mn-lt"/>
        <a:ea typeface="+mn-ea"/>
        <a:cs typeface="+mn-cs"/>
      </a:defRPr>
    </a:lvl6pPr>
    <a:lvl7pPr marL="2743200" algn="l" defTabSz="457200" rtl="0" eaLnBrk="1" latinLnBrk="0" hangingPunct="1">
      <a:defRPr lang="fr-FR" sz="1800" kern="1200">
        <a:solidFill>
          <a:schemeClr val="tx1"/>
        </a:solidFill>
        <a:latin typeface="+mn-lt"/>
        <a:ea typeface="+mn-ea"/>
        <a:cs typeface="+mn-cs"/>
      </a:defRPr>
    </a:lvl7pPr>
    <a:lvl8pPr marL="3200400" algn="l" defTabSz="457200" rtl="0" eaLnBrk="1" latinLnBrk="0" hangingPunct="1">
      <a:defRPr lang="fr-FR" sz="1800" kern="1200">
        <a:solidFill>
          <a:schemeClr val="tx1"/>
        </a:solidFill>
        <a:latin typeface="+mn-lt"/>
        <a:ea typeface="+mn-ea"/>
        <a:cs typeface="+mn-cs"/>
      </a:defRPr>
    </a:lvl8pPr>
    <a:lvl9pPr marL="3657600" algn="l" defTabSz="457200" rtl="0" eaLnBrk="1" latinLnBrk="0" hangingPunct="1">
      <a:defRPr lang="fr-F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Introduction" id="{15202A74-163D-4B71-BBA8-E2FCD164262F}">
          <p14:sldIdLst>
            <p14:sldId id="257"/>
            <p14:sldId id="258"/>
            <p14:sldId id="259"/>
            <p14:sldId id="260"/>
            <p14:sldId id="261"/>
          </p14:sldIdLst>
        </p14:section>
        <p14:section name="Membre du groupe 1" id="{0860697E-8C4A-43F9-A7C0-C435911657B2}">
          <p14:sldIdLst>
            <p14:sldId id="262"/>
            <p14:sldId id="263"/>
            <p14:sldId id="268"/>
            <p14:sldId id="272"/>
          </p14:sldIdLst>
        </p14:section>
        <p14:section name="Membre du groupe 2" id="{ED02CA79-8112-418E-8BC2-0FD9B68AECB3}">
          <p14:sldIdLst>
            <p14:sldId id="266"/>
            <p14:sldId id="267"/>
            <p14:sldId id="273"/>
            <p14:sldId id="265"/>
          </p14:sldIdLst>
        </p14:section>
        <p14:section name="Membre du groupe 3" id="{0DAD77B1-60C5-4EB2-933E-C56E97A5B2A7}">
          <p14:sldIdLst>
            <p14:sldId id="270"/>
            <p14:sldId id="271"/>
            <p14:sldId id="264"/>
            <p14:sldId id="269"/>
          </p14:sldIdLst>
        </p14:section>
        <p14:section name="Fermeture" id="{4AB6C702-EE4D-4283-ACB0-770710E41AE6}">
          <p14:sldIdLst>
            <p14:sldId id="274"/>
            <p14:sldId id="275"/>
            <p14:sldId id="276"/>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404" autoAdjust="0"/>
    <p:restoredTop sz="95958" autoAdjust="0"/>
  </p:normalViewPr>
  <p:slideViewPr>
    <p:cSldViewPr snapToGrid="0">
      <p:cViewPr varScale="1">
        <p:scale>
          <a:sx n="70" d="100"/>
          <a:sy n="70" d="100"/>
        </p:scale>
        <p:origin x="-636" y="-96"/>
      </p:cViewPr>
      <p:guideLst>
        <p:guide orient="horz" pos="2160"/>
        <p:guide pos="3840"/>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88" d="100"/>
          <a:sy n="88" d="100"/>
        </p:scale>
        <p:origin x="2028" y="96"/>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0889E2-0AA6-44B2-99FC-9F2AE8DD3254}" type="datetimeFigureOut">
              <a:rPr lang="fr-FR" smtClean="0"/>
              <a:pPr/>
              <a:t>04/02/2016</a:t>
            </a:fld>
            <a:endParaRPr lang="fr-FR"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93438A2-8FEA-4CC7-BF48-914C52A7AE74}" type="slidenum">
              <a:rPr lang="fr-FR" smtClean="0"/>
              <a:pPr/>
              <a:t>‹N°›</a:t>
            </a:fld>
            <a:endParaRPr lang="fr-FR" dirty="0"/>
          </a:p>
        </p:txBody>
      </p:sp>
    </p:spTree>
    <p:extLst>
      <p:ext uri="{BB962C8B-B14F-4D97-AF65-F5344CB8AC3E}">
        <p14:creationId xmlns:p14="http://schemas.microsoft.com/office/powerpoint/2010/main" xmlns="" val="33847226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fr-F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fr-FR" sz="1200"/>
            </a:lvl1pPr>
          </a:lstStyle>
          <a:p>
            <a:fld id="{E3775AAE-0936-40B9-ACF9-A981EEF95D23}" type="datetimeFigureOut">
              <a:rPr lang="fr-FR"/>
              <a:pPr/>
              <a:t>04/02/2016</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fr-F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fr-FR" sz="1200"/>
            </a:lvl1pPr>
          </a:lstStyle>
          <a:p>
            <a:fld id="{B37B1F30-39B2-4CE2-8EF3-91F3179569A5}" type="slidenum">
              <a:rPr lang="fr-FR" smtClean="0"/>
              <a:pPr/>
              <a:t>‹N°›</a:t>
            </a:fld>
            <a:endParaRPr lang="fr-FR" dirty="0"/>
          </a:p>
        </p:txBody>
      </p:sp>
    </p:spTree>
    <p:extLst>
      <p:ext uri="{BB962C8B-B14F-4D97-AF65-F5344CB8AC3E}">
        <p14:creationId xmlns:p14="http://schemas.microsoft.com/office/powerpoint/2010/main" xmlns=""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7666ED7-631A-46AF-B451-227D0A8685A0}" type="slidenum">
              <a:rPr lang="fr-FR" smtClean="0"/>
              <a:pPr/>
              <a:t>1</a:t>
            </a:fld>
            <a:endParaRPr lang="fr-FR"/>
          </a:p>
        </p:txBody>
      </p:sp>
      <p:sp>
        <p:nvSpPr>
          <p:cNvPr id="7" name="Espace réservé de l’image des diapositives 6"/>
          <p:cNvSpPr>
            <a:spLocks noGrp="1" noRot="1" noChangeAspect="1"/>
          </p:cNvSpPr>
          <p:nvPr>
            <p:ph type="sldImg"/>
          </p:nvPr>
        </p:nvSpPr>
        <p:spPr/>
      </p:sp>
    </p:spTree>
    <p:extLst>
      <p:ext uri="{BB962C8B-B14F-4D97-AF65-F5344CB8AC3E}">
        <p14:creationId xmlns:p14="http://schemas.microsoft.com/office/powerpoint/2010/main" xmlns="" val="85461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10</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11</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12</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13</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14</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15</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18</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19</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a:t>
            </a:fld>
            <a:endParaRPr lang="fr-FR"/>
          </a:p>
        </p:txBody>
      </p:sp>
    </p:spTree>
    <p:extLst>
      <p:ext uri="{BB962C8B-B14F-4D97-AF65-F5344CB8AC3E}">
        <p14:creationId xmlns:p14="http://schemas.microsoft.com/office/powerpoint/2010/main" xmlns="" val="32906167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20</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21</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22</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23</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24</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25</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28</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29</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a:t>
            </a:fld>
            <a:endParaRPr lang="fr-FR"/>
          </a:p>
        </p:txBody>
      </p:sp>
    </p:spTree>
    <p:extLst>
      <p:ext uri="{BB962C8B-B14F-4D97-AF65-F5344CB8AC3E}">
        <p14:creationId xmlns:p14="http://schemas.microsoft.com/office/powerpoint/2010/main" xmlns="" val="25772360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30</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31</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32</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33</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34</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35</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38</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39</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a:t>
            </a:fld>
            <a:endParaRPr lang="fr-FR"/>
          </a:p>
        </p:txBody>
      </p:sp>
    </p:spTree>
    <p:extLst>
      <p:ext uri="{BB962C8B-B14F-4D97-AF65-F5344CB8AC3E}">
        <p14:creationId xmlns:p14="http://schemas.microsoft.com/office/powerpoint/2010/main" xmlns="" val="2577236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40</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41</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42</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43</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44</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45</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48</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49</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a:t>
            </a:fld>
            <a:endParaRPr lang="fr-FR"/>
          </a:p>
        </p:txBody>
      </p:sp>
    </p:spTree>
    <p:extLst>
      <p:ext uri="{BB962C8B-B14F-4D97-AF65-F5344CB8AC3E}">
        <p14:creationId xmlns:p14="http://schemas.microsoft.com/office/powerpoint/2010/main" xmlns="" val="257723603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50</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51</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52</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53</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54</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55</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6</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7</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8</a:t>
            </a:fld>
            <a:endParaRPr lang="fr-FR"/>
          </a:p>
        </p:txBody>
      </p:sp>
    </p:spTree>
    <p:extLst>
      <p:ext uri="{BB962C8B-B14F-4D97-AF65-F5344CB8AC3E}">
        <p14:creationId xmlns:p14="http://schemas.microsoft.com/office/powerpoint/2010/main" xmlns="" val="2465512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9</a:t>
            </a:fld>
            <a:endParaRPr lang="fr-FR"/>
          </a:p>
        </p:txBody>
      </p:sp>
    </p:spTree>
    <p:extLst>
      <p:ext uri="{BB962C8B-B14F-4D97-AF65-F5344CB8AC3E}">
        <p14:creationId xmlns:p14="http://schemas.microsoft.com/office/powerpoint/2010/main" xmlns="" val="24655125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242851"/>
            <a:ext cx="8968084" cy="275942"/>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ctrTitle"/>
          </p:nvPr>
        </p:nvSpPr>
        <p:spPr>
          <a:xfrm>
            <a:off x="680322" y="2733709"/>
            <a:ext cx="8144134" cy="1373070"/>
          </a:xfrm>
        </p:spPr>
        <p:txBody>
          <a:bodyPr anchor="b">
            <a:noAutofit/>
          </a:bodyPr>
          <a:lstStyle>
            <a:lvl1pPr algn="r" latinLnBrk="0">
              <a:defRPr lang="fr-FR" sz="5400"/>
            </a:lvl1pPr>
          </a:lstStyle>
          <a:p>
            <a:r>
              <a:rPr lang="fr-FR" dirty="0"/>
              <a:t>Modifiez le style du titre</a:t>
            </a:r>
          </a:p>
        </p:txBody>
      </p:sp>
      <p:sp>
        <p:nvSpPr>
          <p:cNvPr id="3" name="Sous-titre 2"/>
          <p:cNvSpPr>
            <a:spLocks noGrp="1"/>
          </p:cNvSpPr>
          <p:nvPr>
            <p:ph type="subTitle" idx="1"/>
          </p:nvPr>
        </p:nvSpPr>
        <p:spPr>
          <a:xfrm>
            <a:off x="680322" y="4394039"/>
            <a:ext cx="8144134" cy="1117687"/>
          </a:xfrm>
        </p:spPr>
        <p:txBody>
          <a:bodyPr>
            <a:normAutofit/>
          </a:bodyPr>
          <a:lstStyle>
            <a:lvl1pPr marL="0" indent="0" algn="r" latinLnBrk="0">
              <a:buNone/>
              <a:defRPr lang="fr-FR" sz="2000"/>
            </a:lvl1pPr>
            <a:lvl2pPr marL="457200" indent="0" algn="ctr" latinLnBrk="0">
              <a:buNone/>
              <a:defRPr lang="fr-FR" sz="2000"/>
            </a:lvl2pPr>
            <a:lvl3pPr marL="914400" indent="0" algn="ctr" latinLnBrk="0">
              <a:buNone/>
              <a:defRPr lang="fr-FR" sz="1800"/>
            </a:lvl3pPr>
            <a:lvl4pPr marL="1371600" indent="0" algn="ctr" latinLnBrk="0">
              <a:buNone/>
              <a:defRPr lang="fr-FR" sz="1600"/>
            </a:lvl4pPr>
            <a:lvl5pPr marL="1828800" indent="0" algn="ctr" latinLnBrk="0">
              <a:buNone/>
              <a:defRPr lang="fr-FR" sz="1600"/>
            </a:lvl5pPr>
            <a:lvl6pPr marL="2286000" indent="0" algn="ctr" latinLnBrk="0">
              <a:buNone/>
              <a:defRPr lang="fr-FR" sz="1600"/>
            </a:lvl6pPr>
            <a:lvl7pPr marL="2743200" indent="0" algn="ctr" latinLnBrk="0">
              <a:buNone/>
              <a:defRPr lang="fr-FR" sz="1600"/>
            </a:lvl7pPr>
            <a:lvl8pPr marL="3200400" indent="0" algn="ctr" latinLnBrk="0">
              <a:buNone/>
              <a:defRPr lang="fr-FR" sz="1600"/>
            </a:lvl8pPr>
            <a:lvl9pPr marL="3657600" indent="0" algn="ctr" latinLnBrk="0">
              <a:buNone/>
              <a:defRPr lang="fr-FR" sz="1600"/>
            </a:lvl9pPr>
          </a:lstStyle>
          <a:p>
            <a:r>
              <a:rPr lang="fr-FR" dirty="0"/>
              <a:t>Modifiez le style des sous-titres du masque</a:t>
            </a:r>
          </a:p>
        </p:txBody>
      </p:sp>
      <p:sp>
        <p:nvSpPr>
          <p:cNvPr id="4" name="Espace réservé de la date 3"/>
          <p:cNvSpPr>
            <a:spLocks noGrp="1"/>
          </p:cNvSpPr>
          <p:nvPr>
            <p:ph type="dt" sz="half" idx="10"/>
          </p:nvPr>
        </p:nvSpPr>
        <p:spPr/>
        <p:txBody>
          <a:bodyPr/>
          <a:lstStyle/>
          <a:p>
            <a:r>
              <a:rPr lang="fr-FR" smtClean="0"/>
              <a:t>24.9.2013</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9255346" y="2750337"/>
            <a:ext cx="1171888" cy="1356442"/>
          </a:xfrm>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33378409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4711616"/>
            <a:ext cx="9613859" cy="453051"/>
          </a:xfrm>
        </p:spPr>
        <p:txBody>
          <a:bodyPr anchor="b">
            <a:normAutofit/>
          </a:bodyPr>
          <a:lstStyle>
            <a:lvl1pPr latinLnBrk="0">
              <a:defRPr lang="fr-FR" sz="2400"/>
            </a:lvl1pPr>
          </a:lstStyle>
          <a:p>
            <a:r>
              <a:rPr lang="fr-FR" dirty="0"/>
              <a:t>Modifiez le style du titre</a:t>
            </a:r>
          </a:p>
        </p:txBody>
      </p:sp>
      <p:sp>
        <p:nvSpPr>
          <p:cNvPr id="3" name="Espace réservé d’image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latinLnBrk="0">
              <a:buNone/>
              <a:defRPr lang="fr-FR" sz="3200"/>
            </a:lvl1pPr>
            <a:lvl2pPr marL="457200" indent="0" latinLnBrk="0">
              <a:buNone/>
              <a:defRPr lang="fr-FR" sz="2800"/>
            </a:lvl2pPr>
            <a:lvl3pPr marL="914400" indent="0" latinLnBrk="0">
              <a:buNone/>
              <a:defRPr lang="fr-FR" sz="2400"/>
            </a:lvl3pPr>
            <a:lvl4pPr marL="1371600" indent="0" latinLnBrk="0">
              <a:buNone/>
              <a:defRPr lang="fr-FR" sz="2000"/>
            </a:lvl4pPr>
            <a:lvl5pPr marL="1828800" indent="0" latinLnBrk="0">
              <a:buNone/>
              <a:defRPr lang="fr-FR" sz="2000"/>
            </a:lvl5pPr>
            <a:lvl6pPr marL="2286000" indent="0" latinLnBrk="0">
              <a:buNone/>
              <a:defRPr lang="fr-FR" sz="2000"/>
            </a:lvl6pPr>
            <a:lvl7pPr marL="2743200" indent="0" latinLnBrk="0">
              <a:buNone/>
              <a:defRPr lang="fr-FR" sz="2000"/>
            </a:lvl7pPr>
            <a:lvl8pPr marL="3200400" indent="0" latinLnBrk="0">
              <a:buNone/>
              <a:defRPr lang="fr-FR" sz="2000"/>
            </a:lvl8pPr>
            <a:lvl9pPr marL="3657600" indent="0" latinLnBrk="0">
              <a:buNone/>
              <a:defRPr lang="fr-FR" sz="2000"/>
            </a:lvl9pPr>
          </a:lstStyle>
          <a:p>
            <a:r>
              <a:rPr lang="fr-FR" dirty="0"/>
              <a:t>Cliquez sur l’icône pour ajouter une image</a:t>
            </a:r>
          </a:p>
        </p:txBody>
      </p:sp>
      <p:sp>
        <p:nvSpPr>
          <p:cNvPr id="4" name="Espace réservé du texte 3"/>
          <p:cNvSpPr>
            <a:spLocks noGrp="1"/>
          </p:cNvSpPr>
          <p:nvPr>
            <p:ph type="body" sz="half" idx="2"/>
          </p:nvPr>
        </p:nvSpPr>
        <p:spPr>
          <a:xfrm>
            <a:off x="680319" y="5169583"/>
            <a:ext cx="9613862" cy="622971"/>
          </a:xfrm>
        </p:spPr>
        <p:txBody>
          <a:bodyP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11309"/>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406423940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609597"/>
            <a:ext cx="9613858" cy="3592750"/>
          </a:xfrm>
        </p:spPr>
        <p:txBody>
          <a:bodyPr anchor="ctr"/>
          <a:lstStyle>
            <a:lvl1pPr latinLnBrk="0">
              <a:defRPr lang="fr-FR" sz="3200"/>
            </a:lvl1pPr>
          </a:lstStyle>
          <a:p>
            <a:r>
              <a:rPr lang="fr-FR" dirty="0"/>
              <a:t>Modifiez le style du titre</a:t>
            </a:r>
          </a:p>
        </p:txBody>
      </p:sp>
      <p:sp>
        <p:nvSpPr>
          <p:cNvPr id="4" name="Espace réservé du texte 3"/>
          <p:cNvSpPr>
            <a:spLocks noGrp="1"/>
          </p:cNvSpPr>
          <p:nvPr>
            <p:ph type="body" sz="half" idx="2"/>
          </p:nvPr>
        </p:nvSpPr>
        <p:spPr>
          <a:xfrm>
            <a:off x="680322" y="4711615"/>
            <a:ext cx="9613859" cy="1090789"/>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1161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25383694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Image 10"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3" name="Image 12"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1127856" y="609598"/>
            <a:ext cx="8718877" cy="3036061"/>
          </a:xfrm>
        </p:spPr>
        <p:txBody>
          <a:bodyPr anchor="ctr"/>
          <a:lstStyle>
            <a:lvl1pPr latinLnBrk="0">
              <a:defRPr lang="fr-FR" sz="3200"/>
            </a:lvl1pPr>
          </a:lstStyle>
          <a:p>
            <a:r>
              <a:rPr lang="fr-FR" dirty="0"/>
              <a:t>Modifiez le style du titre</a:t>
            </a:r>
          </a:p>
        </p:txBody>
      </p:sp>
      <p:sp>
        <p:nvSpPr>
          <p:cNvPr id="12" name="Espace réservé du texte 3"/>
          <p:cNvSpPr>
            <a:spLocks noGrp="1"/>
          </p:cNvSpPr>
          <p:nvPr>
            <p:ph type="body" sz="half" idx="13"/>
          </p:nvPr>
        </p:nvSpPr>
        <p:spPr>
          <a:xfrm>
            <a:off x="1402288" y="3653379"/>
            <a:ext cx="8156579" cy="548968"/>
          </a:xfrm>
        </p:spPr>
        <p:txBody>
          <a:bodyPr anchor="t">
            <a:normAutofit/>
          </a:bodyPr>
          <a:lstStyle>
            <a:lvl1pPr marL="0" indent="0" latinLnBrk="0">
              <a:buNone/>
              <a:defRPr lang="fr-FR" sz="14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4" name="Espace réservé du texte 3"/>
          <p:cNvSpPr>
            <a:spLocks noGrp="1"/>
          </p:cNvSpPr>
          <p:nvPr>
            <p:ph type="body" sz="half" idx="2"/>
          </p:nvPr>
        </p:nvSpPr>
        <p:spPr>
          <a:xfrm>
            <a:off x="680322" y="4711615"/>
            <a:ext cx="9613859" cy="1090789"/>
          </a:xfrm>
        </p:spPr>
        <p:txBody>
          <a:bodyPr anchor="ctr">
            <a:normAutofit/>
          </a:bodyP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09925"/>
            <a:ext cx="1154151" cy="1090789"/>
          </a:xfrm>
        </p:spPr>
        <p:txBody>
          <a:bodyPr/>
          <a:lstStyle/>
          <a:p>
            <a:fld id="{6D22F896-40B5-4ADD-8801-0D06FADFA095}" type="slidenum">
              <a:rPr/>
              <a:pPr/>
              <a:t>‹N°›</a:t>
            </a:fld>
            <a:endParaRPr lang="fr-FR"/>
          </a:p>
        </p:txBody>
      </p:sp>
      <p:sp>
        <p:nvSpPr>
          <p:cNvPr id="16" name="Zone de texte 15"/>
          <p:cNvSpPr txBox="1"/>
          <p:nvPr/>
        </p:nvSpPr>
        <p:spPr>
          <a:xfrm>
            <a:off x="583572" y="748116"/>
            <a:ext cx="609600" cy="584776"/>
          </a:xfrm>
          <a:prstGeom prst="rect">
            <a:avLst/>
          </a:prstGeom>
        </p:spPr>
        <p:txBody>
          <a:bodyPr vert="horz" lIns="91440" tIns="45720" rIns="91440" bIns="45720" rtlCol="0" anchor="ctr">
            <a:noAutofit/>
          </a:bodyPr>
          <a:lstStyle>
            <a:lvl1pPr latinLnBrk="0">
              <a:spcBef>
                <a:spcPct val="0"/>
              </a:spcBef>
              <a:buNone/>
              <a:defRPr lang="fr-F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latinLnBrk="0">
              <a:defRPr lang="fr-FR">
                <a:solidFill>
                  <a:schemeClr val="tx2"/>
                </a:solidFill>
              </a:defRPr>
            </a:lvl2pPr>
            <a:lvl3pPr latinLnBrk="0">
              <a:defRPr lang="fr-FR">
                <a:solidFill>
                  <a:schemeClr val="tx2"/>
                </a:solidFill>
              </a:defRPr>
            </a:lvl3pPr>
            <a:lvl4pPr latinLnBrk="0">
              <a:defRPr lang="fr-FR">
                <a:solidFill>
                  <a:schemeClr val="tx2"/>
                </a:solidFill>
              </a:defRPr>
            </a:lvl4pPr>
            <a:lvl5pPr latinLnBrk="0">
              <a:defRPr lang="fr-FR">
                <a:solidFill>
                  <a:schemeClr val="tx2"/>
                </a:solidFill>
              </a:defRPr>
            </a:lvl5pPr>
            <a:lvl6pPr latinLnBrk="0">
              <a:defRPr lang="fr-FR">
                <a:solidFill>
                  <a:schemeClr val="tx2"/>
                </a:solidFill>
              </a:defRPr>
            </a:lvl6pPr>
            <a:lvl7pPr latinLnBrk="0">
              <a:defRPr lang="fr-FR">
                <a:solidFill>
                  <a:schemeClr val="tx2"/>
                </a:solidFill>
              </a:defRPr>
            </a:lvl7pPr>
            <a:lvl8pPr latinLnBrk="0">
              <a:defRPr lang="fr-FR">
                <a:solidFill>
                  <a:schemeClr val="tx2"/>
                </a:solidFill>
              </a:defRPr>
            </a:lvl8pPr>
            <a:lvl9pPr latinLnBrk="0">
              <a:defRPr lang="fr-FR">
                <a:solidFill>
                  <a:schemeClr val="tx2"/>
                </a:solidFill>
              </a:defRPr>
            </a:lvl9pPr>
          </a:lstStyle>
          <a:p>
            <a:pPr lvl="0"/>
            <a:r>
              <a:rPr lang="fr-FR" sz="7200">
                <a:solidFill>
                  <a:schemeClr val="tx1"/>
                </a:solidFill>
                <a:effectLst/>
              </a:rPr>
              <a:t>"</a:t>
            </a:r>
          </a:p>
        </p:txBody>
      </p:sp>
      <p:sp>
        <p:nvSpPr>
          <p:cNvPr id="17" name="Zone de texte 16"/>
          <p:cNvSpPr txBox="1"/>
          <p:nvPr/>
        </p:nvSpPr>
        <p:spPr>
          <a:xfrm>
            <a:off x="9662809" y="3033524"/>
            <a:ext cx="609600" cy="584776"/>
          </a:xfrm>
          <a:prstGeom prst="rect">
            <a:avLst/>
          </a:prstGeom>
        </p:spPr>
        <p:txBody>
          <a:bodyPr vert="horz" lIns="91440" tIns="45720" rIns="91440" bIns="45720" rtlCol="0" anchor="ctr">
            <a:noAutofit/>
          </a:bodyPr>
          <a:lstStyle>
            <a:lvl1pPr latinLnBrk="0">
              <a:spcBef>
                <a:spcPct val="0"/>
              </a:spcBef>
              <a:buNone/>
              <a:defRPr lang="fr-F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latinLnBrk="0">
              <a:defRPr lang="fr-FR">
                <a:solidFill>
                  <a:schemeClr val="tx2"/>
                </a:solidFill>
              </a:defRPr>
            </a:lvl2pPr>
            <a:lvl3pPr latinLnBrk="0">
              <a:defRPr lang="fr-FR">
                <a:solidFill>
                  <a:schemeClr val="tx2"/>
                </a:solidFill>
              </a:defRPr>
            </a:lvl3pPr>
            <a:lvl4pPr latinLnBrk="0">
              <a:defRPr lang="fr-FR">
                <a:solidFill>
                  <a:schemeClr val="tx2"/>
                </a:solidFill>
              </a:defRPr>
            </a:lvl4pPr>
            <a:lvl5pPr latinLnBrk="0">
              <a:defRPr lang="fr-FR">
                <a:solidFill>
                  <a:schemeClr val="tx2"/>
                </a:solidFill>
              </a:defRPr>
            </a:lvl5pPr>
            <a:lvl6pPr latinLnBrk="0">
              <a:defRPr lang="fr-FR">
                <a:solidFill>
                  <a:schemeClr val="tx2"/>
                </a:solidFill>
              </a:defRPr>
            </a:lvl6pPr>
            <a:lvl7pPr latinLnBrk="0">
              <a:defRPr lang="fr-FR">
                <a:solidFill>
                  <a:schemeClr val="tx2"/>
                </a:solidFill>
              </a:defRPr>
            </a:lvl7pPr>
            <a:lvl8pPr latinLnBrk="0">
              <a:defRPr lang="fr-FR">
                <a:solidFill>
                  <a:schemeClr val="tx2"/>
                </a:solidFill>
              </a:defRPr>
            </a:lvl8pPr>
            <a:lvl9pPr latinLnBrk="0">
              <a:defRPr lang="fr-FR">
                <a:solidFill>
                  <a:schemeClr val="tx2"/>
                </a:solidFill>
              </a:defRPr>
            </a:lvl9pPr>
          </a:lstStyle>
          <a:p>
            <a:pPr lvl="0" algn="r"/>
            <a:r>
              <a:rPr lang="fr-FR" sz="7200">
                <a:solidFill>
                  <a:schemeClr val="tx1"/>
                </a:solidFill>
                <a:effectLst/>
              </a:rPr>
              <a:t>"</a:t>
            </a:r>
          </a:p>
        </p:txBody>
      </p:sp>
    </p:spTree>
    <p:extLst>
      <p:ext uri="{BB962C8B-B14F-4D97-AF65-F5344CB8AC3E}">
        <p14:creationId xmlns:p14="http://schemas.microsoft.com/office/powerpoint/2010/main" xmlns="" val="34599566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Image 8"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0" name="Image 9"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19" y="4711615"/>
            <a:ext cx="9613862" cy="588535"/>
          </a:xfrm>
        </p:spPr>
        <p:txBody>
          <a:bodyPr anchor="b"/>
          <a:lstStyle>
            <a:lvl1pPr latinLnBrk="0">
              <a:defRPr lang="fr-FR" sz="3200"/>
            </a:lvl1pPr>
          </a:lstStyle>
          <a:p>
            <a:r>
              <a:rPr lang="fr-FR" dirty="0"/>
              <a:t>Modifiez le style du titre</a:t>
            </a:r>
          </a:p>
        </p:txBody>
      </p:sp>
      <p:sp>
        <p:nvSpPr>
          <p:cNvPr id="4" name="Espace réservé du texte 3"/>
          <p:cNvSpPr>
            <a:spLocks noGrp="1"/>
          </p:cNvSpPr>
          <p:nvPr>
            <p:ph type="body" sz="half" idx="2"/>
          </p:nvPr>
        </p:nvSpPr>
        <p:spPr>
          <a:xfrm>
            <a:off x="680320" y="5300149"/>
            <a:ext cx="9613862" cy="502255"/>
          </a:xfrm>
        </p:spPr>
        <p:txBody>
          <a:bodyPr anchor="t"/>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0992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428730402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Image 12"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4" name="Image 13"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re 1"/>
          <p:cNvSpPr>
            <a:spLocks noGrp="1"/>
          </p:cNvSpPr>
          <p:nvPr>
            <p:ph type="title"/>
          </p:nvPr>
        </p:nvSpPr>
        <p:spPr>
          <a:xfrm>
            <a:off x="669222" y="753228"/>
            <a:ext cx="9624960" cy="1080938"/>
          </a:xfrm>
        </p:spPr>
        <p:txBody>
          <a:bodyPr/>
          <a:lstStyle/>
          <a:p>
            <a:r>
              <a:rPr lang="fr-FR" dirty="0"/>
              <a:t>Modifiez le style du titre</a:t>
            </a:r>
          </a:p>
        </p:txBody>
      </p:sp>
      <p:sp>
        <p:nvSpPr>
          <p:cNvPr id="7" name="Espace réservé du texte 2"/>
          <p:cNvSpPr>
            <a:spLocks noGrp="1"/>
          </p:cNvSpPr>
          <p:nvPr>
            <p:ph type="body" idx="1"/>
          </p:nvPr>
        </p:nvSpPr>
        <p:spPr>
          <a:xfrm>
            <a:off x="660946" y="2336873"/>
            <a:ext cx="3070034"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8" name="Espace réservé du texte 3"/>
          <p:cNvSpPr>
            <a:spLocks noGrp="1"/>
          </p:cNvSpPr>
          <p:nvPr>
            <p:ph type="body" sz="half" idx="15"/>
          </p:nvPr>
        </p:nvSpPr>
        <p:spPr>
          <a:xfrm>
            <a:off x="680322" y="3022673"/>
            <a:ext cx="3049702"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9" name="Espace réservé du texte 4"/>
          <p:cNvSpPr>
            <a:spLocks noGrp="1"/>
          </p:cNvSpPr>
          <p:nvPr>
            <p:ph type="body" sz="quarter" idx="3"/>
          </p:nvPr>
        </p:nvSpPr>
        <p:spPr>
          <a:xfrm>
            <a:off x="3956025" y="2336873"/>
            <a:ext cx="3063240"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10" name="Espace réservé du texte 3"/>
          <p:cNvSpPr>
            <a:spLocks noGrp="1"/>
          </p:cNvSpPr>
          <p:nvPr>
            <p:ph type="body" sz="half" idx="16"/>
          </p:nvPr>
        </p:nvSpPr>
        <p:spPr>
          <a:xfrm>
            <a:off x="3945470" y="3022673"/>
            <a:ext cx="3063240"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11" name="Espace réservé du texte 4"/>
          <p:cNvSpPr>
            <a:spLocks noGrp="1"/>
          </p:cNvSpPr>
          <p:nvPr>
            <p:ph type="body" sz="quarter" idx="13"/>
          </p:nvPr>
        </p:nvSpPr>
        <p:spPr>
          <a:xfrm>
            <a:off x="7224156" y="2336873"/>
            <a:ext cx="307002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12" name="Espace réservé du texte 3"/>
          <p:cNvSpPr>
            <a:spLocks noGrp="1"/>
          </p:cNvSpPr>
          <p:nvPr>
            <p:ph type="body" sz="half" idx="17"/>
          </p:nvPr>
        </p:nvSpPr>
        <p:spPr>
          <a:xfrm>
            <a:off x="7224156" y="3022673"/>
            <a:ext cx="3070025"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3" name="Espace réservé de la date 2"/>
          <p:cNvSpPr>
            <a:spLocks noGrp="1"/>
          </p:cNvSpPr>
          <p:nvPr>
            <p:ph type="dt" sz="half" idx="10"/>
          </p:nvPr>
        </p:nvSpPr>
        <p:spPr/>
        <p:txBody>
          <a:bodyPr/>
          <a:lstStyle/>
          <a:p>
            <a:r>
              <a:rPr lang="fr-FR" smtClean="0"/>
              <a:t>24.9.2013</a:t>
            </a:r>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162336870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Image 14"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Image 15"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re 1"/>
          <p:cNvSpPr>
            <a:spLocks noGrp="1"/>
          </p:cNvSpPr>
          <p:nvPr>
            <p:ph type="title"/>
          </p:nvPr>
        </p:nvSpPr>
        <p:spPr>
          <a:xfrm>
            <a:off x="680322" y="753228"/>
            <a:ext cx="9613860" cy="1080938"/>
          </a:xfrm>
        </p:spPr>
        <p:txBody>
          <a:bodyPr/>
          <a:lstStyle/>
          <a:p>
            <a:r>
              <a:rPr lang="fr-FR" dirty="0"/>
              <a:t>Modifiez le style du titre</a:t>
            </a:r>
          </a:p>
        </p:txBody>
      </p:sp>
      <p:sp>
        <p:nvSpPr>
          <p:cNvPr id="19" name="Espace réservé du texte 2"/>
          <p:cNvSpPr>
            <a:spLocks noGrp="1"/>
          </p:cNvSpPr>
          <p:nvPr>
            <p:ph type="body" idx="1"/>
          </p:nvPr>
        </p:nvSpPr>
        <p:spPr>
          <a:xfrm>
            <a:off x="680318" y="4297503"/>
            <a:ext cx="304970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0" name="Espace réservé d’image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1" name="Espace réservé du texte 3"/>
          <p:cNvSpPr>
            <a:spLocks noGrp="1"/>
          </p:cNvSpPr>
          <p:nvPr>
            <p:ph type="body" sz="half" idx="18"/>
          </p:nvPr>
        </p:nvSpPr>
        <p:spPr>
          <a:xfrm>
            <a:off x="680318" y="4873765"/>
            <a:ext cx="3049705"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22" name="Espace réservé du texte 4"/>
          <p:cNvSpPr>
            <a:spLocks noGrp="1"/>
          </p:cNvSpPr>
          <p:nvPr>
            <p:ph type="body" sz="quarter" idx="3"/>
          </p:nvPr>
        </p:nvSpPr>
        <p:spPr>
          <a:xfrm>
            <a:off x="3945471" y="4297503"/>
            <a:ext cx="3063240"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3" name="Espace réservé d’image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4" name="Espace réservé du texte 3"/>
          <p:cNvSpPr>
            <a:spLocks noGrp="1"/>
          </p:cNvSpPr>
          <p:nvPr>
            <p:ph type="body" sz="half" idx="19"/>
          </p:nvPr>
        </p:nvSpPr>
        <p:spPr>
          <a:xfrm>
            <a:off x="3944117" y="4873764"/>
            <a:ext cx="3067297"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25" name="Espace réservé du texte 4"/>
          <p:cNvSpPr>
            <a:spLocks noGrp="1"/>
          </p:cNvSpPr>
          <p:nvPr>
            <p:ph type="body" sz="quarter" idx="13"/>
          </p:nvPr>
        </p:nvSpPr>
        <p:spPr>
          <a:xfrm>
            <a:off x="7230678" y="4297503"/>
            <a:ext cx="306350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6" name="Espace réservé d’image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7" name="Espace réservé du texte 3"/>
          <p:cNvSpPr>
            <a:spLocks noGrp="1"/>
          </p:cNvSpPr>
          <p:nvPr>
            <p:ph type="body" sz="half" idx="20"/>
          </p:nvPr>
        </p:nvSpPr>
        <p:spPr>
          <a:xfrm>
            <a:off x="7230553" y="4873762"/>
            <a:ext cx="3067563"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3" name="Espace réservé de la date 2"/>
          <p:cNvSpPr>
            <a:spLocks noGrp="1"/>
          </p:cNvSpPr>
          <p:nvPr>
            <p:ph type="dt" sz="half" idx="10"/>
          </p:nvPr>
        </p:nvSpPr>
        <p:spPr/>
        <p:txBody>
          <a:bodyPr/>
          <a:lstStyle/>
          <a:p>
            <a:r>
              <a:rPr lang="fr-FR" smtClean="0"/>
              <a:t>24.9.2013</a:t>
            </a:r>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29608124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lvl1pPr algn="r" latinLnBrk="0">
              <a:defRPr lang="fr-FR"/>
            </a:lvl1pPr>
          </a:lstStyle>
          <a:p>
            <a:r>
              <a:rPr lang="fr-FR" dirty="0"/>
              <a:t>Modifiez le style du titre</a:t>
            </a:r>
          </a:p>
        </p:txBody>
      </p:sp>
      <p:sp>
        <p:nvSpPr>
          <p:cNvPr id="3" name="Espace réservé du texte vertical 2"/>
          <p:cNvSpPr>
            <a:spLocks noGrp="1"/>
          </p:cNvSpPr>
          <p:nvPr>
            <p:ph type="body" orient="vert" idx="1"/>
          </p:nvPr>
        </p:nvSpPr>
        <p:spPr/>
        <p:txBody>
          <a:bodyPr vert="eaVert"/>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r>
              <a:rPr lang="fr-FR" smtClean="0"/>
              <a:t>24.9.2013</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7098478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vertical 1"/>
          <p:cNvSpPr>
            <a:spLocks noGrp="1"/>
          </p:cNvSpPr>
          <p:nvPr>
            <p:ph type="title" orient="vert"/>
          </p:nvPr>
        </p:nvSpPr>
        <p:spPr>
          <a:xfrm>
            <a:off x="10129231" y="609597"/>
            <a:ext cx="1073802" cy="4353760"/>
          </a:xfrm>
        </p:spPr>
        <p:txBody>
          <a:bodyPr vert="eaVert"/>
          <a:lstStyle/>
          <a:p>
            <a:r>
              <a:rPr lang="fr-FR" dirty="0"/>
              <a:t>Modifiez le style du titre</a:t>
            </a:r>
          </a:p>
        </p:txBody>
      </p:sp>
      <p:sp>
        <p:nvSpPr>
          <p:cNvPr id="3" name="Espace réservé du texte vertical 2"/>
          <p:cNvSpPr>
            <a:spLocks noGrp="1"/>
          </p:cNvSpPr>
          <p:nvPr>
            <p:ph type="body" orient="vert" idx="1"/>
          </p:nvPr>
        </p:nvSpPr>
        <p:spPr>
          <a:xfrm>
            <a:off x="680322" y="609597"/>
            <a:ext cx="8870004" cy="5326589"/>
          </a:xfrm>
        </p:spPr>
        <p:txBody>
          <a:bodyPr vert="eaVert"/>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6807126" y="5936187"/>
            <a:ext cx="2743200" cy="365125"/>
          </a:xfrm>
        </p:spPr>
        <p:txBody>
          <a:bodyPr/>
          <a:lstStyle/>
          <a:p>
            <a:r>
              <a:rPr lang="fr-FR" smtClean="0"/>
              <a:t>24.9.2013</a:t>
            </a:r>
            <a:endParaRPr lang="fr-FR"/>
          </a:p>
        </p:txBody>
      </p:sp>
      <p:sp>
        <p:nvSpPr>
          <p:cNvPr id="5" name="Espace réservé du pied de page 4"/>
          <p:cNvSpPr>
            <a:spLocks noGrp="1"/>
          </p:cNvSpPr>
          <p:nvPr>
            <p:ph type="ftr" sz="quarter" idx="11"/>
          </p:nvPr>
        </p:nvSpPr>
        <p:spPr>
          <a:xfrm>
            <a:off x="680321" y="5936188"/>
            <a:ext cx="6126805" cy="365125"/>
          </a:xfrm>
        </p:spPr>
        <p:txBody>
          <a:bodyPr/>
          <a:lstStyle/>
          <a:p>
            <a:endParaRPr lang="fr-FR"/>
          </a:p>
        </p:txBody>
      </p:sp>
      <p:sp>
        <p:nvSpPr>
          <p:cNvPr id="6" name="Espace réservé du numéro de diapositive 5"/>
          <p:cNvSpPr>
            <a:spLocks noGrp="1"/>
          </p:cNvSpPr>
          <p:nvPr>
            <p:ph type="sldNum" sz="quarter" idx="12"/>
          </p:nvPr>
        </p:nvSpPr>
        <p:spPr>
          <a:xfrm>
            <a:off x="10097550" y="5398633"/>
            <a:ext cx="1154151" cy="1090789"/>
          </a:xfrm>
        </p:spPr>
        <p:txBody>
          <a:bodyPr anchor="t"/>
          <a:lstStyle>
            <a:lvl1pPr algn="ctr" latinLnBrk="0">
              <a:defRPr lang="fr-FR"/>
            </a:lvl1pPr>
          </a:lstStyle>
          <a:p>
            <a:fld id="{6D22F896-40B5-4ADD-8801-0D06FADFA095}" type="slidenum">
              <a:rPr/>
              <a:pPr/>
              <a:t>‹N°›</a:t>
            </a:fld>
            <a:endParaRPr lang="fr-FR"/>
          </a:p>
        </p:txBody>
      </p:sp>
    </p:spTree>
    <p:extLst>
      <p:ext uri="{BB962C8B-B14F-4D97-AF65-F5344CB8AC3E}">
        <p14:creationId xmlns:p14="http://schemas.microsoft.com/office/powerpoint/2010/main" xmlns="" val="27799591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Image 14"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Image 15"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mplacement réservé de contenu 2"/>
          <p:cNvSpPr>
            <a:spLocks noGrp="1"/>
          </p:cNvSpPr>
          <p:nvPr>
            <p:ph idx="1"/>
          </p:nvPr>
        </p:nvSpPr>
        <p:spPr/>
        <p:txBody>
          <a:bodyPr>
            <a:normAutofit/>
          </a:bodyPr>
          <a:lstStyle>
            <a:lvl1pPr latinLnBrk="0">
              <a:defRPr lang="fr-FR" sz="2400"/>
            </a:lvl1pPr>
            <a:lvl2pPr latinLnBrk="0">
              <a:defRPr lang="fr-FR" sz="2000"/>
            </a:lvl2pPr>
            <a:lvl3pPr latinLnBrk="0">
              <a:defRPr lang="fr-FR" sz="1800"/>
            </a:lvl3pPr>
            <a:lvl4pPr latinLnBrk="0">
              <a:defRPr lang="fr-FR" sz="1600"/>
            </a:lvl4pPr>
            <a:lvl5pPr latinLnBrk="0">
              <a:defRPr lang="fr-FR" sz="16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r>
              <a:rPr lang="fr-FR" smtClean="0"/>
              <a:t>24.9.2013</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21473991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086907"/>
            <a:ext cx="10437812" cy="321164"/>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2869895"/>
            <a:ext cx="9613860" cy="1090788"/>
          </a:xfrm>
        </p:spPr>
        <p:txBody>
          <a:bodyPr anchor="ctr">
            <a:normAutofit/>
          </a:bodyPr>
          <a:lstStyle>
            <a:lvl1pPr algn="r" latinLnBrk="0">
              <a:defRPr lang="fr-FR" sz="3600"/>
            </a:lvl1pPr>
          </a:lstStyle>
          <a:p>
            <a:r>
              <a:rPr lang="fr-FR" dirty="0"/>
              <a:t>Modifiez le style du titre</a:t>
            </a:r>
          </a:p>
        </p:txBody>
      </p:sp>
      <p:sp>
        <p:nvSpPr>
          <p:cNvPr id="3" name="Espace réservé du texte 2"/>
          <p:cNvSpPr>
            <a:spLocks noGrp="1"/>
          </p:cNvSpPr>
          <p:nvPr>
            <p:ph type="body" idx="1"/>
          </p:nvPr>
        </p:nvSpPr>
        <p:spPr>
          <a:xfrm>
            <a:off x="680322" y="4232171"/>
            <a:ext cx="9613860" cy="1704017"/>
          </a:xfrm>
        </p:spPr>
        <p:txBody>
          <a:bodyPr>
            <a:normAutofit/>
          </a:bodyPr>
          <a:lstStyle>
            <a:lvl1pPr marL="0" indent="0" algn="r" latinLnBrk="0">
              <a:buNone/>
              <a:defRPr lang="fr-FR" sz="2000">
                <a:solidFill>
                  <a:schemeClr val="tx1">
                    <a:tint val="75000"/>
                  </a:schemeClr>
                </a:solidFill>
              </a:defRPr>
            </a:lvl1pPr>
            <a:lvl2pPr marL="457200" indent="0" latinLnBrk="0">
              <a:buNone/>
              <a:defRPr lang="fr-FR" sz="2000">
                <a:solidFill>
                  <a:schemeClr val="tx1">
                    <a:tint val="75000"/>
                  </a:schemeClr>
                </a:solidFill>
              </a:defRPr>
            </a:lvl2pPr>
            <a:lvl3pPr marL="914400" indent="0" latinLnBrk="0">
              <a:buNone/>
              <a:defRPr lang="fr-FR" sz="1800">
                <a:solidFill>
                  <a:schemeClr val="tx1">
                    <a:tint val="75000"/>
                  </a:schemeClr>
                </a:solidFill>
              </a:defRPr>
            </a:lvl3pPr>
            <a:lvl4pPr marL="1371600" indent="0" latinLnBrk="0">
              <a:buNone/>
              <a:defRPr lang="fr-FR" sz="1600">
                <a:solidFill>
                  <a:schemeClr val="tx1">
                    <a:tint val="75000"/>
                  </a:schemeClr>
                </a:solidFill>
              </a:defRPr>
            </a:lvl4pPr>
            <a:lvl5pPr marL="1828800" indent="0" latinLnBrk="0">
              <a:buNone/>
              <a:defRPr lang="fr-FR" sz="1600">
                <a:solidFill>
                  <a:schemeClr val="tx1">
                    <a:tint val="75000"/>
                  </a:schemeClr>
                </a:solidFill>
              </a:defRPr>
            </a:lvl5pPr>
            <a:lvl6pPr marL="2286000" indent="0" latinLnBrk="0">
              <a:buNone/>
              <a:defRPr lang="fr-FR" sz="1600">
                <a:solidFill>
                  <a:schemeClr val="tx1">
                    <a:tint val="75000"/>
                  </a:schemeClr>
                </a:solidFill>
              </a:defRPr>
            </a:lvl6pPr>
            <a:lvl7pPr marL="2743200" indent="0" latinLnBrk="0">
              <a:buNone/>
              <a:defRPr lang="fr-FR" sz="1600">
                <a:solidFill>
                  <a:schemeClr val="tx1">
                    <a:tint val="75000"/>
                  </a:schemeClr>
                </a:solidFill>
              </a:defRPr>
            </a:lvl7pPr>
            <a:lvl8pPr marL="3200400" indent="0" latinLnBrk="0">
              <a:buNone/>
              <a:defRPr lang="fr-FR" sz="1600">
                <a:solidFill>
                  <a:schemeClr val="tx1">
                    <a:tint val="75000"/>
                  </a:schemeClr>
                </a:solidFill>
              </a:defRPr>
            </a:lvl8pPr>
            <a:lvl9pPr marL="3657600" indent="0" latinLnBrk="0">
              <a:buNone/>
              <a:defRPr lang="fr-FR" sz="1600">
                <a:solidFill>
                  <a:schemeClr val="tx1">
                    <a:tint val="75000"/>
                  </a:schemeClr>
                </a:solidFill>
              </a:defRPr>
            </a:lvl9pPr>
          </a:lstStyle>
          <a:p>
            <a:pPr lvl="0"/>
            <a:r>
              <a:rPr lang="fr-FR" dirty="0"/>
              <a:t>Modifiez les styles du texte du masque</a:t>
            </a:r>
          </a:p>
        </p:txBody>
      </p:sp>
      <p:sp>
        <p:nvSpPr>
          <p:cNvPr id="4" name="Espace réservé de la date 3"/>
          <p:cNvSpPr>
            <a:spLocks noGrp="1"/>
          </p:cNvSpPr>
          <p:nvPr>
            <p:ph type="dt" sz="half" idx="10"/>
          </p:nvPr>
        </p:nvSpPr>
        <p:spPr/>
        <p:txBody>
          <a:bodyPr/>
          <a:lstStyle/>
          <a:p>
            <a:r>
              <a:rPr lang="fr-FR" smtClean="0"/>
              <a:t>24.9.2013</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10729455" y="286989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35539100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mplacement réservé de contenu 2"/>
          <p:cNvSpPr>
            <a:spLocks noGrp="1"/>
          </p:cNvSpPr>
          <p:nvPr>
            <p:ph sz="half" idx="1"/>
          </p:nvPr>
        </p:nvSpPr>
        <p:spPr>
          <a:xfrm>
            <a:off x="680320" y="2336873"/>
            <a:ext cx="4698358" cy="3599316"/>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mplacement réservé de contenu 3"/>
          <p:cNvSpPr>
            <a:spLocks noGrp="1"/>
          </p:cNvSpPr>
          <p:nvPr>
            <p:ph sz="half" idx="2"/>
          </p:nvPr>
        </p:nvSpPr>
        <p:spPr>
          <a:xfrm>
            <a:off x="5594123" y="2336873"/>
            <a:ext cx="4700058" cy="3599316"/>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3552277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Image 9"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1" name="Image 10"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19" y="753229"/>
            <a:ext cx="9613863" cy="1080937"/>
          </a:xfrm>
        </p:spPr>
        <p:txBody>
          <a:bodyPr/>
          <a:lstStyle/>
          <a:p>
            <a:r>
              <a:rPr lang="fr-FR" dirty="0"/>
              <a:t>Modifiez le style du titre</a:t>
            </a:r>
          </a:p>
        </p:txBody>
      </p:sp>
      <p:sp>
        <p:nvSpPr>
          <p:cNvPr id="3" name="Espace réservé du texte 2"/>
          <p:cNvSpPr>
            <a:spLocks noGrp="1"/>
          </p:cNvSpPr>
          <p:nvPr>
            <p:ph type="body" idx="1"/>
          </p:nvPr>
        </p:nvSpPr>
        <p:spPr>
          <a:xfrm>
            <a:off x="906350" y="2336873"/>
            <a:ext cx="4472327" cy="693135"/>
          </a:xfrm>
        </p:spPr>
        <p:txBody>
          <a:bodyPr anchor="b"/>
          <a:lstStyle>
            <a:lvl1pPr marL="0" indent="0" latinLnBrk="0">
              <a:buNone/>
              <a:defRPr lang="fr-FR" sz="2400" b="1"/>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4" name="Emplacement réservé de contenu 3"/>
          <p:cNvSpPr>
            <a:spLocks noGrp="1"/>
          </p:cNvSpPr>
          <p:nvPr>
            <p:ph sz="half" idx="2"/>
          </p:nvPr>
        </p:nvSpPr>
        <p:spPr>
          <a:xfrm>
            <a:off x="680322" y="3030008"/>
            <a:ext cx="4698355" cy="2906179"/>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5820154" y="2336873"/>
            <a:ext cx="4474028" cy="692076"/>
          </a:xfrm>
        </p:spPr>
        <p:txBody>
          <a:bodyPr anchor="b"/>
          <a:lstStyle>
            <a:lvl1pPr marL="0" indent="0" latinLnBrk="0">
              <a:buNone/>
              <a:defRPr lang="fr-FR" sz="2400" b="1"/>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6" name="Emplacement réservé de contenu 5"/>
          <p:cNvSpPr>
            <a:spLocks noGrp="1"/>
          </p:cNvSpPr>
          <p:nvPr>
            <p:ph sz="quarter" idx="4"/>
          </p:nvPr>
        </p:nvSpPr>
        <p:spPr>
          <a:xfrm>
            <a:off x="5594123" y="3030008"/>
            <a:ext cx="4700059" cy="2906179"/>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r>
              <a:rPr lang="fr-FR" smtClean="0"/>
              <a:t>24.9.2013</a:t>
            </a:r>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15722328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Image 5"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Image 6"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space réservé de la date 2"/>
          <p:cNvSpPr>
            <a:spLocks noGrp="1"/>
          </p:cNvSpPr>
          <p:nvPr>
            <p:ph type="dt" sz="half" idx="10"/>
          </p:nvPr>
        </p:nvSpPr>
        <p:spPr/>
        <p:txBody>
          <a:bodyPr/>
          <a:lstStyle/>
          <a:p>
            <a:r>
              <a:rPr lang="fr-FR" smtClean="0"/>
              <a:t>24.9.2013</a:t>
            </a:r>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24619560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Image 4" descr="HD-ShadowShort.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Espace réservé de la date 1"/>
          <p:cNvSpPr>
            <a:spLocks noGrp="1"/>
          </p:cNvSpPr>
          <p:nvPr>
            <p:ph type="dt" sz="half" idx="10"/>
          </p:nvPr>
        </p:nvSpPr>
        <p:spPr/>
        <p:txBody>
          <a:bodyPr/>
          <a:lstStyle/>
          <a:p>
            <a:r>
              <a:rPr lang="fr-FR" smtClean="0"/>
              <a:t>24.9.2013</a:t>
            </a:r>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105431473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1" y="753227"/>
            <a:ext cx="9613859" cy="1080940"/>
          </a:xfrm>
        </p:spPr>
        <p:txBody>
          <a:bodyPr anchor="ctr">
            <a:normAutofit/>
          </a:bodyPr>
          <a:lstStyle>
            <a:lvl1pPr latinLnBrk="0">
              <a:defRPr lang="fr-FR" sz="3600"/>
            </a:lvl1pPr>
          </a:lstStyle>
          <a:p>
            <a:r>
              <a:rPr lang="fr-FR" dirty="0"/>
              <a:t>Modifiez le style du titre</a:t>
            </a:r>
          </a:p>
        </p:txBody>
      </p:sp>
      <p:sp>
        <p:nvSpPr>
          <p:cNvPr id="3" name="Emplacement réservé de contenu 2"/>
          <p:cNvSpPr>
            <a:spLocks noGrp="1"/>
          </p:cNvSpPr>
          <p:nvPr>
            <p:ph idx="1"/>
          </p:nvPr>
        </p:nvSpPr>
        <p:spPr>
          <a:xfrm>
            <a:off x="4685846" y="2336873"/>
            <a:ext cx="5608336" cy="3599313"/>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680322" y="2336872"/>
            <a:ext cx="3790078" cy="3599317"/>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11418405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3" y="753228"/>
            <a:ext cx="9613857" cy="1080938"/>
          </a:xfrm>
        </p:spPr>
        <p:txBody>
          <a:bodyPr anchor="ctr">
            <a:normAutofit/>
          </a:bodyPr>
          <a:lstStyle>
            <a:lvl1pPr latinLnBrk="0">
              <a:defRPr lang="fr-FR" sz="3600"/>
            </a:lvl1pPr>
          </a:lstStyle>
          <a:p>
            <a:r>
              <a:rPr lang="fr-FR" dirty="0"/>
              <a:t>Modifiez le style du titre</a:t>
            </a:r>
          </a:p>
        </p:txBody>
      </p:sp>
      <p:sp>
        <p:nvSpPr>
          <p:cNvPr id="3" name="Espace réservé d’image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latinLnBrk="0">
              <a:buNone/>
              <a:defRPr lang="fr-FR" sz="3200"/>
            </a:lvl1pPr>
            <a:lvl2pPr marL="457200" indent="0" latinLnBrk="0">
              <a:buNone/>
              <a:defRPr lang="fr-FR" sz="2800"/>
            </a:lvl2pPr>
            <a:lvl3pPr marL="914400" indent="0" latinLnBrk="0">
              <a:buNone/>
              <a:defRPr lang="fr-FR" sz="2400"/>
            </a:lvl3pPr>
            <a:lvl4pPr marL="1371600" indent="0" latinLnBrk="0">
              <a:buNone/>
              <a:defRPr lang="fr-FR" sz="2000"/>
            </a:lvl4pPr>
            <a:lvl5pPr marL="1828800" indent="0" latinLnBrk="0">
              <a:buNone/>
              <a:defRPr lang="fr-FR" sz="2000"/>
            </a:lvl5pPr>
            <a:lvl6pPr marL="2286000" indent="0" latinLnBrk="0">
              <a:buNone/>
              <a:defRPr lang="fr-FR" sz="2000"/>
            </a:lvl6pPr>
            <a:lvl7pPr marL="2743200" indent="0" latinLnBrk="0">
              <a:buNone/>
              <a:defRPr lang="fr-FR" sz="2000"/>
            </a:lvl7pPr>
            <a:lvl8pPr marL="3200400" indent="0" latinLnBrk="0">
              <a:buNone/>
              <a:defRPr lang="fr-FR" sz="2000"/>
            </a:lvl8pPr>
            <a:lvl9pPr marL="3657600" indent="0" latinLnBrk="0">
              <a:buNone/>
              <a:defRPr lang="fr-FR" sz="2000"/>
            </a:lvl9pPr>
          </a:lstStyle>
          <a:p>
            <a:r>
              <a:rPr lang="fr-FR" dirty="0"/>
              <a:t>Cliquez sur l’icône pour ajouter une image</a:t>
            </a:r>
          </a:p>
        </p:txBody>
      </p:sp>
      <p:sp>
        <p:nvSpPr>
          <p:cNvPr id="4" name="Espace réservé du texte 3"/>
          <p:cNvSpPr>
            <a:spLocks noGrp="1"/>
          </p:cNvSpPr>
          <p:nvPr>
            <p:ph type="body" sz="half" idx="2"/>
          </p:nvPr>
        </p:nvSpPr>
        <p:spPr>
          <a:xfrm>
            <a:off x="680323" y="2336873"/>
            <a:ext cx="3876256" cy="3599315"/>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r>
              <a:rPr lang="fr-FR" smtClean="0"/>
              <a:t>24.9.2013</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xmlns="" val="329570161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 6" descr="hashOverlay-FullResolve.png"/>
          <p:cNvPicPr>
            <a:picLocks noChangeAspect="1"/>
          </p:cNvPicPr>
          <p:nvPr/>
        </p:nvPicPr>
        <p:blipFill>
          <a:blip r:embed="rId19">
            <a:alphaModFix amt="10000"/>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Espace réservé du titre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latinLnBrk="0">
              <a:defRPr lang="fr-FR" sz="1050">
                <a:solidFill>
                  <a:schemeClr val="tx1">
                    <a:tint val="75000"/>
                  </a:schemeClr>
                </a:solidFill>
              </a:defRPr>
            </a:lvl1pPr>
          </a:lstStyle>
          <a:p>
            <a:r>
              <a:rPr lang="fr-FR" smtClean="0"/>
              <a:t>24.9.2013</a:t>
            </a:r>
            <a:endParaRPr lang="fr-FR"/>
          </a:p>
        </p:txBody>
      </p:sp>
      <p:sp>
        <p:nvSpPr>
          <p:cNvPr id="5" name="Espace réservé du pied de page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latinLnBrk="0">
              <a:defRPr lang="fr-FR" sz="105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latinLnBrk="0">
              <a:defRPr lang="fr-FR" sz="3600">
                <a:solidFill>
                  <a:schemeClr val="tx1">
                    <a:tint val="75000"/>
                  </a:schemeClr>
                </a:solidFill>
              </a:defRPr>
            </a:lvl1pPr>
          </a:lstStyle>
          <a:p>
            <a:fld id="{6D22F896-40B5-4ADD-8801-0D06FADFA095}" type="slidenum">
              <a:rPr/>
              <a:pPr/>
              <a:t>‹N°›</a:t>
            </a:fld>
            <a:endParaRPr lang="fr-FR"/>
          </a:p>
        </p:txBody>
      </p:sp>
    </p:spTree>
    <p:extLst>
      <p:ext uri="{BB962C8B-B14F-4D97-AF65-F5344CB8AC3E}">
        <p14:creationId xmlns:p14="http://schemas.microsoft.com/office/powerpoint/2010/main" xmlns=""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txStyles>
    <p:titleStyle>
      <a:lvl1pPr algn="l" defTabSz="914400" rtl="0" eaLnBrk="1" latinLnBrk="0" hangingPunct="1">
        <a:lnSpc>
          <a:spcPct val="90000"/>
        </a:lnSpc>
        <a:spcBef>
          <a:spcPct val="0"/>
        </a:spcBef>
        <a:buNone/>
        <a:defRPr lang="fr-F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 y="2733709"/>
            <a:ext cx="8824456" cy="1373070"/>
          </a:xfrm>
        </p:spPr>
        <p:txBody>
          <a:bodyPr/>
          <a:lstStyle/>
          <a:p>
            <a:r>
              <a:rPr lang="fr-FR" sz="5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Présentation Conception IHM</a:t>
            </a:r>
            <a:endParaRPr lang="fr-FR" sz="5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3" name="Sous-titre 2"/>
          <p:cNvSpPr>
            <a:spLocks noGrp="1"/>
          </p:cNvSpPr>
          <p:nvPr>
            <p:ph type="subTitle" idx="1"/>
          </p:nvPr>
        </p:nvSpPr>
        <p:spPr>
          <a:xfrm>
            <a:off x="789506" y="4407687"/>
            <a:ext cx="8144134" cy="1117687"/>
          </a:xfrm>
        </p:spPr>
        <p:txBody>
          <a:bodyPr>
            <a:normAutofit fontScale="85000" lnSpcReduction="20000"/>
          </a:bodyPr>
          <a:lstStyle/>
          <a:p>
            <a:r>
              <a:rPr lang="fr-FR" sz="3800" b="1" dirty="0" smtClean="0"/>
              <a:t>Interaction </a:t>
            </a:r>
            <a:r>
              <a:rPr lang="fr-FR" sz="3800" b="1" dirty="0" smtClean="0"/>
              <a:t>Homme Machine</a:t>
            </a:r>
          </a:p>
          <a:p>
            <a:endParaRPr lang="fr-FR" sz="2400" b="1" dirty="0"/>
          </a:p>
          <a:p>
            <a:r>
              <a:rPr smtClean="0"/>
              <a:t>Réalisé par </a:t>
            </a:r>
            <a:r>
              <a:rPr smtClean="0"/>
              <a:t>:Mohamed </a:t>
            </a:r>
            <a:r>
              <a:rPr smtClean="0"/>
              <a:t>wajdi boutiti</a:t>
            </a:r>
            <a:endParaRPr lang="fr-FR" dirty="0"/>
          </a:p>
        </p:txBody>
      </p:sp>
      <p:sp>
        <p:nvSpPr>
          <p:cNvPr id="5" name="ZoneTexte 4"/>
          <p:cNvSpPr txBox="1"/>
          <p:nvPr/>
        </p:nvSpPr>
        <p:spPr>
          <a:xfrm>
            <a:off x="5431801" y="6455398"/>
            <a:ext cx="1281120" cy="369332"/>
          </a:xfrm>
          <a:prstGeom prst="rect">
            <a:avLst/>
          </a:prstGeom>
          <a:noFill/>
        </p:spPr>
        <p:txBody>
          <a:bodyPr wrap="none" rtlCol="0">
            <a:spAutoFit/>
          </a:bodyPr>
          <a:lstStyle/>
          <a:p>
            <a:r>
              <a:rPr smtClean="0"/>
              <a:t>2015/2016</a:t>
            </a:r>
          </a:p>
        </p:txBody>
      </p:sp>
      <p:pic>
        <p:nvPicPr>
          <p:cNvPr id="6" name="Image 5" descr="pppp.png"/>
          <p:cNvPicPr>
            <a:picLocks noChangeAspect="1"/>
          </p:cNvPicPr>
          <p:nvPr/>
        </p:nvPicPr>
        <p:blipFill>
          <a:blip r:embed="rId3"/>
          <a:stretch>
            <a:fillRect/>
          </a:stretch>
        </p:blipFill>
        <p:spPr>
          <a:xfrm>
            <a:off x="9130354" y="2579427"/>
            <a:ext cx="3047998" cy="1665025"/>
          </a:xfrm>
          <a:prstGeom prst="rect">
            <a:avLst/>
          </a:prstGeom>
        </p:spPr>
      </p:pic>
      <p:pic>
        <p:nvPicPr>
          <p:cNvPr id="9" name="Image 8" descr="ooo.png"/>
          <p:cNvPicPr>
            <a:picLocks noChangeAspect="1"/>
          </p:cNvPicPr>
          <p:nvPr/>
        </p:nvPicPr>
        <p:blipFill>
          <a:blip r:embed="rId4"/>
          <a:stretch>
            <a:fillRect/>
          </a:stretch>
        </p:blipFill>
        <p:spPr>
          <a:xfrm>
            <a:off x="3548417" y="13648"/>
            <a:ext cx="4162567" cy="2347415"/>
          </a:xfrm>
          <a:prstGeom prst="rect">
            <a:avLst/>
          </a:prstGeom>
        </p:spPr>
      </p:pic>
      <p:sp>
        <p:nvSpPr>
          <p:cNvPr id="7" name="Espace réservé du numéro de diapositive 6"/>
          <p:cNvSpPr>
            <a:spLocks noGrp="1"/>
          </p:cNvSpPr>
          <p:nvPr>
            <p:ph type="sldNum" sz="quarter" idx="12"/>
          </p:nvPr>
        </p:nvSpPr>
        <p:spPr/>
        <p:txBody>
          <a:bodyPr/>
          <a:lstStyle/>
          <a:p>
            <a:fld id="{6D22F896-40B5-4ADD-8801-0D06FADFA095}" type="slidenum">
              <a:rPr lang="fr-FR" smtClean="0"/>
              <a:pPr/>
              <a:t>1</a:t>
            </a:fld>
            <a:endParaRPr lang="fr-FR"/>
          </a:p>
        </p:txBody>
      </p:sp>
    </p:spTree>
    <p:extLst>
      <p:ext uri="{BB962C8B-B14F-4D97-AF65-F5344CB8AC3E}">
        <p14:creationId xmlns:p14="http://schemas.microsoft.com/office/powerpoint/2010/main" xmlns="" val="328929167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Sytème interactifs-Mise en oeuvre </a:t>
            </a:r>
            <a:endParaRPr lang="fr-FR" dirty="0"/>
          </a:p>
        </p:txBody>
      </p:sp>
      <p:sp>
        <p:nvSpPr>
          <p:cNvPr id="3" name="Emplacement réservé de contenu 2"/>
          <p:cNvSpPr>
            <a:spLocks noGrp="1"/>
          </p:cNvSpPr>
          <p:nvPr>
            <p:ph idx="1"/>
          </p:nvPr>
        </p:nvSpPr>
        <p:spPr>
          <a:xfrm>
            <a:off x="423082" y="2336873"/>
            <a:ext cx="10140282" cy="3982040"/>
          </a:xfrm>
        </p:spPr>
        <p:txBody>
          <a:bodyPr>
            <a:normAutofit/>
          </a:bodyPr>
          <a:lstStyle/>
          <a:p>
            <a:pPr>
              <a:buFont typeface="Wingdings" pitchFamily="2" charset="2"/>
              <a:buChar char="§"/>
            </a:pPr>
            <a:r>
              <a:rPr smtClean="0"/>
              <a:t>La mise en œuvre d'un systéme interactifs est :</a:t>
            </a:r>
          </a:p>
          <a:p>
            <a:pPr lvl="1">
              <a:buFont typeface="Wingdings" pitchFamily="2" charset="2"/>
              <a:buChar char="Ø"/>
            </a:pPr>
            <a:r>
              <a:rPr smtClean="0"/>
              <a:t>Difficile</a:t>
            </a:r>
          </a:p>
          <a:p>
            <a:pPr lvl="1">
              <a:buFont typeface="Wingdings" pitchFamily="2" charset="2"/>
              <a:buChar char="Ø"/>
            </a:pPr>
            <a:r>
              <a:rPr smtClean="0"/>
              <a:t>Long</a:t>
            </a:r>
          </a:p>
          <a:p>
            <a:pPr lvl="1">
              <a:buFont typeface="Wingdings" pitchFamily="2" charset="2"/>
              <a:buChar char="Ø"/>
            </a:pPr>
            <a:r>
              <a:rPr smtClean="0"/>
              <a:t>Couteux</a:t>
            </a:r>
          </a:p>
          <a:p>
            <a:pPr lvl="1">
              <a:buFont typeface="Wingdings" pitchFamily="2" charset="2"/>
              <a:buChar char="Ø"/>
            </a:pPr>
            <a:r>
              <a:rPr smtClean="0"/>
              <a:t>Nécessite  une approche précoce , méthodique ,itérative,expérimentale</a:t>
            </a:r>
          </a:p>
          <a:p>
            <a:pPr>
              <a:buFont typeface="Wingdings" pitchFamily="2" charset="2"/>
              <a:buChar char="§"/>
            </a:pPr>
            <a:r>
              <a:rPr smtClean="0"/>
              <a:t>Mais c'est pas:</a:t>
            </a:r>
          </a:p>
          <a:p>
            <a:pPr lvl="1">
              <a:buFont typeface="Wingdings" pitchFamily="2" charset="2"/>
              <a:buChar char="Ø"/>
            </a:pPr>
            <a:r>
              <a:rPr smtClean="0"/>
              <a:t>Une operation esthétique de l'ecran</a:t>
            </a:r>
          </a:p>
          <a:p>
            <a:pPr lvl="1">
              <a:buFont typeface="Wingdings" pitchFamily="2" charset="2"/>
              <a:buChar char="Ø"/>
            </a:pPr>
            <a:r>
              <a:rPr smtClean="0"/>
              <a:t>Une affaire de goüt ,de bon sens , d'intuition</a:t>
            </a:r>
          </a:p>
          <a:p>
            <a:pPr>
              <a:buFont typeface="Wingdings" pitchFamily="2" charset="2"/>
              <a:buChar char="§"/>
            </a:pPr>
            <a:r>
              <a:rPr smtClean="0"/>
              <a:t>Il faut prendre l'IHM dès debut</a:t>
            </a:r>
          </a:p>
          <a:p>
            <a:pPr>
              <a:buFont typeface="Wingdings" pitchFamily="2" charset="2"/>
              <a:buChar char="§"/>
            </a:pPr>
            <a:r>
              <a:rPr smtClean="0"/>
              <a:t>Pas toujours des solutions prëte à l'emploi</a:t>
            </a:r>
          </a:p>
          <a:p>
            <a:pPr>
              <a:buNone/>
            </a:pPr>
            <a:endParaRPr smtClean="0"/>
          </a:p>
          <a:p>
            <a:pPr lvl="1">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10</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IHM-Ergonomie</a:t>
            </a:r>
            <a:endParaRPr lang="fr-FR" dirty="0"/>
          </a:p>
        </p:txBody>
      </p:sp>
      <p:sp>
        <p:nvSpPr>
          <p:cNvPr id="3" name="Emplacement réservé de contenu 2"/>
          <p:cNvSpPr>
            <a:spLocks noGrp="1"/>
          </p:cNvSpPr>
          <p:nvPr>
            <p:ph idx="1"/>
          </p:nvPr>
        </p:nvSpPr>
        <p:spPr>
          <a:xfrm>
            <a:off x="680321" y="2336873"/>
            <a:ext cx="9855752" cy="3982040"/>
          </a:xfrm>
        </p:spPr>
        <p:txBody>
          <a:bodyPr>
            <a:normAutofit/>
          </a:bodyPr>
          <a:lstStyle/>
          <a:p>
            <a:pPr marL="457200" indent="-457200" algn="just">
              <a:buNone/>
            </a:pPr>
            <a:endParaRPr sz="2800" smtClean="0"/>
          </a:p>
          <a:p>
            <a:pPr marL="457200" indent="-457200" algn="just">
              <a:buNone/>
            </a:pPr>
            <a:endParaRPr sz="2800" smtClean="0"/>
          </a:p>
          <a:p>
            <a:pPr marL="457200" indent="-457200" algn="just">
              <a:buNone/>
            </a:pPr>
            <a:r>
              <a:rPr sz="2800" smtClean="0"/>
              <a:t>Discipline qui s'intéresse à la conception ,le développement</a:t>
            </a:r>
          </a:p>
          <a:p>
            <a:pPr marL="457200" indent="-457200" algn="just">
              <a:buNone/>
            </a:pPr>
            <a:r>
              <a:rPr sz="2800" smtClean="0"/>
              <a:t>l'évaluation de systèmes interactis homme-machine et les</a:t>
            </a:r>
          </a:p>
          <a:p>
            <a:pPr marL="457200" indent="-457200" algn="just">
              <a:buNone/>
            </a:pPr>
            <a:r>
              <a:rPr sz="2800" smtClean="0"/>
              <a:t>phénomènes autour d'eux</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11</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Définiton</a:t>
            </a:r>
            <a:endParaRPr lang="fr-FR" dirty="0"/>
          </a:p>
        </p:txBody>
      </p:sp>
      <p:sp>
        <p:nvSpPr>
          <p:cNvPr id="3" name="Emplacement réservé de contenu 2"/>
          <p:cNvSpPr>
            <a:spLocks noGrp="1"/>
          </p:cNvSpPr>
          <p:nvPr>
            <p:ph idx="1"/>
          </p:nvPr>
        </p:nvSpPr>
        <p:spPr>
          <a:xfrm>
            <a:off x="680320" y="2336873"/>
            <a:ext cx="10046819" cy="3982040"/>
          </a:xfrm>
        </p:spPr>
        <p:txBody>
          <a:bodyPr>
            <a:normAutofit fontScale="92500" lnSpcReduction="10000"/>
          </a:bodyPr>
          <a:lstStyle/>
          <a:p>
            <a:pPr>
              <a:buFont typeface="Wingdings" pitchFamily="2" charset="2"/>
              <a:buChar char="Ø"/>
            </a:pPr>
            <a:r>
              <a:rPr sz="2600" smtClean="0"/>
              <a:t>L'ergonomie permet  de faciliter l'intercompréhension entre utilisateurs et concepteurs</a:t>
            </a:r>
          </a:p>
          <a:p>
            <a:pPr>
              <a:buNone/>
            </a:pPr>
            <a:endParaRPr sz="2600" smtClean="0"/>
          </a:p>
          <a:p>
            <a:pPr>
              <a:buFont typeface="Wingdings" pitchFamily="2" charset="2"/>
              <a:buChar char="Ø"/>
            </a:pPr>
            <a:r>
              <a:rPr sz="2600" smtClean="0"/>
              <a:t>Vise à adopter les postes de travail aux caractéristiques psychologiques et  phsycologiques de la personne</a:t>
            </a:r>
          </a:p>
          <a:p>
            <a:pPr>
              <a:buNone/>
            </a:pPr>
            <a:endParaRPr sz="2600" smtClean="0"/>
          </a:p>
          <a:p>
            <a:pPr>
              <a:buFont typeface="Wingdings" pitchFamily="2" charset="2"/>
              <a:buChar char="Ø"/>
            </a:pPr>
            <a:r>
              <a:rPr sz="2600" smtClean="0"/>
              <a:t>Vise à adopter les logiciels à l'utilisateur</a:t>
            </a:r>
          </a:p>
          <a:p>
            <a:pPr>
              <a:buFont typeface="Wingdings" pitchFamily="2" charset="2"/>
              <a:buChar char="Ø"/>
            </a:pPr>
            <a:r>
              <a:rPr sz="2600" smtClean="0"/>
              <a:t>Elle comme but pour diminuer les erreurs,le temps d'apprentissage :</a:t>
            </a:r>
          </a:p>
          <a:p>
            <a:pPr>
              <a:buFont typeface="Wingdings" pitchFamily="2" charset="2"/>
              <a:buChar char="Ø"/>
            </a:pPr>
            <a:r>
              <a:rPr sz="2600" smtClean="0"/>
              <a:t>Rendre le logiciel le plus facilement utilisable </a:t>
            </a:r>
          </a:p>
          <a:p>
            <a:pPr>
              <a:buNone/>
            </a:pPr>
            <a:r>
              <a:rPr smtClean="0"/>
              <a:t> </a:t>
            </a:r>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12</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 ergonomiques</a:t>
            </a:r>
            <a:endParaRPr lang="fr-FR" dirty="0"/>
          </a:p>
        </p:txBody>
      </p:sp>
      <p:sp>
        <p:nvSpPr>
          <p:cNvPr id="3" name="Emplacement réservé de contenu 2"/>
          <p:cNvSpPr>
            <a:spLocks noGrp="1"/>
          </p:cNvSpPr>
          <p:nvPr>
            <p:ph idx="1"/>
          </p:nvPr>
        </p:nvSpPr>
        <p:spPr>
          <a:xfrm>
            <a:off x="680320" y="2336873"/>
            <a:ext cx="10046819" cy="3982040"/>
          </a:xfrm>
        </p:spPr>
        <p:txBody>
          <a:bodyPr>
            <a:normAutofit/>
          </a:bodyPr>
          <a:lstStyle/>
          <a:p>
            <a:pPr>
              <a:buFont typeface="Wingdings" pitchFamily="2" charset="2"/>
              <a:buChar char="Ø"/>
            </a:pPr>
            <a:r>
              <a:rPr smtClean="0"/>
              <a:t>Les règles de l'ergonomie :</a:t>
            </a:r>
          </a:p>
          <a:p>
            <a:pPr marL="457200" indent="-457200">
              <a:buFont typeface="+mj-lt"/>
              <a:buAutoNum type="arabicPeriod"/>
            </a:pPr>
            <a:r>
              <a:rPr smtClean="0"/>
              <a:t>Compatibilité</a:t>
            </a:r>
          </a:p>
          <a:p>
            <a:pPr marL="457200" indent="-457200">
              <a:buFont typeface="+mj-lt"/>
              <a:buAutoNum type="arabicPeriod"/>
            </a:pPr>
            <a:r>
              <a:rPr smtClean="0"/>
              <a:t>Guidage</a:t>
            </a:r>
          </a:p>
          <a:p>
            <a:pPr marL="457200" indent="-457200">
              <a:buFont typeface="+mj-lt"/>
              <a:buAutoNum type="arabicPeriod"/>
            </a:pPr>
            <a:r>
              <a:rPr smtClean="0"/>
              <a:t>Homogenité/Cohérence</a:t>
            </a:r>
          </a:p>
          <a:p>
            <a:pPr marL="457200" indent="-457200">
              <a:buFont typeface="+mj-lt"/>
              <a:buAutoNum type="arabicPeriod"/>
            </a:pPr>
            <a:r>
              <a:rPr lang="fr-FR" dirty="0" smtClean="0"/>
              <a:t>S</a:t>
            </a:r>
            <a:r>
              <a:rPr smtClean="0"/>
              <a:t>ouplesse</a:t>
            </a:r>
          </a:p>
          <a:p>
            <a:pPr marL="457200" indent="-457200">
              <a:buFont typeface="+mj-lt"/>
              <a:buAutoNum type="arabicPeriod"/>
            </a:pPr>
            <a:r>
              <a:rPr lang="fr-FR" dirty="0" err="1" smtClean="0"/>
              <a:t>Contrô</a:t>
            </a:r>
            <a:r>
              <a:rPr smtClean="0"/>
              <a:t>le explicite</a:t>
            </a:r>
          </a:p>
          <a:p>
            <a:pPr marL="457200" indent="-457200">
              <a:buFont typeface="+mj-lt"/>
              <a:buAutoNum type="arabicPeriod"/>
            </a:pPr>
            <a:r>
              <a:rPr smtClean="0"/>
              <a:t>Gestion des erreurs</a:t>
            </a:r>
          </a:p>
          <a:p>
            <a:pPr marL="457200" indent="-457200">
              <a:buFont typeface="+mj-lt"/>
              <a:buAutoNum type="arabicPeriod"/>
            </a:pPr>
            <a:r>
              <a:rPr smtClean="0"/>
              <a:t>Conclusion</a:t>
            </a:r>
          </a:p>
          <a:p>
            <a:pPr marL="457200" indent="-457200">
              <a:buFont typeface="+mj-lt"/>
              <a:buAutoNum type="arabicPeriod"/>
            </a:pP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13</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règles:Compatibilité</a:t>
            </a:r>
            <a:endParaRPr lang="fr-FR" dirty="0"/>
          </a:p>
        </p:txBody>
      </p:sp>
      <p:sp>
        <p:nvSpPr>
          <p:cNvPr id="3" name="Emplacement réservé de contenu 2"/>
          <p:cNvSpPr>
            <a:spLocks noGrp="1"/>
          </p:cNvSpPr>
          <p:nvPr>
            <p:ph idx="1"/>
          </p:nvPr>
        </p:nvSpPr>
        <p:spPr>
          <a:xfrm>
            <a:off x="680320" y="2336873"/>
            <a:ext cx="10046819" cy="3982040"/>
          </a:xfrm>
        </p:spPr>
        <p:txBody>
          <a:bodyPr>
            <a:normAutofit fontScale="92500" lnSpcReduction="20000"/>
          </a:bodyPr>
          <a:lstStyle/>
          <a:p>
            <a:pPr marL="457200" indent="-457200">
              <a:buNone/>
            </a:pPr>
            <a:r>
              <a:rPr b="1" u="sng" smtClean="0"/>
              <a:t>Niveau produit:</a:t>
            </a:r>
          </a:p>
          <a:p>
            <a:pPr marL="457200" indent="-457200">
              <a:buNone/>
            </a:pPr>
            <a:r>
              <a:rPr smtClean="0"/>
              <a:t>	Les utilisateurs connaissent d'autres produits :</a:t>
            </a:r>
          </a:p>
          <a:p>
            <a:pPr marL="457200" indent="-457200">
              <a:buNone/>
            </a:pPr>
            <a:r>
              <a:rPr smtClean="0"/>
              <a:t>		</a:t>
            </a:r>
            <a:r>
              <a:rPr lang="fr-FR" dirty="0" smtClean="0">
                <a:sym typeface="Wingdings" pitchFamily="2" charset="2"/>
              </a:rPr>
              <a:t> Il faut exploiter cette connaissance </a:t>
            </a:r>
            <a:endParaRPr smtClean="0"/>
          </a:p>
          <a:p>
            <a:pPr marL="457200" indent="-457200">
              <a:buNone/>
            </a:pPr>
            <a:r>
              <a:rPr b="1" u="sng" smtClean="0"/>
              <a:t>Niveau täche:</a:t>
            </a:r>
          </a:p>
          <a:p>
            <a:pPr marL="457200" indent="-457200">
              <a:buNone/>
            </a:pPr>
            <a:r>
              <a:rPr smtClean="0">
                <a:effectLst/>
              </a:rPr>
              <a:t>	</a:t>
            </a:r>
            <a:r>
              <a:rPr smtClean="0">
                <a:sym typeface="Wingdings" pitchFamily="2" charset="2"/>
              </a:rPr>
              <a:t>Raisonner en terme de taches utilisateurs et il avoir le faciliter de passage d'une tache à une autre. </a:t>
            </a:r>
          </a:p>
          <a:p>
            <a:pPr marL="457200" indent="-457200">
              <a:buNone/>
            </a:pPr>
            <a:endParaRPr smtClean="0"/>
          </a:p>
          <a:p>
            <a:pPr marL="457200" indent="-457200">
              <a:buNone/>
            </a:pPr>
            <a:r>
              <a:rPr lang="fr-FR" dirty="0" smtClean="0">
                <a:sym typeface="Wingdings" pitchFamily="2" charset="2"/>
              </a:rPr>
              <a:t></a:t>
            </a:r>
            <a:r>
              <a:rPr smtClean="0"/>
              <a:t>Répond aux objectifs suivant:</a:t>
            </a:r>
          </a:p>
          <a:p>
            <a:pPr marL="457200" indent="-457200">
              <a:buFont typeface="Wingdings" pitchFamily="2" charset="2"/>
              <a:buChar char="ü"/>
            </a:pPr>
            <a:r>
              <a:rPr smtClean="0"/>
              <a:t>Correspondance entre les connaisances de l'utilisateur et la capacité logiciel</a:t>
            </a:r>
          </a:p>
          <a:p>
            <a:pPr marL="457200" indent="-457200">
              <a:buFont typeface="Wingdings" pitchFamily="2" charset="2"/>
              <a:buChar char="ü"/>
            </a:pPr>
            <a:r>
              <a:rPr smtClean="0"/>
              <a:t>Univers familier et habituel=apprentissage facilité </a:t>
            </a:r>
          </a:p>
          <a:p>
            <a:pPr marL="457200" indent="-457200">
              <a:buNone/>
            </a:pPr>
            <a:endParaRPr smtClean="0"/>
          </a:p>
          <a:p>
            <a:pPr marL="457200" indent="-457200">
              <a:buNone/>
            </a:pP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14</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règles:Guidage</a:t>
            </a:r>
            <a:endParaRPr lang="fr-FR" dirty="0"/>
          </a:p>
        </p:txBody>
      </p:sp>
      <p:sp>
        <p:nvSpPr>
          <p:cNvPr id="3" name="Emplacement réservé de contenu 2"/>
          <p:cNvSpPr>
            <a:spLocks noGrp="1"/>
          </p:cNvSpPr>
          <p:nvPr>
            <p:ph idx="1"/>
          </p:nvPr>
        </p:nvSpPr>
        <p:spPr>
          <a:xfrm>
            <a:off x="680322" y="2336873"/>
            <a:ext cx="10046818" cy="3982040"/>
          </a:xfrm>
        </p:spPr>
        <p:txBody>
          <a:bodyPr>
            <a:normAutofit fontScale="77500" lnSpcReduction="20000"/>
          </a:bodyPr>
          <a:lstStyle/>
          <a:p>
            <a:pPr marL="457200" indent="-457200">
              <a:buFont typeface="Wingdings" pitchFamily="2" charset="2"/>
              <a:buChar char="ü"/>
            </a:pPr>
            <a:r>
              <a:rPr smtClean="0"/>
              <a:t>Ensemble des moyens mis à dispositions de l'utilisateur pour :</a:t>
            </a:r>
          </a:p>
          <a:p>
            <a:pPr marL="457200" indent="-457200">
              <a:buNone/>
            </a:pPr>
            <a:r>
              <a:rPr smtClean="0"/>
              <a:t>		Connaitre l'état  du systéme</a:t>
            </a:r>
          </a:p>
          <a:p>
            <a:pPr marL="457200" indent="-457200">
              <a:buNone/>
            </a:pPr>
            <a:r>
              <a:rPr smtClean="0"/>
              <a:t>		Etablier des liens de causalité entre actions et état systéme</a:t>
            </a:r>
          </a:p>
          <a:p>
            <a:pPr marL="457200" indent="-457200">
              <a:buNone/>
            </a:pPr>
            <a:r>
              <a:rPr smtClean="0"/>
              <a:t>		Evaluer le système et orienter son action </a:t>
            </a:r>
          </a:p>
          <a:p>
            <a:pPr marL="457200" indent="-457200">
              <a:buFont typeface="Wingdings" pitchFamily="2" charset="2"/>
              <a:buChar char="ü"/>
            </a:pPr>
            <a:r>
              <a:rPr smtClean="0"/>
              <a:t>On trouve 2 types de guidage :</a:t>
            </a:r>
          </a:p>
          <a:p>
            <a:pPr marL="457200" indent="-457200">
              <a:buNone/>
            </a:pPr>
            <a:r>
              <a:rPr smtClean="0"/>
              <a:t>		1.Explicite:message d'avertissement,évitement d'erreurs,aide en ligne, code clairs , explicites et sans ambiguité</a:t>
            </a:r>
          </a:p>
          <a:p>
            <a:pPr marL="457200" indent="-457200">
              <a:buNone/>
            </a:pPr>
            <a:r>
              <a:rPr smtClean="0"/>
              <a:t>		2.Implicite:Structuration de l'affichage,différentiation  par typographie(couleur,attributs informatiques</a:t>
            </a:r>
            <a:r>
              <a:rPr lang="fr-FR" dirty="0" smtClean="0"/>
              <a:t>…)</a:t>
            </a:r>
            <a:endParaRPr smtClean="0"/>
          </a:p>
          <a:p>
            <a:pPr marL="457200" indent="-457200">
              <a:buNone/>
            </a:pPr>
            <a:endParaRPr smtClean="0"/>
          </a:p>
          <a:p>
            <a:pPr marL="457200" indent="-457200">
              <a:buFont typeface="Wingdings"/>
              <a:buChar char="è"/>
            </a:pPr>
            <a:r>
              <a:rPr smtClean="0"/>
              <a:t>Objectifs:</a:t>
            </a:r>
          </a:p>
          <a:p>
            <a:pPr marL="1371600" lvl="2" indent="-457200">
              <a:buFont typeface="Wingdings"/>
              <a:buChar char="è"/>
            </a:pPr>
            <a:r>
              <a:rPr b="1" smtClean="0"/>
              <a:t>Faciliter l'apprentissage</a:t>
            </a:r>
          </a:p>
          <a:p>
            <a:pPr marL="1371600" lvl="2" indent="-457200">
              <a:buFont typeface="Wingdings"/>
              <a:buChar char="è"/>
            </a:pPr>
            <a:r>
              <a:rPr b="1" smtClean="0"/>
              <a:t>Aider l'utilisateur à se repérer et choisir ses actions</a:t>
            </a:r>
          </a:p>
          <a:p>
            <a:pPr marL="1371600" lvl="2" indent="-457200">
              <a:buFont typeface="Wingdings"/>
              <a:buChar char="è"/>
            </a:pPr>
            <a:r>
              <a:rPr b="1" smtClean="0"/>
              <a:t>Prévenir les erreurs</a:t>
            </a:r>
          </a:p>
          <a:p>
            <a:pPr marL="457200" indent="-457200">
              <a:buNone/>
            </a:pPr>
            <a:endParaRPr smtClean="0"/>
          </a:p>
          <a:p>
            <a:pPr marL="457200" indent="-457200">
              <a:buNone/>
            </a:pP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15</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 Homogenité/Cohérence</a:t>
            </a:r>
            <a:endParaRPr lang="fr-FR" dirty="0"/>
          </a:p>
        </p:txBody>
      </p:sp>
      <p:sp>
        <p:nvSpPr>
          <p:cNvPr id="3" name="Emplacement réservé de contenu 2"/>
          <p:cNvSpPr>
            <a:spLocks noGrp="1"/>
          </p:cNvSpPr>
          <p:nvPr>
            <p:ph idx="1"/>
          </p:nvPr>
        </p:nvSpPr>
        <p:spPr>
          <a:xfrm>
            <a:off x="680322" y="2336873"/>
            <a:ext cx="10046818" cy="3982040"/>
          </a:xfrm>
        </p:spPr>
        <p:txBody>
          <a:bodyPr>
            <a:normAutofit lnSpcReduction="10000"/>
          </a:bodyPr>
          <a:lstStyle/>
          <a:p>
            <a:pPr marL="457200" indent="-457200">
              <a:buFont typeface="Wingdings" pitchFamily="2" charset="2"/>
              <a:buChar char="ü"/>
            </a:pPr>
            <a:r>
              <a:rPr smtClean="0"/>
              <a:t>Similarité interne d'un produit:</a:t>
            </a:r>
          </a:p>
          <a:p>
            <a:pPr marL="457200" indent="-457200">
              <a:buNone/>
            </a:pPr>
            <a:r>
              <a:rPr smtClean="0"/>
              <a:t>		Capacité d'un système informatique à conserver une logique d'usage constante dans une application ou dans une application à une autre.</a:t>
            </a:r>
          </a:p>
          <a:p>
            <a:pPr marL="457200" indent="-457200">
              <a:buNone/>
            </a:pPr>
            <a:r>
              <a:rPr smtClean="0"/>
              <a:t>	</a:t>
            </a:r>
            <a:r>
              <a:rPr lang="fr-FR" dirty="0" smtClean="0">
                <a:sym typeface="Wingdings" pitchFamily="2" charset="2"/>
              </a:rPr>
              <a:t>Stabilité de choix de conception</a:t>
            </a:r>
            <a:endParaRPr smtClean="0"/>
          </a:p>
          <a:p>
            <a:pPr marL="457200" indent="-457200">
              <a:buNone/>
            </a:pPr>
            <a:r>
              <a:rPr smtClean="0"/>
              <a:t>		</a:t>
            </a:r>
          </a:p>
          <a:p>
            <a:pPr marL="457200" indent="-457200">
              <a:buNone/>
            </a:pPr>
            <a:r>
              <a:rPr lang="fr-FR" dirty="0" smtClean="0">
                <a:sym typeface="Wingdings" pitchFamily="2" charset="2"/>
              </a:rPr>
              <a:t>Objectifs:</a:t>
            </a:r>
          </a:p>
          <a:p>
            <a:pPr marL="457200" indent="-457200">
              <a:buNone/>
            </a:pPr>
            <a:r>
              <a:rPr smtClean="0"/>
              <a:t>		</a:t>
            </a:r>
            <a:r>
              <a:rPr lang="fr-FR" dirty="0" smtClean="0">
                <a:sym typeface="Wingdings" pitchFamily="2" charset="2"/>
              </a:rPr>
              <a:t>Rendre le comportement de système prévisible </a:t>
            </a:r>
          </a:p>
          <a:p>
            <a:pPr marL="457200" indent="-457200">
              <a:buNone/>
            </a:pPr>
            <a:r>
              <a:rPr smtClean="0">
                <a:sym typeface="Wingdings" pitchFamily="2" charset="2"/>
              </a:rPr>
              <a:t>		</a:t>
            </a:r>
            <a:r>
              <a:rPr lang="fr-FR" dirty="0" smtClean="0">
                <a:sym typeface="Wingdings" pitchFamily="2" charset="2"/>
              </a:rPr>
              <a:t>Diminuer le temps de recherche de l’information</a:t>
            </a:r>
          </a:p>
          <a:p>
            <a:pPr marL="457200" indent="-457200">
              <a:buNone/>
            </a:pPr>
            <a:r>
              <a:rPr smtClean="0">
                <a:sym typeface="Wingdings" pitchFamily="2" charset="2"/>
              </a:rPr>
              <a:t>		</a:t>
            </a:r>
            <a:r>
              <a:rPr lang="fr-FR" dirty="0" smtClean="0">
                <a:sym typeface="Wingdings" pitchFamily="2" charset="2"/>
              </a:rPr>
              <a:t>Faciliter la prise de l’information</a:t>
            </a: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16</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règles:Souplesse</a:t>
            </a:r>
            <a:endParaRPr lang="fr-FR" dirty="0"/>
          </a:p>
        </p:txBody>
      </p:sp>
      <p:sp>
        <p:nvSpPr>
          <p:cNvPr id="3" name="Emplacement réservé de contenu 2"/>
          <p:cNvSpPr>
            <a:spLocks noGrp="1"/>
          </p:cNvSpPr>
          <p:nvPr>
            <p:ph idx="1"/>
          </p:nvPr>
        </p:nvSpPr>
        <p:spPr>
          <a:xfrm>
            <a:off x="680321" y="2336873"/>
            <a:ext cx="9814808" cy="3982040"/>
          </a:xfrm>
        </p:spPr>
        <p:txBody>
          <a:bodyPr>
            <a:normAutofit/>
          </a:bodyPr>
          <a:lstStyle/>
          <a:p>
            <a:pPr marL="457200" indent="-457200">
              <a:buFont typeface="Wingdings" pitchFamily="2" charset="2"/>
              <a:buChar char="Ø"/>
            </a:pPr>
            <a:r>
              <a:rPr smtClean="0"/>
              <a:t>Capacité de l'interface à s'adapter aux différentes exigences de la tache , aux diverses habitudes et connaissance de l'utilisateur:</a:t>
            </a:r>
          </a:p>
          <a:p>
            <a:pPr marL="1828800" lvl="3" indent="-457200">
              <a:buFont typeface="Wingdings" pitchFamily="2" charset="2"/>
              <a:buChar char="v"/>
            </a:pPr>
            <a:r>
              <a:rPr sz="1800" smtClean="0"/>
              <a:t>Personnalisation de l'interface :</a:t>
            </a:r>
          </a:p>
          <a:p>
            <a:pPr marL="2286000" lvl="4" indent="-457200">
              <a:buFont typeface="Wingdings" pitchFamily="2" charset="2"/>
              <a:buChar char="ü"/>
            </a:pPr>
            <a:r>
              <a:rPr sz="1800" smtClean="0"/>
              <a:t>Dans le fonctionnement(adaptation de logiciel à diverses populations de l'utilisateurs</a:t>
            </a:r>
          </a:p>
          <a:p>
            <a:pPr marL="2286000" lvl="4" indent="-457200">
              <a:buFont typeface="Wingdings" pitchFamily="2" charset="2"/>
              <a:buChar char="ü"/>
            </a:pPr>
            <a:r>
              <a:rPr sz="1800" smtClean="0"/>
              <a:t>Dans l'utilisation(diverses procédures , option et commande pour atteindre meme objectif)</a:t>
            </a:r>
          </a:p>
          <a:p>
            <a:pPr marL="457200" indent="-457200">
              <a:buFont typeface="Wingdings" pitchFamily="2" charset="2"/>
              <a:buChar char="Ø"/>
            </a:pPr>
            <a:r>
              <a:rPr smtClean="0"/>
              <a:t>Cette flexibilité permet d'atteindre les objectifs suivants:</a:t>
            </a:r>
          </a:p>
          <a:p>
            <a:pPr marL="457200" indent="-457200">
              <a:buNone/>
            </a:pPr>
            <a:r>
              <a:rPr smtClean="0"/>
              <a:t>		</a:t>
            </a:r>
            <a:r>
              <a:rPr lang="fr-FR" dirty="0" smtClean="0">
                <a:sym typeface="Wingdings" pitchFamily="2" charset="2"/>
              </a:rPr>
              <a:t>Adaptation à la diversité des utilisateurs</a:t>
            </a:r>
          </a:p>
          <a:p>
            <a:pPr marL="457200" indent="-457200">
              <a:buNone/>
            </a:pPr>
            <a:r>
              <a:rPr smtClean="0"/>
              <a:t>		</a:t>
            </a:r>
            <a:r>
              <a:rPr lang="fr-FR" dirty="0" smtClean="0">
                <a:sym typeface="Wingdings" pitchFamily="2" charset="2"/>
              </a:rPr>
              <a:t>L'outils doit s’adapter à l’homme et non l’inverse</a:t>
            </a:r>
            <a:endParaRPr smtClean="0"/>
          </a:p>
          <a:p>
            <a:pPr marL="457200" indent="-457200">
              <a:buNone/>
            </a:pP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17</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règles:Contr</a:t>
            </a:r>
            <a:r>
              <a:rPr lang="fr-FR" sz="3200" dirty="0" smtClean="0"/>
              <a:t>ô</a:t>
            </a:r>
            <a:r>
              <a:rPr sz="3200" smtClean="0"/>
              <a:t>le explicite</a:t>
            </a:r>
            <a:endParaRPr lang="fr-FR" dirty="0"/>
          </a:p>
        </p:txBody>
      </p:sp>
      <p:sp>
        <p:nvSpPr>
          <p:cNvPr id="3" name="Emplacement réservé de contenu 2"/>
          <p:cNvSpPr>
            <a:spLocks noGrp="1"/>
          </p:cNvSpPr>
          <p:nvPr>
            <p:ph idx="1"/>
          </p:nvPr>
        </p:nvSpPr>
        <p:spPr>
          <a:xfrm>
            <a:off x="680320" y="2336873"/>
            <a:ext cx="10046819" cy="3982040"/>
          </a:xfrm>
        </p:spPr>
        <p:txBody>
          <a:bodyPr>
            <a:normAutofit/>
          </a:bodyPr>
          <a:lstStyle/>
          <a:p>
            <a:pPr marL="457200" indent="-457200">
              <a:buFont typeface="Wingdings" pitchFamily="2" charset="2"/>
              <a:buChar char="Ø"/>
            </a:pPr>
            <a:r>
              <a:rPr smtClean="0"/>
              <a:t>Ensemble des éléments du dialogue qui permettent à </a:t>
            </a:r>
            <a:r>
              <a:rPr smtClean="0"/>
              <a:t>l'utilisateur de </a:t>
            </a:r>
            <a:r>
              <a:rPr smtClean="0"/>
              <a:t>maitriser le lancement et déroulement des opérations</a:t>
            </a:r>
          </a:p>
          <a:p>
            <a:pPr marL="457200" indent="-457200">
              <a:buNone/>
            </a:pPr>
            <a:endParaRPr smtClean="0"/>
          </a:p>
          <a:p>
            <a:pPr marL="457200" indent="-457200">
              <a:buFont typeface="Wingdings" pitchFamily="2" charset="2"/>
              <a:buChar char="Ø"/>
            </a:pPr>
            <a:r>
              <a:rPr smtClean="0"/>
              <a:t>Objectifs:</a:t>
            </a:r>
          </a:p>
          <a:p>
            <a:pPr marL="457200" indent="-457200">
              <a:buNone/>
            </a:pPr>
            <a:r>
              <a:rPr lang="fr-FR" dirty="0" smtClean="0">
                <a:sym typeface="Wingdings" pitchFamily="2" charset="2"/>
              </a:rPr>
              <a:t>		Favoriser la prévision des réactions de l’interface</a:t>
            </a:r>
          </a:p>
          <a:p>
            <a:pPr marL="457200" indent="-457200">
              <a:buNone/>
            </a:pPr>
            <a:r>
              <a:rPr smtClean="0">
                <a:sym typeface="Wingdings" pitchFamily="2" charset="2"/>
              </a:rPr>
              <a:t>		</a:t>
            </a:r>
            <a:r>
              <a:rPr lang="fr-FR" dirty="0" smtClean="0">
                <a:sym typeface="Wingdings" pitchFamily="2" charset="2"/>
              </a:rPr>
              <a:t>Favoriser </a:t>
            </a:r>
            <a:r>
              <a:rPr lang="fr-FR" dirty="0" smtClean="0">
                <a:sym typeface="Wingdings" pitchFamily="2" charset="2"/>
              </a:rPr>
              <a:t>l’apprentissage</a:t>
            </a:r>
            <a:endParaRPr lang="fr-FR" dirty="0" smtClean="0">
              <a:sym typeface="Wingdings" pitchFamily="2" charset="2"/>
            </a:endParaRPr>
          </a:p>
          <a:p>
            <a:pPr marL="457200" indent="-457200">
              <a:buNone/>
            </a:pPr>
            <a:r>
              <a:rPr smtClean="0">
                <a:sym typeface="Wingdings" pitchFamily="2" charset="2"/>
              </a:rPr>
              <a:t>		</a:t>
            </a:r>
            <a:r>
              <a:rPr lang="fr-FR" dirty="0" smtClean="0">
                <a:sym typeface="Wingdings" pitchFamily="2" charset="2"/>
              </a:rPr>
              <a:t>Diminuer les risques des erreurs</a:t>
            </a:r>
            <a:endParaRPr smtClean="0"/>
          </a:p>
          <a:p>
            <a:pPr marL="1371600" lvl="2" indent="-457200">
              <a:buFont typeface="Wingdings" pitchFamily="2" charset="2"/>
              <a:buChar char="Ø"/>
            </a:pPr>
            <a:endParaRPr smtClean="0"/>
          </a:p>
          <a:p>
            <a:pPr marL="457200" indent="-457200">
              <a:buNone/>
            </a:pPr>
            <a:endParaRPr smtClean="0"/>
          </a:p>
          <a:p>
            <a:pPr marL="457200" indent="-457200">
              <a:buFont typeface="+mj-lt"/>
              <a:buAutoNum type="arabicPeriod"/>
            </a:pPr>
            <a:endParaRPr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18</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a:t>
            </a:r>
            <a:r>
              <a:rPr sz="3200" smtClean="0"/>
              <a:t>Les règles:Gestion des erreurs</a:t>
            </a:r>
            <a:endParaRPr lang="fr-FR" dirty="0"/>
          </a:p>
        </p:txBody>
      </p:sp>
      <p:sp>
        <p:nvSpPr>
          <p:cNvPr id="3" name="Emplacement réservé de contenu 2"/>
          <p:cNvSpPr>
            <a:spLocks noGrp="1"/>
          </p:cNvSpPr>
          <p:nvPr>
            <p:ph idx="1"/>
          </p:nvPr>
        </p:nvSpPr>
        <p:spPr>
          <a:xfrm>
            <a:off x="680320" y="2336873"/>
            <a:ext cx="10046819" cy="3982040"/>
          </a:xfrm>
        </p:spPr>
        <p:txBody>
          <a:bodyPr>
            <a:normAutofit/>
          </a:bodyPr>
          <a:lstStyle/>
          <a:p>
            <a:pPr marL="457200" indent="-457200">
              <a:buFont typeface="Wingdings" pitchFamily="2" charset="2"/>
              <a:buChar char="Ø"/>
            </a:pPr>
            <a:r>
              <a:rPr sz="2800" smtClean="0"/>
              <a:t>Ensemble des moyens pour guider l'utilisateur dans la perception,l'identification de ses erreurs et conserver l'intégrité de l'application</a:t>
            </a:r>
          </a:p>
          <a:p>
            <a:pPr marL="914400" lvl="1" indent="-457200">
              <a:buNone/>
            </a:pPr>
            <a:r>
              <a:rPr sz="2400" smtClean="0"/>
              <a:t>		</a:t>
            </a:r>
            <a:r>
              <a:rPr lang="fr-FR" sz="2400" dirty="0" smtClean="0">
                <a:sym typeface="Wingdings" pitchFamily="2" charset="2"/>
              </a:rPr>
              <a:t></a:t>
            </a:r>
            <a:r>
              <a:rPr lang="fr-FR" sz="2800" dirty="0" smtClean="0">
                <a:sym typeface="Wingdings" pitchFamily="2" charset="2"/>
              </a:rPr>
              <a:t>Robustesse</a:t>
            </a:r>
            <a:endParaRPr sz="2400" smtClean="0"/>
          </a:p>
          <a:p>
            <a:pPr marL="457200" indent="-457200">
              <a:buFont typeface="Wingdings" pitchFamily="2" charset="2"/>
              <a:buChar char="Ø"/>
            </a:pPr>
            <a:r>
              <a:rPr smtClean="0"/>
              <a:t>Objectifs:</a:t>
            </a:r>
          </a:p>
          <a:p>
            <a:pPr marL="914400" lvl="1" indent="-457200">
              <a:buFont typeface="Wingdings" pitchFamily="2" charset="2"/>
              <a:buChar char="ü"/>
            </a:pPr>
            <a:r>
              <a:rPr smtClean="0"/>
              <a:t>Favoriser l'exploitation et l'apprentissage par un système tolérant les changements de décision des décisions</a:t>
            </a:r>
          </a:p>
          <a:p>
            <a:pPr marL="914400" lvl="1" indent="-457200">
              <a:buFont typeface="Wingdings" pitchFamily="2" charset="2"/>
              <a:buChar char="ü"/>
            </a:pPr>
            <a:r>
              <a:rPr smtClean="0"/>
              <a:t>Eviter les pertubations associées à la difficulté de corriger  les erreurs  comises</a:t>
            </a:r>
          </a:p>
          <a:p>
            <a:pPr marL="914400" lvl="1" indent="-457200">
              <a:buFont typeface="Wingdings" pitchFamily="2" charset="2"/>
              <a:buChar char="ü"/>
            </a:pPr>
            <a:r>
              <a:rPr lang="fr-FR" dirty="0" smtClean="0"/>
              <a:t>P</a:t>
            </a:r>
            <a:r>
              <a:rPr smtClean="0"/>
              <a:t>ermettre à l'utilisateur de localiser,comprendre  et  corriger précisement</a:t>
            </a:r>
            <a:endParaRPr sz="2400" smtClean="0"/>
          </a:p>
          <a:p>
            <a:pPr marL="457200" indent="-457200">
              <a:buNone/>
            </a:pPr>
            <a:endParaRPr sz="2800" smtClean="0"/>
          </a:p>
          <a:p>
            <a:pPr marL="457200" indent="-457200">
              <a:buFont typeface="+mj-lt"/>
              <a:buAutoNum type="arabicPeriod"/>
            </a:pPr>
            <a:endParaRPr smtClean="0"/>
          </a:p>
          <a:p>
            <a:pPr marL="457200" indent="-457200">
              <a:buNone/>
            </a:pP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19</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mplacement réservé de contenu 2"/>
          <p:cNvSpPr>
            <a:spLocks noGrp="1"/>
          </p:cNvSpPr>
          <p:nvPr>
            <p:ph idx="1"/>
          </p:nvPr>
        </p:nvSpPr>
        <p:spPr/>
        <p:txBody>
          <a:bodyPr>
            <a:normAutofit/>
          </a:bodyPr>
          <a:lstStyle/>
          <a:p>
            <a:r>
              <a:rPr lang="fr-FR" sz="2800" b="1" dirty="0" smtClean="0"/>
              <a:t>Introduction</a:t>
            </a:r>
            <a:endParaRPr lang="fr-FR" sz="2800" b="1" dirty="0"/>
          </a:p>
          <a:p>
            <a:r>
              <a:rPr lang="fr-FR" sz="2800" b="1" dirty="0" smtClean="0"/>
              <a:t>Définition</a:t>
            </a:r>
            <a:endParaRPr lang="fr-FR" sz="2800" b="1" dirty="0"/>
          </a:p>
          <a:p>
            <a:r>
              <a:rPr lang="fr-FR" sz="2800" b="1" dirty="0" smtClean="0"/>
              <a:t>Ergonomie IHM</a:t>
            </a:r>
            <a:endParaRPr lang="fr-FR" sz="2800" b="1" dirty="0"/>
          </a:p>
          <a:p>
            <a:r>
              <a:rPr lang="fr-FR" sz="2800" b="1" dirty="0" smtClean="0"/>
              <a:t>Méthodes Conceptions IHM</a:t>
            </a:r>
            <a:endParaRPr lang="fr-FR" sz="2800" b="1" dirty="0"/>
          </a:p>
          <a:p>
            <a:r>
              <a:rPr lang="fr-FR" sz="2800" b="1" dirty="0" smtClean="0"/>
              <a:t>Les étapes de la conception IHM</a:t>
            </a:r>
            <a:endParaRPr lang="fr-FR" sz="2800" b="1" dirty="0" smtClean="0"/>
          </a:p>
          <a:p>
            <a:r>
              <a:rPr sz="2800" b="1" smtClean="0"/>
              <a:t>Comments reussir la conception IHM</a:t>
            </a:r>
            <a:endParaRPr sz="2800" b="1"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a:t>
            </a:fld>
            <a:endParaRPr lang="fr-FR"/>
          </a:p>
        </p:txBody>
      </p:sp>
    </p:spTree>
    <p:extLst>
      <p:ext uri="{BB962C8B-B14F-4D97-AF65-F5344CB8AC3E}">
        <p14:creationId xmlns:p14="http://schemas.microsoft.com/office/powerpoint/2010/main" xmlns="" val="27725650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Ergonomie</a:t>
            </a:r>
            <a:br>
              <a:rPr smtClean="0"/>
            </a:br>
            <a:r>
              <a:rPr smtClean="0"/>
              <a:t>	Les règles Ergonomiques</a:t>
            </a:r>
            <a:endParaRPr lang="fr-FR" dirty="0"/>
          </a:p>
        </p:txBody>
      </p:sp>
      <p:sp>
        <p:nvSpPr>
          <p:cNvPr id="3" name="Emplacement réservé de contenu 2"/>
          <p:cNvSpPr>
            <a:spLocks noGrp="1"/>
          </p:cNvSpPr>
          <p:nvPr>
            <p:ph idx="1"/>
          </p:nvPr>
        </p:nvSpPr>
        <p:spPr>
          <a:xfrm>
            <a:off x="543840" y="2336873"/>
            <a:ext cx="10046819" cy="3982040"/>
          </a:xfrm>
        </p:spPr>
        <p:txBody>
          <a:bodyPr>
            <a:normAutofit/>
          </a:bodyPr>
          <a:lstStyle/>
          <a:p>
            <a:pPr marL="457200" indent="-457200" algn="ctr">
              <a:buNone/>
            </a:pPr>
            <a:endParaRPr smtClean="0"/>
          </a:p>
          <a:p>
            <a:pPr marL="457200" indent="-457200" algn="ctr">
              <a:buNone/>
            </a:pPr>
            <a:r>
              <a:rPr b="1" u="sng" smtClean="0"/>
              <a:t>Synthése</a:t>
            </a:r>
          </a:p>
          <a:p>
            <a:pPr marL="457200" indent="-457200" algn="ctr">
              <a:buNone/>
            </a:pPr>
            <a:endParaRPr smtClean="0"/>
          </a:p>
          <a:p>
            <a:pPr marL="457200" indent="-457200">
              <a:buFont typeface="Wingdings" pitchFamily="2" charset="2"/>
              <a:buChar char="Ø"/>
            </a:pPr>
            <a:r>
              <a:rPr smtClean="0"/>
              <a:t>Optimiser la prise d'informations et de décision en présentant des informations précises et brève </a:t>
            </a:r>
          </a:p>
          <a:p>
            <a:pPr marL="457200" indent="-457200">
              <a:buFont typeface="Wingdings" pitchFamily="2" charset="2"/>
              <a:buChar char="Ø"/>
            </a:pPr>
            <a:endParaRPr smtClean="0"/>
          </a:p>
          <a:p>
            <a:pPr marL="457200" indent="-457200">
              <a:buFont typeface="Wingdings" pitchFamily="2" charset="2"/>
              <a:buChar char="Ø"/>
            </a:pPr>
            <a:r>
              <a:rPr smtClean="0"/>
              <a:t>Minimiser le nombre d'actions ou d'opérations et le temps de manipulation</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20</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Conception de logiciel interacif </a:t>
            </a:r>
            <a:br>
              <a:rPr smtClean="0"/>
            </a:br>
            <a:r>
              <a:rPr smtClean="0"/>
              <a:t>	</a:t>
            </a:r>
            <a:r>
              <a:rPr sz="3200" u="sng" smtClean="0"/>
              <a:t>Modèle de Seeheim</a:t>
            </a:r>
            <a:endParaRPr lang="fr-FR" u="sng" dirty="0"/>
          </a:p>
        </p:txBody>
      </p:sp>
      <p:sp>
        <p:nvSpPr>
          <p:cNvPr id="5" name="Espace réservé du contenu 4"/>
          <p:cNvSpPr>
            <a:spLocks noGrp="1"/>
          </p:cNvSpPr>
          <p:nvPr>
            <p:ph idx="1"/>
          </p:nvPr>
        </p:nvSpPr>
        <p:spPr>
          <a:xfrm>
            <a:off x="680321" y="2074460"/>
            <a:ext cx="9613861" cy="4783540"/>
          </a:xfrm>
        </p:spPr>
        <p:txBody>
          <a:bodyPr>
            <a:normAutofit fontScale="92500" lnSpcReduction="10000"/>
          </a:bodyPr>
          <a:lstStyle/>
          <a:p>
            <a:pPr>
              <a:buFont typeface="Wingdings" pitchFamily="2" charset="2"/>
              <a:buChar char="§"/>
            </a:pPr>
            <a:endParaRPr b="1" smtClean="0"/>
          </a:p>
          <a:p>
            <a:pPr>
              <a:buFont typeface="Wingdings" pitchFamily="2" charset="2"/>
              <a:buChar char="§"/>
            </a:pPr>
            <a:endParaRPr b="1" smtClean="0"/>
          </a:p>
          <a:p>
            <a:pPr>
              <a:buNone/>
            </a:pPr>
            <a:endParaRPr b="1" smtClean="0"/>
          </a:p>
          <a:p>
            <a:pPr>
              <a:buNone/>
            </a:pPr>
            <a:endParaRPr b="1" smtClean="0"/>
          </a:p>
          <a:p>
            <a:pPr>
              <a:buNone/>
            </a:pPr>
            <a:endParaRPr b="1" smtClean="0"/>
          </a:p>
          <a:p>
            <a:pPr>
              <a:buNone/>
            </a:pPr>
            <a:endParaRPr b="1" smtClean="0"/>
          </a:p>
          <a:p>
            <a:pPr>
              <a:buNone/>
            </a:pPr>
            <a:endParaRPr b="1" smtClean="0"/>
          </a:p>
          <a:p>
            <a:pPr>
              <a:buFont typeface="Wingdings" pitchFamily="2" charset="2"/>
              <a:buChar char="§"/>
            </a:pPr>
            <a:r>
              <a:rPr sz="2000" b="1" smtClean="0"/>
              <a:t>Présentation</a:t>
            </a:r>
          </a:p>
          <a:p>
            <a:pPr lvl="1">
              <a:buFont typeface="Wingdings" pitchFamily="2" charset="2"/>
              <a:buChar char="ü"/>
            </a:pPr>
            <a:r>
              <a:rPr sz="1800" b="1" smtClean="0"/>
              <a:t>Définit l'image de système pour l'utilisateur:prémitives et objets de base</a:t>
            </a:r>
          </a:p>
          <a:p>
            <a:pPr>
              <a:buFont typeface="Wingdings" pitchFamily="2" charset="2"/>
              <a:buChar char="§"/>
            </a:pPr>
            <a:r>
              <a:rPr sz="2000" b="1" smtClean="0"/>
              <a:t>Contr</a:t>
            </a:r>
            <a:r>
              <a:rPr lang="fr-FR" sz="2000" b="1" dirty="0" smtClean="0"/>
              <a:t>ô</a:t>
            </a:r>
            <a:r>
              <a:rPr sz="2000" b="1" smtClean="0"/>
              <a:t>le de dialogue</a:t>
            </a:r>
          </a:p>
          <a:p>
            <a:pPr lvl="1">
              <a:buFont typeface="Wingdings" pitchFamily="2" charset="2"/>
              <a:buChar char="ü"/>
            </a:pPr>
            <a:r>
              <a:rPr lang="fr-FR" sz="1800" b="1" dirty="0" smtClean="0"/>
              <a:t>E</a:t>
            </a:r>
            <a:r>
              <a:rPr sz="1800" b="1" smtClean="0"/>
              <a:t>nchainement des écrans , selection et modification  d'objets graphiques</a:t>
            </a:r>
          </a:p>
          <a:p>
            <a:pPr>
              <a:buFont typeface="Wingdings" pitchFamily="2" charset="2"/>
              <a:buChar char="§"/>
            </a:pPr>
            <a:r>
              <a:rPr sz="2000" b="1" smtClean="0"/>
              <a:t>Interface avec l'application</a:t>
            </a:r>
          </a:p>
          <a:p>
            <a:pPr lvl="1">
              <a:buFont typeface="Wingdings" pitchFamily="2" charset="2"/>
              <a:buChar char="§"/>
            </a:pPr>
            <a:r>
              <a:rPr lang="fr-FR" sz="1800" b="1" dirty="0" smtClean="0"/>
              <a:t>R</a:t>
            </a:r>
            <a:r>
              <a:rPr sz="1800" b="1" smtClean="0"/>
              <a:t>elie l'inteface aux conceps et objets du domaine d'application</a:t>
            </a:r>
            <a:endParaRPr lang="fr-FR" sz="1800" b="1" dirty="0"/>
          </a:p>
        </p:txBody>
      </p:sp>
      <p:sp>
        <p:nvSpPr>
          <p:cNvPr id="8" name="Ellipse 7"/>
          <p:cNvSpPr/>
          <p:nvPr/>
        </p:nvSpPr>
        <p:spPr>
          <a:xfrm>
            <a:off x="368496" y="3889611"/>
            <a:ext cx="1897035" cy="6960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mtClean="0"/>
              <a:t>Application</a:t>
            </a:r>
            <a:endParaRPr lang="fr-FR" dirty="0"/>
          </a:p>
        </p:txBody>
      </p:sp>
      <p:sp>
        <p:nvSpPr>
          <p:cNvPr id="9" name="Rectangle à coins arrondis 8"/>
          <p:cNvSpPr/>
          <p:nvPr/>
        </p:nvSpPr>
        <p:spPr>
          <a:xfrm>
            <a:off x="2852387" y="2552149"/>
            <a:ext cx="2224585" cy="8734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mtClean="0"/>
              <a:t>Contr</a:t>
            </a:r>
            <a:r>
              <a:rPr lang="fr-FR" dirty="0" smtClean="0"/>
              <a:t>ô</a:t>
            </a:r>
            <a:r>
              <a:rPr smtClean="0"/>
              <a:t>le  du dialogue</a:t>
            </a:r>
            <a:endParaRPr lang="fr-FR" dirty="0"/>
          </a:p>
        </p:txBody>
      </p:sp>
      <p:sp>
        <p:nvSpPr>
          <p:cNvPr id="10" name="Rectangle à coins arrondis 9"/>
          <p:cNvSpPr/>
          <p:nvPr/>
        </p:nvSpPr>
        <p:spPr>
          <a:xfrm>
            <a:off x="5529621" y="2554404"/>
            <a:ext cx="2224585" cy="8734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mtClean="0"/>
              <a:t>L'utilisateur</a:t>
            </a:r>
            <a:endParaRPr lang="fr-FR" dirty="0"/>
          </a:p>
        </p:txBody>
      </p:sp>
      <p:sp>
        <p:nvSpPr>
          <p:cNvPr id="11" name="Rectangle à coins arrondis 10"/>
          <p:cNvSpPr/>
          <p:nvPr/>
        </p:nvSpPr>
        <p:spPr>
          <a:xfrm>
            <a:off x="191069" y="2554404"/>
            <a:ext cx="2224585" cy="8734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a:t>
            </a:r>
            <a:r>
              <a:rPr smtClean="0"/>
              <a:t>'interface avec l'application</a:t>
            </a:r>
            <a:endParaRPr lang="fr-FR" dirty="0"/>
          </a:p>
        </p:txBody>
      </p:sp>
      <p:cxnSp>
        <p:nvCxnSpPr>
          <p:cNvPr id="14" name="Connecteur droit 13"/>
          <p:cNvCxnSpPr>
            <a:stCxn id="8" idx="0"/>
            <a:endCxn id="11" idx="2"/>
          </p:cNvCxnSpPr>
          <p:nvPr/>
        </p:nvCxnSpPr>
        <p:spPr>
          <a:xfrm rot="16200000" flipV="1">
            <a:off x="1079313" y="3651910"/>
            <a:ext cx="461750" cy="13652"/>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4"/>
          <p:cNvCxnSpPr>
            <a:stCxn id="11" idx="3"/>
            <a:endCxn id="9" idx="1"/>
          </p:cNvCxnSpPr>
          <p:nvPr/>
        </p:nvCxnSpPr>
        <p:spPr>
          <a:xfrm flipV="1">
            <a:off x="2415654" y="2988878"/>
            <a:ext cx="436733" cy="2255"/>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7"/>
          <p:cNvCxnSpPr>
            <a:stCxn id="9" idx="3"/>
            <a:endCxn id="10" idx="1"/>
          </p:cNvCxnSpPr>
          <p:nvPr/>
        </p:nvCxnSpPr>
        <p:spPr>
          <a:xfrm>
            <a:off x="5076972" y="2988878"/>
            <a:ext cx="452649" cy="2255"/>
          </a:xfrm>
          <a:prstGeom prst="line">
            <a:avLst/>
          </a:prstGeom>
        </p:spPr>
        <p:style>
          <a:lnRef idx="1">
            <a:schemeClr val="dk1"/>
          </a:lnRef>
          <a:fillRef idx="0">
            <a:schemeClr val="dk1"/>
          </a:fillRef>
          <a:effectRef idx="0">
            <a:schemeClr val="dk1"/>
          </a:effectRef>
          <a:fontRef idx="minor">
            <a:schemeClr val="tx1"/>
          </a:fontRef>
        </p:style>
      </p:cxnSp>
      <p:sp>
        <p:nvSpPr>
          <p:cNvPr id="24" name="Organigramme : Connecteur page suivante 23"/>
          <p:cNvSpPr/>
          <p:nvPr/>
        </p:nvSpPr>
        <p:spPr>
          <a:xfrm>
            <a:off x="9294126" y="3794078"/>
            <a:ext cx="2115403" cy="982639"/>
          </a:xfrm>
          <a:prstGeom prst="flowChartOffpageConnector">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b="1" smtClean="0">
                <a:solidFill>
                  <a:schemeClr val="bg1"/>
                </a:solidFill>
              </a:rPr>
              <a:t>Séparation de l'IHM  et de l'application</a:t>
            </a:r>
            <a:endParaRPr lang="fr-FR" b="1" dirty="0">
              <a:solidFill>
                <a:schemeClr val="bg1"/>
              </a:solidFill>
            </a:endParaRPr>
          </a:p>
        </p:txBody>
      </p:sp>
      <p:sp>
        <p:nvSpPr>
          <p:cNvPr id="16" name="Espace réservé du numéro de diapositive 15"/>
          <p:cNvSpPr>
            <a:spLocks noGrp="1"/>
          </p:cNvSpPr>
          <p:nvPr>
            <p:ph type="sldNum" sz="quarter" idx="12"/>
          </p:nvPr>
        </p:nvSpPr>
        <p:spPr/>
        <p:txBody>
          <a:bodyPr/>
          <a:lstStyle/>
          <a:p>
            <a:fld id="{6D22F896-40B5-4ADD-8801-0D06FADFA095}" type="slidenum">
              <a:rPr lang="fr-FR" smtClean="0"/>
              <a:pPr/>
              <a:t>21</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Conception de logiciel interacif</a:t>
            </a:r>
            <a:br>
              <a:rPr smtClean="0"/>
            </a:br>
            <a:r>
              <a:rPr smtClean="0"/>
              <a:t>	</a:t>
            </a:r>
            <a:r>
              <a:rPr u="sng" smtClean="0"/>
              <a:t>Modèle arch</a:t>
            </a:r>
            <a:endParaRPr lang="fr-FR" dirty="0"/>
          </a:p>
        </p:txBody>
      </p:sp>
      <p:sp>
        <p:nvSpPr>
          <p:cNvPr id="5" name="Espace réservé du contenu 4"/>
          <p:cNvSpPr>
            <a:spLocks noGrp="1"/>
          </p:cNvSpPr>
          <p:nvPr>
            <p:ph idx="1"/>
          </p:nvPr>
        </p:nvSpPr>
        <p:spPr/>
        <p:txBody>
          <a:bodyPr>
            <a:normAutofit lnSpcReduction="10000"/>
          </a:bodyPr>
          <a:lstStyle/>
          <a:p>
            <a:endParaRPr smtClean="0"/>
          </a:p>
          <a:p>
            <a:endParaRPr smtClean="0"/>
          </a:p>
          <a:p>
            <a:endParaRPr smtClean="0"/>
          </a:p>
          <a:p>
            <a:endParaRPr smtClean="0"/>
          </a:p>
          <a:p>
            <a:endParaRPr smtClean="0"/>
          </a:p>
          <a:p>
            <a:pPr>
              <a:buFont typeface="Wingdings" pitchFamily="2" charset="2"/>
              <a:buChar char="§"/>
            </a:pPr>
            <a:r>
              <a:rPr smtClean="0"/>
              <a:t>Extension de Seeheim</a:t>
            </a:r>
          </a:p>
          <a:p>
            <a:pPr lvl="1"/>
            <a:r>
              <a:rPr smtClean="0"/>
              <a:t>Pieds de l'arche:composant imposé par réalité</a:t>
            </a:r>
          </a:p>
          <a:p>
            <a:pPr lvl="1"/>
            <a:r>
              <a:rPr lang="fr-FR" dirty="0" smtClean="0"/>
              <a:t>I</a:t>
            </a:r>
            <a:r>
              <a:rPr smtClean="0"/>
              <a:t>ntéraction : Objets d'une boite à outils</a:t>
            </a:r>
          </a:p>
          <a:p>
            <a:pPr lvl="1"/>
            <a:r>
              <a:rPr smtClean="0"/>
              <a:t>Présentation : abstarction de la boite à outils</a:t>
            </a:r>
          </a:p>
          <a:p>
            <a:pPr lvl="1"/>
            <a:endParaRPr smtClean="0"/>
          </a:p>
          <a:p>
            <a:endParaRPr lang="fr-FR" dirty="0"/>
          </a:p>
        </p:txBody>
      </p:sp>
      <p:sp>
        <p:nvSpPr>
          <p:cNvPr id="4" name="Arc plein 3"/>
          <p:cNvSpPr/>
          <p:nvPr/>
        </p:nvSpPr>
        <p:spPr>
          <a:xfrm>
            <a:off x="1856096" y="2115403"/>
            <a:ext cx="6619164" cy="4428699"/>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cxnSp>
        <p:nvCxnSpPr>
          <p:cNvPr id="7" name="Connecteur droit 6"/>
          <p:cNvCxnSpPr/>
          <p:nvPr/>
        </p:nvCxnSpPr>
        <p:spPr>
          <a:xfrm>
            <a:off x="2552131" y="2988860"/>
            <a:ext cx="900753" cy="655092"/>
          </a:xfrm>
          <a:prstGeom prst="line">
            <a:avLst/>
          </a:prstGeom>
        </p:spPr>
        <p:style>
          <a:lnRef idx="1">
            <a:schemeClr val="dk1"/>
          </a:lnRef>
          <a:fillRef idx="0">
            <a:schemeClr val="dk1"/>
          </a:fillRef>
          <a:effectRef idx="0">
            <a:schemeClr val="dk1"/>
          </a:effectRef>
          <a:fontRef idx="minor">
            <a:schemeClr val="tx1"/>
          </a:fontRef>
        </p:style>
      </p:cxnSp>
      <p:cxnSp>
        <p:nvCxnSpPr>
          <p:cNvPr id="8" name="Connecteur droit 7"/>
          <p:cNvCxnSpPr/>
          <p:nvPr/>
        </p:nvCxnSpPr>
        <p:spPr>
          <a:xfrm rot="16200000" flipH="1">
            <a:off x="3589361" y="2470245"/>
            <a:ext cx="914400" cy="696036"/>
          </a:xfrm>
          <a:prstGeom prst="line">
            <a:avLst/>
          </a:prstGeom>
        </p:spPr>
        <p:style>
          <a:lnRef idx="1">
            <a:schemeClr val="dk1"/>
          </a:lnRef>
          <a:fillRef idx="0">
            <a:schemeClr val="dk1"/>
          </a:fillRef>
          <a:effectRef idx="0">
            <a:schemeClr val="dk1"/>
          </a:effectRef>
          <a:fontRef idx="minor">
            <a:schemeClr val="tx1"/>
          </a:fontRef>
        </p:style>
      </p:cxnSp>
      <p:cxnSp>
        <p:nvCxnSpPr>
          <p:cNvPr id="11" name="Connecteur droit 10"/>
          <p:cNvCxnSpPr/>
          <p:nvPr/>
        </p:nvCxnSpPr>
        <p:spPr>
          <a:xfrm rot="5400000">
            <a:off x="4906372" y="2681786"/>
            <a:ext cx="1078170" cy="15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4"/>
          <p:cNvCxnSpPr/>
          <p:nvPr/>
        </p:nvCxnSpPr>
        <p:spPr>
          <a:xfrm rot="5400000">
            <a:off x="6414451" y="2825088"/>
            <a:ext cx="955339" cy="436727"/>
          </a:xfrm>
          <a:prstGeom prst="line">
            <a:avLst/>
          </a:prstGeom>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1937982" y="3411942"/>
            <a:ext cx="1282889" cy="584775"/>
          </a:xfrm>
          <a:prstGeom prst="rect">
            <a:avLst/>
          </a:prstGeom>
          <a:noFill/>
        </p:spPr>
        <p:txBody>
          <a:bodyPr wrap="square" rtlCol="0">
            <a:spAutoFit/>
          </a:bodyPr>
          <a:lstStyle/>
          <a:p>
            <a:pPr algn="ctr"/>
            <a:r>
              <a:rPr sz="1600" smtClean="0"/>
              <a:t>Noyeu</a:t>
            </a:r>
          </a:p>
          <a:p>
            <a:pPr algn="ctr"/>
            <a:r>
              <a:rPr sz="1600" smtClean="0"/>
              <a:t>fonctionnel</a:t>
            </a:r>
            <a:endParaRPr lang="fr-FR" sz="1600" dirty="0"/>
          </a:p>
        </p:txBody>
      </p:sp>
      <p:sp>
        <p:nvSpPr>
          <p:cNvPr id="19" name="ZoneTexte 18"/>
          <p:cNvSpPr txBox="1"/>
          <p:nvPr/>
        </p:nvSpPr>
        <p:spPr>
          <a:xfrm>
            <a:off x="2854656" y="2772772"/>
            <a:ext cx="1282889" cy="584775"/>
          </a:xfrm>
          <a:prstGeom prst="rect">
            <a:avLst/>
          </a:prstGeom>
          <a:noFill/>
        </p:spPr>
        <p:txBody>
          <a:bodyPr wrap="square" rtlCol="0">
            <a:spAutoFit/>
          </a:bodyPr>
          <a:lstStyle/>
          <a:p>
            <a:pPr algn="ctr"/>
            <a:r>
              <a:rPr sz="1600" smtClean="0"/>
              <a:t>Adapteur de domaine</a:t>
            </a:r>
            <a:endParaRPr lang="fr-FR" sz="1600" dirty="0"/>
          </a:p>
        </p:txBody>
      </p:sp>
      <p:sp>
        <p:nvSpPr>
          <p:cNvPr id="20" name="ZoneTexte 19"/>
          <p:cNvSpPr txBox="1"/>
          <p:nvPr/>
        </p:nvSpPr>
        <p:spPr>
          <a:xfrm>
            <a:off x="4139820" y="2447501"/>
            <a:ext cx="1282889" cy="584775"/>
          </a:xfrm>
          <a:prstGeom prst="rect">
            <a:avLst/>
          </a:prstGeom>
          <a:noFill/>
        </p:spPr>
        <p:txBody>
          <a:bodyPr wrap="square" rtlCol="0">
            <a:spAutoFit/>
          </a:bodyPr>
          <a:lstStyle/>
          <a:p>
            <a:pPr algn="ctr"/>
            <a:r>
              <a:rPr sz="1600" smtClean="0"/>
              <a:t>Contr</a:t>
            </a:r>
            <a:r>
              <a:rPr lang="fr-FR" sz="1600" dirty="0" smtClean="0"/>
              <a:t>ô</a:t>
            </a:r>
            <a:r>
              <a:rPr sz="1600" smtClean="0"/>
              <a:t>le de dialogue</a:t>
            </a:r>
            <a:endParaRPr lang="fr-FR" sz="1600" dirty="0"/>
          </a:p>
        </p:txBody>
      </p:sp>
      <p:sp>
        <p:nvSpPr>
          <p:cNvPr id="21" name="ZoneTexte 20"/>
          <p:cNvSpPr txBox="1"/>
          <p:nvPr/>
        </p:nvSpPr>
        <p:spPr>
          <a:xfrm>
            <a:off x="5534166" y="2613549"/>
            <a:ext cx="1371601" cy="338554"/>
          </a:xfrm>
          <a:prstGeom prst="rect">
            <a:avLst/>
          </a:prstGeom>
          <a:noFill/>
        </p:spPr>
        <p:txBody>
          <a:bodyPr wrap="square" rtlCol="0">
            <a:spAutoFit/>
          </a:bodyPr>
          <a:lstStyle/>
          <a:p>
            <a:pPr algn="ctr"/>
            <a:r>
              <a:rPr sz="1600" smtClean="0"/>
              <a:t>Présentation</a:t>
            </a:r>
            <a:endParaRPr lang="fr-FR" sz="1600" dirty="0"/>
          </a:p>
        </p:txBody>
      </p:sp>
      <p:sp>
        <p:nvSpPr>
          <p:cNvPr id="22" name="ZoneTexte 21"/>
          <p:cNvSpPr txBox="1"/>
          <p:nvPr/>
        </p:nvSpPr>
        <p:spPr>
          <a:xfrm>
            <a:off x="6953535" y="3391470"/>
            <a:ext cx="1282889" cy="338554"/>
          </a:xfrm>
          <a:prstGeom prst="rect">
            <a:avLst/>
          </a:prstGeom>
          <a:noFill/>
        </p:spPr>
        <p:txBody>
          <a:bodyPr wrap="square" rtlCol="0">
            <a:spAutoFit/>
          </a:bodyPr>
          <a:lstStyle/>
          <a:p>
            <a:pPr algn="ctr"/>
            <a:r>
              <a:rPr sz="1600" smtClean="0"/>
              <a:t>Interaction</a:t>
            </a:r>
            <a:endParaRPr lang="fr-FR" sz="1600" dirty="0"/>
          </a:p>
        </p:txBody>
      </p:sp>
      <p:sp>
        <p:nvSpPr>
          <p:cNvPr id="14" name="Espace réservé du numéro de diapositive 13"/>
          <p:cNvSpPr>
            <a:spLocks noGrp="1"/>
          </p:cNvSpPr>
          <p:nvPr>
            <p:ph type="sldNum" sz="quarter" idx="12"/>
          </p:nvPr>
        </p:nvSpPr>
        <p:spPr/>
        <p:txBody>
          <a:bodyPr/>
          <a:lstStyle/>
          <a:p>
            <a:fld id="{6D22F896-40B5-4ADD-8801-0D06FADFA095}" type="slidenum">
              <a:rPr lang="fr-FR" smtClean="0"/>
              <a:pPr/>
              <a:t>22</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Conception en génie logiciel</a:t>
            </a:r>
            <a:br>
              <a:rPr smtClean="0"/>
            </a:br>
            <a:r>
              <a:rPr smtClean="0"/>
              <a:t>		</a:t>
            </a:r>
            <a:r>
              <a:rPr sz="3200" smtClean="0"/>
              <a:t>Modèle en cascade</a:t>
            </a:r>
            <a:endParaRPr lang="fr-FR" dirty="0"/>
          </a:p>
        </p:txBody>
      </p:sp>
      <p:sp>
        <p:nvSpPr>
          <p:cNvPr id="5" name="Espace réservé du contenu 4"/>
          <p:cNvSpPr>
            <a:spLocks noGrp="1"/>
          </p:cNvSpPr>
          <p:nvPr>
            <p:ph idx="1"/>
          </p:nvPr>
        </p:nvSpPr>
        <p:spPr>
          <a:xfrm>
            <a:off x="1" y="2418759"/>
            <a:ext cx="4995080" cy="4145813"/>
          </a:xfrm>
        </p:spPr>
        <p:txBody>
          <a:bodyPr>
            <a:normAutofit/>
          </a:bodyPr>
          <a:lstStyle/>
          <a:p>
            <a:pPr>
              <a:buFont typeface="Wingdings" pitchFamily="2" charset="2"/>
              <a:buChar char="§"/>
            </a:pPr>
            <a:r>
              <a:rPr sz="2800" smtClean="0"/>
              <a:t>Modèle classique en génie logiciel(1966) :</a:t>
            </a:r>
          </a:p>
          <a:p>
            <a:pPr lvl="1"/>
            <a:r>
              <a:rPr sz="2400" smtClean="0"/>
              <a:t>Definir pour de grands projets</a:t>
            </a:r>
          </a:p>
          <a:p>
            <a:pPr lvl="1"/>
            <a:r>
              <a:rPr sz="2400" smtClean="0"/>
              <a:t>Importance  des documents  signés par l'utilisateurs</a:t>
            </a:r>
          </a:p>
          <a:p>
            <a:pPr lvl="1"/>
            <a:r>
              <a:rPr sz="2400" smtClean="0"/>
              <a:t>Passage  d'une étape à la suivante uniquement si l'étape précédente  est satisfaite</a:t>
            </a:r>
          </a:p>
          <a:p>
            <a:pPr lvl="1"/>
            <a:r>
              <a:rPr sz="2400" smtClean="0"/>
              <a:t>Retour possible uniquement à l'étape précédente</a:t>
            </a:r>
          </a:p>
          <a:p>
            <a:pPr lvl="1"/>
            <a:endParaRPr smtClean="0"/>
          </a:p>
          <a:p>
            <a:endParaRPr lang="fr-FR" dirty="0"/>
          </a:p>
        </p:txBody>
      </p:sp>
      <p:pic>
        <p:nvPicPr>
          <p:cNvPr id="14" name="Espace réservé du contenu 3" descr="csd.png"/>
          <p:cNvPicPr>
            <a:picLocks noChangeAspect="1"/>
          </p:cNvPicPr>
          <p:nvPr/>
        </p:nvPicPr>
        <p:blipFill>
          <a:blip r:embed="rId3"/>
          <a:stretch>
            <a:fillRect/>
          </a:stretch>
        </p:blipFill>
        <p:spPr>
          <a:xfrm>
            <a:off x="5500046" y="2060204"/>
            <a:ext cx="6610065" cy="4756851"/>
          </a:xfrm>
          <a:prstGeom prst="rect">
            <a:avLst/>
          </a:prstGeom>
        </p:spPr>
      </p:pic>
      <p:sp>
        <p:nvSpPr>
          <p:cNvPr id="6" name="Espace réservé du numéro de diapositive 5"/>
          <p:cNvSpPr>
            <a:spLocks noGrp="1"/>
          </p:cNvSpPr>
          <p:nvPr>
            <p:ph type="sldNum" sz="quarter" idx="12"/>
          </p:nvPr>
        </p:nvSpPr>
        <p:spPr/>
        <p:txBody>
          <a:bodyPr/>
          <a:lstStyle/>
          <a:p>
            <a:fld id="{6D22F896-40B5-4ADD-8801-0D06FADFA095}" type="slidenum">
              <a:rPr lang="fr-FR" smtClean="0"/>
              <a:pPr/>
              <a:t>23</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Conception en génie logiciel</a:t>
            </a:r>
            <a:br>
              <a:rPr smtClean="0"/>
            </a:br>
            <a:r>
              <a:rPr smtClean="0"/>
              <a:t>		</a:t>
            </a:r>
            <a:r>
              <a:rPr sz="3200" smtClean="0"/>
              <a:t>Modèle en V</a:t>
            </a:r>
            <a:endParaRPr lang="fr-FR" dirty="0"/>
          </a:p>
        </p:txBody>
      </p:sp>
      <p:sp>
        <p:nvSpPr>
          <p:cNvPr id="6" name="Espace réservé du contenu 5"/>
          <p:cNvSpPr>
            <a:spLocks noGrp="1"/>
          </p:cNvSpPr>
          <p:nvPr>
            <p:ph idx="1"/>
          </p:nvPr>
        </p:nvSpPr>
        <p:spPr>
          <a:xfrm>
            <a:off x="-95536" y="2364169"/>
            <a:ext cx="5308979" cy="3599316"/>
          </a:xfrm>
        </p:spPr>
        <p:txBody>
          <a:bodyPr/>
          <a:lstStyle/>
          <a:p>
            <a:r>
              <a:rPr sz="2800" smtClean="0"/>
              <a:t>Modèle très populaire (1980) : </a:t>
            </a:r>
          </a:p>
          <a:p>
            <a:pPr lvl="1"/>
            <a:r>
              <a:rPr sz="2400" smtClean="0"/>
              <a:t> Développement et tests sont effectués en parallèle </a:t>
            </a:r>
          </a:p>
          <a:p>
            <a:pPr lvl="1"/>
            <a:r>
              <a:rPr sz="2400" smtClean="0"/>
              <a:t> Importance des documents </a:t>
            </a:r>
          </a:p>
          <a:p>
            <a:pPr lvl="1"/>
            <a:r>
              <a:rPr sz="2400" smtClean="0"/>
              <a:t>Retours possibles à chaque étape mais sans connaître leur portée</a:t>
            </a:r>
          </a:p>
          <a:p>
            <a:pPr lvl="1">
              <a:buNone/>
            </a:pPr>
            <a:endParaRPr smtClean="0"/>
          </a:p>
        </p:txBody>
      </p:sp>
      <p:pic>
        <p:nvPicPr>
          <p:cNvPr id="7" name="Image 6" descr="v.png"/>
          <p:cNvPicPr>
            <a:picLocks noChangeAspect="1"/>
          </p:cNvPicPr>
          <p:nvPr/>
        </p:nvPicPr>
        <p:blipFill>
          <a:blip r:embed="rId3"/>
          <a:stretch>
            <a:fillRect/>
          </a:stretch>
        </p:blipFill>
        <p:spPr>
          <a:xfrm>
            <a:off x="5117911" y="2091171"/>
            <a:ext cx="6992203" cy="4698589"/>
          </a:xfrm>
          <a:prstGeom prst="rect">
            <a:avLst/>
          </a:prstGeom>
        </p:spPr>
      </p:pic>
      <p:sp>
        <p:nvSpPr>
          <p:cNvPr id="5" name="Espace réservé du numéro de diapositive 4"/>
          <p:cNvSpPr>
            <a:spLocks noGrp="1"/>
          </p:cNvSpPr>
          <p:nvPr>
            <p:ph type="sldNum" sz="quarter" idx="12"/>
          </p:nvPr>
        </p:nvSpPr>
        <p:spPr/>
        <p:txBody>
          <a:bodyPr/>
          <a:lstStyle/>
          <a:p>
            <a:fld id="{6D22F896-40B5-4ADD-8801-0D06FADFA095}" type="slidenum">
              <a:rPr lang="fr-FR" smtClean="0"/>
              <a:pPr/>
              <a:t>24</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smtClean="0"/>
              <a:t>Méthode de conception IHM</a:t>
            </a:r>
            <a:br>
              <a:rPr smtClean="0"/>
            </a:br>
            <a:r>
              <a:rPr smtClean="0"/>
              <a:t>	</a:t>
            </a:r>
            <a:endParaRPr lang="fr-FR" dirty="0"/>
          </a:p>
        </p:txBody>
      </p:sp>
      <p:sp>
        <p:nvSpPr>
          <p:cNvPr id="5" name="Espace réservé du contenu 4"/>
          <p:cNvSpPr>
            <a:spLocks noGrp="1"/>
          </p:cNvSpPr>
          <p:nvPr>
            <p:ph idx="1"/>
          </p:nvPr>
        </p:nvSpPr>
        <p:spPr/>
        <p:txBody>
          <a:bodyPr/>
          <a:lstStyle/>
          <a:p>
            <a:pPr algn="ctr">
              <a:buNone/>
            </a:pPr>
            <a:r>
              <a:rPr sz="2800" b="1" u="sng" smtClean="0"/>
              <a:t>Pourquoi on utilise des méthodes de conception IHM ?</a:t>
            </a:r>
          </a:p>
          <a:p>
            <a:pPr algn="ctr">
              <a:buNone/>
            </a:pPr>
            <a:endParaRPr sz="2800" b="1" u="sng" smtClean="0"/>
          </a:p>
          <a:p>
            <a:pPr>
              <a:buFont typeface="Wingdings" pitchFamily="2" charset="2"/>
              <a:buChar char="Ø"/>
            </a:pPr>
            <a:r>
              <a:rPr smtClean="0"/>
              <a:t>Réduction des coüts  de développement et de maintenance du logiciel</a:t>
            </a:r>
          </a:p>
          <a:p>
            <a:pPr>
              <a:buFont typeface="Wingdings" pitchFamily="2" charset="2"/>
              <a:buChar char="Ø"/>
            </a:pPr>
            <a:r>
              <a:rPr smtClean="0"/>
              <a:t>Réduction des risque</a:t>
            </a:r>
          </a:p>
          <a:p>
            <a:pPr>
              <a:buFont typeface="Wingdings" pitchFamily="2" charset="2"/>
              <a:buChar char="Ø"/>
            </a:pPr>
            <a:r>
              <a:rPr smtClean="0"/>
              <a:t>Gain de productivité cöté utilisatrice</a:t>
            </a:r>
          </a:p>
          <a:p>
            <a:pPr>
              <a:buFont typeface="Wingdings" pitchFamily="2" charset="2"/>
              <a:buChar char="Ø"/>
            </a:pPr>
            <a:r>
              <a:rPr smtClean="0"/>
              <a:t>Réutimisation et améliorations des composants de base du logiciel</a:t>
            </a:r>
          </a:p>
          <a:p>
            <a:pPr>
              <a:buFont typeface="Wingdings" pitchFamily="2" charset="2"/>
              <a:buChar char="Ø"/>
            </a:pPr>
            <a:r>
              <a:rPr smtClean="0"/>
              <a:t>Réduction  du budget et de temps pour la formation au logiciel</a:t>
            </a:r>
          </a:p>
          <a:p>
            <a:endParaRPr smtClean="0"/>
          </a:p>
          <a:p>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25</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itérative</a:t>
            </a:r>
            <a:endParaRPr lang="fr-FR" dirty="0"/>
          </a:p>
        </p:txBody>
      </p:sp>
      <p:sp>
        <p:nvSpPr>
          <p:cNvPr id="5" name="Espace réservé du contenu 4"/>
          <p:cNvSpPr>
            <a:spLocks noGrp="1"/>
          </p:cNvSpPr>
          <p:nvPr>
            <p:ph idx="1"/>
          </p:nvPr>
        </p:nvSpPr>
        <p:spPr/>
        <p:txBody>
          <a:bodyPr/>
          <a:lstStyle/>
          <a:p>
            <a:endParaRPr smtClean="0"/>
          </a:p>
          <a:p>
            <a:endParaRPr smtClean="0"/>
          </a:p>
          <a:p>
            <a:endParaRPr lang="fr-FR" dirty="0"/>
          </a:p>
        </p:txBody>
      </p:sp>
      <p:sp>
        <p:nvSpPr>
          <p:cNvPr id="4" name="Espace réservé du contenu 4"/>
          <p:cNvSpPr txBox="1">
            <a:spLocks/>
          </p:cNvSpPr>
          <p:nvPr/>
        </p:nvSpPr>
        <p:spPr>
          <a:xfrm>
            <a:off x="832721" y="2489273"/>
            <a:ext cx="9613861" cy="3599316"/>
          </a:xfrm>
          <a:prstGeom prst="rect">
            <a:avLst/>
          </a:prstGeom>
        </p:spPr>
        <p:txBody>
          <a:bodyPr vert="horz" lIns="91440" tIns="45720" rIns="91440" bIns="45720" rtlCol="0">
            <a:normAutofit/>
          </a:bodyPr>
          <a:lstStyle/>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Le prototypage</a:t>
            </a:r>
          </a:p>
          <a:p>
            <a:pPr marL="685800" lvl="1" indent="-228600" defTabSz="914400" fontAlgn="base">
              <a:lnSpc>
                <a:spcPct val="90000"/>
              </a:lnSpc>
              <a:spcBef>
                <a:spcPts val="1000"/>
              </a:spcBef>
              <a:buFont typeface="Arial" pitchFamily="34" charset="0"/>
              <a:buChar char="•"/>
            </a:pPr>
            <a:r>
              <a:rPr sz="2400" smtClean="0">
                <a:effectLst>
                  <a:outerShdw blurRad="228600" algn="ctr" rotWithShape="0">
                    <a:prstClr val="black">
                      <a:alpha val="53000"/>
                    </a:prstClr>
                  </a:outerShdw>
                </a:effectLst>
              </a:rPr>
              <a:t>prototype papier, vidéo,</a:t>
            </a:r>
          </a:p>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 La maquette</a:t>
            </a:r>
          </a:p>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 Représentation partielle du logiciel pour tester </a:t>
            </a:r>
          </a:p>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certains aspects/comportements</a:t>
            </a:r>
          </a:p>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Contient l'ensemble des fenêtres du logiciel</a:t>
            </a:r>
          </a:p>
          <a:p>
            <a:pPr marL="228600" lvl="0" indent="-228600" defTabSz="914400" fontAlgn="base">
              <a:lnSpc>
                <a:spcPct val="90000"/>
              </a:lnSpc>
              <a:spcBef>
                <a:spcPts val="1000"/>
              </a:spcBef>
              <a:buFont typeface="Wingdings" pitchFamily="2" charset="2"/>
              <a:buChar char="Ø"/>
            </a:pPr>
            <a:r>
              <a:rPr sz="2400" smtClean="0">
                <a:effectLst>
                  <a:outerShdw blurRad="228600" algn="ctr" rotWithShape="0">
                    <a:prstClr val="black">
                      <a:alpha val="53000"/>
                    </a:prstClr>
                  </a:outerShdw>
                </a:effectLst>
              </a:rPr>
              <a:t>Ne contient aucun accès aux données et aucun </a:t>
            </a:r>
            <a:r>
              <a:rPr sz="2400" smtClean="0">
                <a:effectLst>
                  <a:outerShdw blurRad="228600" algn="ctr" rotWithShape="0">
                    <a:prstClr val="black">
                      <a:alpha val="53000"/>
                    </a:prstClr>
                  </a:outerShdw>
                </a:effectLst>
              </a:rPr>
              <a:t>calcul</a:t>
            </a:r>
            <a:r>
              <a:rPr sz="2400" smtClean="0">
                <a:effectLst>
                  <a:outerShdw blurRad="228600" algn="ctr" rotWithShape="0">
                    <a:prstClr val="black">
                      <a:alpha val="53000"/>
                    </a:prstClr>
                  </a:outerShdw>
                </a:effectLst>
              </a:rPr>
              <a:t>.</a:t>
            </a:r>
            <a:endParaRPr kumimoji="0" sz="24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914400" lvl="1" indent="-457200" defTabSz="914400" fontAlgn="base">
              <a:lnSpc>
                <a:spcPct val="90000"/>
              </a:lnSpc>
              <a:spcBef>
                <a:spcPts val="1000"/>
              </a:spcBef>
              <a:buFont typeface="+mj-lt"/>
              <a:buAutoNum type="arabicPeriod"/>
            </a:pPr>
            <a:endPar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a:ln>
                <a:noFill/>
              </a:ln>
              <a:solidFill>
                <a:schemeClr val="tx1"/>
              </a:solidFill>
              <a:effectLst>
                <a:outerShdw blurRad="228600" algn="ctr" rotWithShape="0">
                  <a:prstClr val="black">
                    <a:alpha val="53000"/>
                  </a:prstClr>
                </a:outerShdw>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6D22F896-40B5-4ADD-8801-0D06FADFA095}" type="slidenum">
              <a:rPr lang="fr-FR" smtClean="0"/>
              <a:pPr/>
              <a:t>26</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par prototype</a:t>
            </a:r>
            <a:endParaRPr lang="fr-FR" dirty="0"/>
          </a:p>
        </p:txBody>
      </p:sp>
      <p:sp>
        <p:nvSpPr>
          <p:cNvPr id="6" name="Espace réservé du contenu 4"/>
          <p:cNvSpPr txBox="1">
            <a:spLocks/>
          </p:cNvSpPr>
          <p:nvPr/>
        </p:nvSpPr>
        <p:spPr>
          <a:xfrm>
            <a:off x="778130" y="2762228"/>
            <a:ext cx="9613861" cy="3599316"/>
          </a:xfrm>
          <a:prstGeom prst="rect">
            <a:avLst/>
          </a:prstGeom>
        </p:spPr>
        <p:txBody>
          <a:bodyPr vert="horz" lIns="91440" tIns="45720" rIns="91440" bIns="45720" rtlCol="0">
            <a:normAutofit/>
          </a:bodyPr>
          <a:lstStyle/>
          <a:p>
            <a:pPr marL="228600" lvl="0" indent="-228600" defTabSz="914400" fontAlgn="base">
              <a:lnSpc>
                <a:spcPct val="90000"/>
              </a:lnSpc>
              <a:spcBef>
                <a:spcPts val="1000"/>
              </a:spcBef>
              <a:buFont typeface="Wingdings" pitchFamily="2" charset="2"/>
              <a:buChar char="ü"/>
            </a:pPr>
            <a:r>
              <a:rPr sz="2400" smtClean="0"/>
              <a:t>La propotypage permet :</a:t>
            </a:r>
          </a:p>
          <a:p>
            <a:pPr marL="685800" lvl="1" indent="-228600" defTabSz="914400" fontAlgn="base">
              <a:lnSpc>
                <a:spcPct val="90000"/>
              </a:lnSpc>
              <a:spcBef>
                <a:spcPts val="1000"/>
              </a:spcBef>
              <a:buFont typeface="Wingdings" pitchFamily="2" charset="2"/>
              <a:buChar char="§"/>
            </a:pPr>
            <a:r>
              <a:rPr sz="2400" smtClean="0"/>
              <a:t>Aux concepteurs de travailler sur plusieurs ensembles de détails à la fois </a:t>
            </a:r>
          </a:p>
          <a:p>
            <a:pPr marL="685800" lvl="1" indent="-228600" defTabSz="914400" fontAlgn="base">
              <a:lnSpc>
                <a:spcPct val="90000"/>
              </a:lnSpc>
              <a:spcBef>
                <a:spcPts val="1000"/>
              </a:spcBef>
              <a:buFont typeface="Wingdings" pitchFamily="2" charset="2"/>
              <a:buChar char="§"/>
            </a:pPr>
            <a:r>
              <a:rPr sz="2400" smtClean="0"/>
              <a:t> Aux utilisatrices de voir ce que sera le système final </a:t>
            </a:r>
          </a:p>
          <a:p>
            <a:pPr marL="685800" lvl="1" indent="-228600" defTabSz="914400" fontAlgn="base">
              <a:lnSpc>
                <a:spcPct val="90000"/>
              </a:lnSpc>
              <a:spcBef>
                <a:spcPts val="1000"/>
              </a:spcBef>
              <a:buFont typeface="Wingdings" pitchFamily="2" charset="2"/>
              <a:buChar char="§"/>
            </a:pPr>
            <a:r>
              <a:rPr sz="2400" smtClean="0"/>
              <a:t>De se concentrer sur les parties problématiques de l’interface </a:t>
            </a:r>
          </a:p>
          <a:p>
            <a:pPr marL="685800" lvl="1" indent="-228600" defTabSz="914400" fontAlgn="base">
              <a:lnSpc>
                <a:spcPct val="90000"/>
              </a:lnSpc>
              <a:spcBef>
                <a:spcPts val="1000"/>
              </a:spcBef>
              <a:buFont typeface="Wingdings" pitchFamily="2" charset="2"/>
              <a:buChar char="§"/>
            </a:pPr>
            <a:r>
              <a:rPr sz="2400" smtClean="0"/>
              <a:t> D’étudier des alternatives de conception </a:t>
            </a:r>
          </a:p>
          <a:p>
            <a:pPr marL="685800" lvl="1" indent="-228600" defTabSz="914400" fontAlgn="base">
              <a:lnSpc>
                <a:spcPct val="90000"/>
              </a:lnSpc>
              <a:spcBef>
                <a:spcPts val="1000"/>
              </a:spcBef>
              <a:buFont typeface="Wingdings" pitchFamily="2" charset="2"/>
              <a:buChar char="§"/>
            </a:pPr>
            <a:r>
              <a:rPr sz="2400" smtClean="0"/>
              <a:t>De s’assurer de l’utilisabilité du système</a:t>
            </a:r>
            <a:endParaRPr kumimoji="0" sz="24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914400" lvl="1" indent="-457200" defTabSz="914400" fontAlgn="base">
              <a:lnSpc>
                <a:spcPct val="90000"/>
              </a:lnSpc>
              <a:spcBef>
                <a:spcPts val="1000"/>
              </a:spcBef>
              <a:buFont typeface="+mj-lt"/>
              <a:buAutoNum type="arabicPeriod"/>
            </a:pPr>
            <a:endPar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a:ln>
                <a:noFill/>
              </a:ln>
              <a:solidFill>
                <a:schemeClr val="tx1"/>
              </a:solidFill>
              <a:effectLst>
                <a:outerShdw blurRad="228600" algn="ctr" rotWithShape="0">
                  <a:prstClr val="black">
                    <a:alpha val="53000"/>
                  </a:prstClr>
                </a:outerShdw>
              </a:effectLst>
              <a:uLnTx/>
              <a:uFillTx/>
              <a:latin typeface="+mn-lt"/>
              <a:ea typeface="+mn-ea"/>
              <a:cs typeface="+mn-cs"/>
            </a:endParaRP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27</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par prototype</a:t>
            </a:r>
            <a:endParaRPr lang="fr-FR" dirty="0"/>
          </a:p>
        </p:txBody>
      </p:sp>
      <p:sp>
        <p:nvSpPr>
          <p:cNvPr id="6" name="Espace réservé du contenu 4"/>
          <p:cNvSpPr txBox="1">
            <a:spLocks/>
          </p:cNvSpPr>
          <p:nvPr/>
        </p:nvSpPr>
        <p:spPr>
          <a:xfrm>
            <a:off x="764483" y="2352795"/>
            <a:ext cx="9613861" cy="4007062"/>
          </a:xfrm>
          <a:prstGeom prst="rect">
            <a:avLst/>
          </a:prstGeom>
        </p:spPr>
        <p:txBody>
          <a:bodyPr vert="horz" lIns="91440" tIns="45720" rIns="91440" bIns="45720" rtlCol="0">
            <a:normAutofit/>
          </a:bodyPr>
          <a:lstStyle/>
          <a:p>
            <a:pPr marL="228600" lvl="0" indent="-228600" algn="ctr" defTabSz="914400" fontAlgn="base">
              <a:lnSpc>
                <a:spcPct val="90000"/>
              </a:lnSpc>
              <a:spcBef>
                <a:spcPts val="1000"/>
              </a:spcBef>
            </a:pPr>
            <a:r>
              <a:rPr sz="2400" b="1" u="sng" smtClean="0"/>
              <a:t>Les types de prototypes:</a:t>
            </a:r>
          </a:p>
          <a:p>
            <a:pPr marL="228600" lvl="0" indent="-228600" defTabSz="914400" fontAlgn="base">
              <a:lnSpc>
                <a:spcPct val="90000"/>
              </a:lnSpc>
              <a:spcBef>
                <a:spcPts val="1000"/>
              </a:spcBef>
              <a:buFont typeface="Wingdings" pitchFamily="2" charset="2"/>
              <a:buChar char="ü"/>
            </a:pPr>
            <a:r>
              <a:rPr sz="2400" smtClean="0"/>
              <a:t>Prototypes informels sur papier :</a:t>
            </a:r>
          </a:p>
          <a:p>
            <a:pPr marL="685800" lvl="1" indent="-228600" defTabSz="914400" fontAlgn="base">
              <a:lnSpc>
                <a:spcPct val="90000"/>
              </a:lnSpc>
              <a:spcBef>
                <a:spcPts val="1000"/>
              </a:spcBef>
              <a:buFont typeface="Wingdings" pitchFamily="2" charset="2"/>
              <a:buChar char="§"/>
            </a:pPr>
            <a:r>
              <a:rPr sz="2400" smtClean="0"/>
              <a:t>Dessiner des écrans sur papier, sur logiciel </a:t>
            </a:r>
          </a:p>
          <a:p>
            <a:pPr marL="685800" lvl="1" indent="-228600" defTabSz="914400" fontAlgn="base">
              <a:lnSpc>
                <a:spcPct val="90000"/>
              </a:lnSpc>
              <a:spcBef>
                <a:spcPts val="1000"/>
              </a:spcBef>
              <a:buFont typeface="Wingdings" pitchFamily="2" charset="2"/>
              <a:buChar char="§"/>
            </a:pPr>
            <a:r>
              <a:rPr sz="2400" smtClean="0"/>
              <a:t>Utiliser transparents etprésentations pour des montages dynamiques </a:t>
            </a:r>
          </a:p>
          <a:p>
            <a:pPr marL="685800" lvl="1" indent="-228600" defTabSz="914400" fontAlgn="base">
              <a:lnSpc>
                <a:spcPct val="90000"/>
              </a:lnSpc>
              <a:spcBef>
                <a:spcPts val="1000"/>
              </a:spcBef>
              <a:buFont typeface="Wingdings" pitchFamily="2" charset="2"/>
              <a:buChar char="§"/>
            </a:pPr>
            <a:r>
              <a:rPr sz="2400" smtClean="0"/>
              <a:t> dessiner une séquence  dessiner des idées d’icônes</a:t>
            </a:r>
            <a:endPar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a:ln>
                <a:noFill/>
              </a:ln>
              <a:solidFill>
                <a:schemeClr val="tx1"/>
              </a:solidFill>
              <a:effectLst>
                <a:outerShdw blurRad="228600" algn="ctr" rotWithShape="0">
                  <a:prstClr val="black">
                    <a:alpha val="53000"/>
                  </a:prstClr>
                </a:outerShdw>
              </a:effectLst>
              <a:uLnTx/>
              <a:uFillTx/>
              <a:latin typeface="+mn-lt"/>
              <a:ea typeface="+mn-ea"/>
              <a:cs typeface="+mn-cs"/>
            </a:endParaRP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28</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par prototype</a:t>
            </a:r>
            <a:endParaRPr lang="fr-FR" dirty="0"/>
          </a:p>
        </p:txBody>
      </p:sp>
      <p:sp>
        <p:nvSpPr>
          <p:cNvPr id="6" name="Espace réservé du contenu 4"/>
          <p:cNvSpPr txBox="1">
            <a:spLocks/>
          </p:cNvSpPr>
          <p:nvPr/>
        </p:nvSpPr>
        <p:spPr>
          <a:xfrm>
            <a:off x="764483" y="2352795"/>
            <a:ext cx="9613861" cy="4007062"/>
          </a:xfrm>
          <a:prstGeom prst="rect">
            <a:avLst/>
          </a:prstGeom>
        </p:spPr>
        <p:txBody>
          <a:bodyPr vert="horz" lIns="91440" tIns="45720" rIns="91440" bIns="45720" rtlCol="0">
            <a:normAutofit/>
          </a:bodyPr>
          <a:lstStyle/>
          <a:p>
            <a:pPr marL="228600" lvl="0" indent="-228600" algn="ctr" defTabSz="914400" fontAlgn="base">
              <a:lnSpc>
                <a:spcPct val="90000"/>
              </a:lnSpc>
              <a:spcBef>
                <a:spcPts val="1000"/>
              </a:spcBef>
            </a:pPr>
            <a:r>
              <a:rPr sz="2400" b="1" u="sng" smtClean="0"/>
              <a:t>Les types de prototypes:</a:t>
            </a:r>
          </a:p>
          <a:p>
            <a:pPr marL="228600" lvl="0" indent="-228600" defTabSz="914400" fontAlgn="base">
              <a:lnSpc>
                <a:spcPct val="90000"/>
              </a:lnSpc>
              <a:spcBef>
                <a:spcPts val="1000"/>
              </a:spcBef>
              <a:buFont typeface="Wingdings" pitchFamily="2" charset="2"/>
              <a:buChar char="ü"/>
            </a:pPr>
            <a:r>
              <a:rPr sz="2400" smtClean="0"/>
              <a:t>Prototypes informatiques à l’aide d’outils : </a:t>
            </a:r>
          </a:p>
          <a:p>
            <a:pPr marL="685800" lvl="1" indent="-228600" defTabSz="914400" fontAlgn="base">
              <a:lnSpc>
                <a:spcPct val="90000"/>
              </a:lnSpc>
              <a:spcBef>
                <a:spcPts val="1000"/>
              </a:spcBef>
              <a:buFont typeface="Wingdings" pitchFamily="2" charset="2"/>
              <a:buChar char="§"/>
            </a:pPr>
            <a:r>
              <a:rPr sz="2400" smtClean="0"/>
              <a:t>Accès </a:t>
            </a:r>
            <a:r>
              <a:rPr sz="2400" smtClean="0"/>
              <a:t>direct à l’interface : Visual Basic, Delphi </a:t>
            </a:r>
          </a:p>
          <a:p>
            <a:pPr marL="228600" lvl="0" indent="-228600" defTabSz="914400" fontAlgn="base">
              <a:lnSpc>
                <a:spcPct val="90000"/>
              </a:lnSpc>
              <a:spcBef>
                <a:spcPts val="1000"/>
              </a:spcBef>
              <a:buFont typeface="Wingdings" pitchFamily="2" charset="2"/>
              <a:buChar char="ü"/>
            </a:pPr>
            <a:r>
              <a:rPr sz="2400" smtClean="0"/>
              <a:t>Pototypes </a:t>
            </a:r>
            <a:r>
              <a:rPr sz="2400" smtClean="0"/>
              <a:t>vidéo : </a:t>
            </a:r>
          </a:p>
          <a:p>
            <a:pPr marL="685800" lvl="1" indent="-228600" defTabSz="914400" fontAlgn="base">
              <a:lnSpc>
                <a:spcPct val="90000"/>
              </a:lnSpc>
              <a:spcBef>
                <a:spcPts val="1000"/>
              </a:spcBef>
              <a:buFont typeface="Wingdings" pitchFamily="2" charset="2"/>
              <a:buChar char="§"/>
            </a:pPr>
            <a:r>
              <a:rPr sz="2400" smtClean="0"/>
              <a:t>Créer une vidéo de l’utilisation d’un prototype </a:t>
            </a:r>
          </a:p>
          <a:p>
            <a:pPr marL="685800" lvl="1" indent="-228600" defTabSz="914400" fontAlgn="base">
              <a:lnSpc>
                <a:spcPct val="90000"/>
              </a:lnSpc>
              <a:spcBef>
                <a:spcPts val="1000"/>
              </a:spcBef>
              <a:buFont typeface="Wingdings" pitchFamily="2" charset="2"/>
              <a:buChar char="§"/>
            </a:pPr>
            <a:r>
              <a:rPr sz="2400" smtClean="0"/>
              <a:t> Simuler les fonctionnalités non implantées, les interactions </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29</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mplacement réservé de contenu 2"/>
          <p:cNvSpPr>
            <a:spLocks noGrp="1"/>
          </p:cNvSpPr>
          <p:nvPr>
            <p:ph idx="1"/>
          </p:nvPr>
        </p:nvSpPr>
        <p:spPr/>
        <p:txBody>
          <a:bodyPr>
            <a:normAutofit/>
          </a:bodyPr>
          <a:lstStyle/>
          <a:p>
            <a:pPr>
              <a:buNone/>
            </a:pPr>
            <a:r>
              <a:rPr lang="fr-FR" dirty="0" smtClean="0"/>
              <a:t>IHM</a:t>
            </a:r>
            <a:endParaRPr lang="fr-FR" dirty="0"/>
          </a:p>
          <a:p>
            <a:r>
              <a:rPr lang="fr-FR" dirty="0" smtClean="0"/>
              <a:t>Interface Homme – Machine</a:t>
            </a:r>
          </a:p>
          <a:p>
            <a:r>
              <a:rPr smtClean="0"/>
              <a:t>Interactions Homme </a:t>
            </a:r>
            <a:r>
              <a:rPr lang="fr-FR" dirty="0" smtClean="0"/>
              <a:t>–</a:t>
            </a:r>
            <a:r>
              <a:rPr smtClean="0"/>
              <a:t> Machine</a:t>
            </a:r>
          </a:p>
          <a:p>
            <a:endParaRPr smtClean="0"/>
          </a:p>
          <a:p>
            <a:pPr>
              <a:buNone/>
            </a:pPr>
            <a:r>
              <a:rPr smtClean="0"/>
              <a:t>Communication </a:t>
            </a:r>
            <a:r>
              <a:rPr smtClean="0"/>
              <a:t>Homme </a:t>
            </a:r>
            <a:r>
              <a:rPr lang="fr-FR" dirty="0" smtClean="0"/>
              <a:t>–</a:t>
            </a:r>
            <a:r>
              <a:rPr smtClean="0"/>
              <a:t> Machine</a:t>
            </a:r>
          </a:p>
          <a:p>
            <a:pPr>
              <a:buNone/>
            </a:pPr>
            <a:r>
              <a:rPr smtClean="0"/>
              <a:t>Dialogue p</a:t>
            </a:r>
            <a:r>
              <a:rPr smtClean="0"/>
              <a:t>ersonne</a:t>
            </a:r>
            <a:r>
              <a:rPr smtClean="0"/>
              <a:t> </a:t>
            </a:r>
            <a:r>
              <a:rPr lang="fr-FR" dirty="0" smtClean="0"/>
              <a:t>–</a:t>
            </a:r>
            <a:r>
              <a:rPr smtClean="0"/>
              <a:t> Machine</a:t>
            </a:r>
            <a:endParaRPr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a:t>
            </a:fld>
            <a:endParaRPr lang="fr-FR"/>
          </a:p>
        </p:txBody>
      </p:sp>
    </p:spTree>
    <p:extLst>
      <p:ext uri="{BB962C8B-B14F-4D97-AF65-F5344CB8AC3E}">
        <p14:creationId xmlns:p14="http://schemas.microsoft.com/office/powerpoint/2010/main" xmlns="" val="15757215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centrée utilisateur</a:t>
            </a:r>
            <a:endParaRPr lang="fr-FR" dirty="0"/>
          </a:p>
        </p:txBody>
      </p:sp>
      <p:sp>
        <p:nvSpPr>
          <p:cNvPr id="5" name="Espace réservé du contenu 4"/>
          <p:cNvSpPr>
            <a:spLocks noGrp="1"/>
          </p:cNvSpPr>
          <p:nvPr>
            <p:ph idx="1"/>
          </p:nvPr>
        </p:nvSpPr>
        <p:spPr/>
        <p:txBody>
          <a:bodyPr/>
          <a:lstStyle/>
          <a:p>
            <a:endParaRPr smtClean="0"/>
          </a:p>
          <a:p>
            <a:endParaRPr smtClean="0"/>
          </a:p>
          <a:p>
            <a:endParaRPr lang="fr-FR" dirty="0"/>
          </a:p>
        </p:txBody>
      </p:sp>
      <p:sp>
        <p:nvSpPr>
          <p:cNvPr id="4" name="Espace réservé du contenu 4"/>
          <p:cNvSpPr txBox="1">
            <a:spLocks/>
          </p:cNvSpPr>
          <p:nvPr/>
        </p:nvSpPr>
        <p:spPr>
          <a:xfrm>
            <a:off x="832721" y="2489273"/>
            <a:ext cx="9613861" cy="3599316"/>
          </a:xfrm>
          <a:prstGeom prst="rect">
            <a:avLst/>
          </a:prstGeom>
        </p:spPr>
        <p:txBody>
          <a:bodyPr vert="horz" lIns="91440" tIns="45720" rIns="91440" bIns="45720" rtlCol="0">
            <a:normAutofit fontScale="85000" lnSpcReduction="20000"/>
          </a:bodyPr>
          <a:lstStyle/>
          <a:p>
            <a:pPr marL="228600" marR="0" lvl="0" indent="-228600" algn="l" defTabSz="914400" rtl="0" eaLnBrk="1" fontAlgn="base" latinLnBrk="0" hangingPunct="1">
              <a:lnSpc>
                <a:spcPct val="90000"/>
              </a:lnSpc>
              <a:spcBef>
                <a:spcPts val="1000"/>
              </a:spcBef>
              <a:spcAft>
                <a:spcPts val="0"/>
              </a:spcAft>
              <a:buClrTx/>
              <a:buSzTx/>
              <a:buFont typeface="Wingdings" pitchFamily="2" charset="2"/>
              <a:buChar char="Ø"/>
              <a:tabLst/>
              <a:defRPr/>
            </a:pPr>
            <a:r>
              <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rPr>
              <a:t> </a:t>
            </a:r>
            <a:r>
              <a:rPr kumimoji="0" lang="fr-FR" sz="26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rPr>
              <a:t>Les</a:t>
            </a:r>
            <a:r>
              <a:rPr kumimoji="0" lang="fr-FR" sz="2600" b="0" i="0" u="none" strike="noStrike" kern="1200" cap="none" spc="0" normalizeH="0" noProof="0" dirty="0" smtClean="0">
                <a:ln>
                  <a:noFill/>
                </a:ln>
                <a:solidFill>
                  <a:schemeClr val="tx1"/>
                </a:solidFill>
                <a:effectLst>
                  <a:outerShdw blurRad="228600" algn="ctr" rotWithShape="0">
                    <a:prstClr val="black">
                      <a:alpha val="53000"/>
                    </a:prstClr>
                  </a:outerShdw>
                </a:effectLst>
                <a:uLnTx/>
                <a:uFillTx/>
                <a:latin typeface="+mn-lt"/>
                <a:ea typeface="+mn-ea"/>
                <a:cs typeface="+mn-cs"/>
              </a:rPr>
              <a:t> utilisateurs finaux sont les mieux placés pour évaluer et utiliser le produit .De ce fait , le développement d’un produit est a priori davantage guidé par les besoins et exigence des utilisateurs finaux, plus tôt que par des possibilités techniques ou technologique.</a:t>
            </a:r>
          </a:p>
          <a:p>
            <a:pPr marL="228600" marR="0" lvl="0" indent="-228600" algn="l" defTabSz="914400" rtl="0" eaLnBrk="1" fontAlgn="base" latinLnBrk="0" hangingPunct="1">
              <a:lnSpc>
                <a:spcPct val="90000"/>
              </a:lnSpc>
              <a:spcBef>
                <a:spcPts val="1000"/>
              </a:spcBef>
              <a:spcAft>
                <a:spcPts val="0"/>
              </a:spcAft>
              <a:buClrTx/>
              <a:buSzTx/>
              <a:buFont typeface="Wingdings" pitchFamily="2" charset="2"/>
              <a:buChar char="Ø"/>
              <a:tabLst/>
              <a:defRPr/>
            </a:pPr>
            <a:r>
              <a:rPr kumimoji="0" sz="26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rPr>
              <a:t>5 critéres de l'application qu'il faut respecter :</a:t>
            </a:r>
          </a:p>
          <a:p>
            <a:pPr marL="914400" lvl="1" indent="-457200" defTabSz="914400" fontAlgn="base">
              <a:lnSpc>
                <a:spcPct val="90000"/>
              </a:lnSpc>
              <a:spcBef>
                <a:spcPts val="1000"/>
              </a:spcBef>
              <a:buFont typeface="+mj-lt"/>
              <a:buAutoNum type="arabicPeriod"/>
            </a:pPr>
            <a:r>
              <a:rPr sz="2600" smtClean="0">
                <a:effectLst>
                  <a:outerShdw blurRad="228600" algn="ctr" rotWithShape="0">
                    <a:prstClr val="black">
                      <a:alpha val="53000"/>
                    </a:prstClr>
                  </a:outerShdw>
                </a:effectLst>
              </a:rPr>
              <a:t>Prise en compte en amont des utilisateurs, de leur täches  et environnements</a:t>
            </a:r>
          </a:p>
          <a:p>
            <a:pPr marL="914400" lvl="1" indent="-457200" defTabSz="914400" fontAlgn="base">
              <a:lnSpc>
                <a:spcPct val="90000"/>
              </a:lnSpc>
              <a:spcBef>
                <a:spcPts val="1000"/>
              </a:spcBef>
              <a:buFont typeface="+mj-lt"/>
              <a:buAutoNum type="arabicPeriod"/>
            </a:pPr>
            <a:r>
              <a:rPr kumimoji="0" sz="26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rPr>
              <a:t>Participation active des utilisateurs</a:t>
            </a:r>
          </a:p>
          <a:p>
            <a:pPr marL="914400" lvl="1" indent="-457200" defTabSz="914400" fontAlgn="base">
              <a:lnSpc>
                <a:spcPct val="90000"/>
              </a:lnSpc>
              <a:spcBef>
                <a:spcPts val="1000"/>
              </a:spcBef>
              <a:buFont typeface="+mj-lt"/>
              <a:buAutoNum type="arabicPeriod"/>
            </a:pPr>
            <a:r>
              <a:rPr sz="2600" smtClean="0">
                <a:effectLst>
                  <a:outerShdw blurRad="228600" algn="ctr" rotWithShape="0">
                    <a:prstClr val="black">
                      <a:alpha val="53000"/>
                    </a:prstClr>
                  </a:outerShdw>
                </a:effectLst>
              </a:rPr>
              <a:t>La répartitions des fonctions entre utilisateur et technologie</a:t>
            </a:r>
          </a:p>
          <a:p>
            <a:pPr marL="914400" lvl="1" indent="-457200" defTabSz="914400" fontAlgn="base">
              <a:lnSpc>
                <a:spcPct val="90000"/>
              </a:lnSpc>
              <a:spcBef>
                <a:spcPts val="1000"/>
              </a:spcBef>
              <a:buFont typeface="+mj-lt"/>
              <a:buAutoNum type="arabicPeriod"/>
            </a:pPr>
            <a:r>
              <a:rPr kumimoji="0" sz="26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rPr>
              <a:t>L'itération des solutions de onception</a:t>
            </a:r>
          </a:p>
          <a:p>
            <a:pPr marL="914400" lvl="1" indent="-457200" defTabSz="914400" fontAlgn="base">
              <a:lnSpc>
                <a:spcPct val="90000"/>
              </a:lnSpc>
              <a:spcBef>
                <a:spcPts val="1000"/>
              </a:spcBef>
              <a:buFont typeface="+mj-lt"/>
              <a:buAutoNum type="arabicPeriod"/>
            </a:pPr>
            <a:r>
              <a:rPr sz="2600" smtClean="0">
                <a:effectLst>
                  <a:outerShdw blurRad="228600" algn="ctr" rotWithShape="0">
                    <a:prstClr val="black">
                      <a:alpha val="53000"/>
                    </a:prstClr>
                  </a:outerShdw>
                </a:effectLst>
              </a:rPr>
              <a:t>Intervention d'une équipe de conception multidisciplinaire</a:t>
            </a:r>
            <a:endParaRPr kumimoji="0" sz="2400" b="0" i="0" u="none" strike="noStrike" kern="1200" cap="none" spc="0" normalizeH="0" baseline="0" noProof="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914400" lvl="1" indent="-457200" defTabSz="914400" fontAlgn="base">
              <a:lnSpc>
                <a:spcPct val="90000"/>
              </a:lnSpc>
              <a:spcBef>
                <a:spcPts val="1000"/>
              </a:spcBef>
              <a:buFont typeface="+mj-lt"/>
              <a:buAutoNum type="arabicPeriod"/>
            </a:pPr>
            <a:endPar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a:ln>
                <a:noFill/>
              </a:ln>
              <a:solidFill>
                <a:schemeClr val="tx1"/>
              </a:solidFill>
              <a:effectLst>
                <a:outerShdw blurRad="228600" algn="ctr" rotWithShape="0">
                  <a:prstClr val="black">
                    <a:alpha val="53000"/>
                  </a:prstClr>
                </a:outerShdw>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6D22F896-40B5-4ADD-8801-0D06FADFA095}" type="slidenum">
              <a:rPr lang="fr-FR" smtClean="0"/>
              <a:pPr/>
              <a:t>30</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participative</a:t>
            </a:r>
            <a:endParaRPr lang="fr-FR" dirty="0"/>
          </a:p>
        </p:txBody>
      </p:sp>
      <p:sp>
        <p:nvSpPr>
          <p:cNvPr id="5" name="Espace réservé du contenu 4"/>
          <p:cNvSpPr>
            <a:spLocks noGrp="1"/>
          </p:cNvSpPr>
          <p:nvPr>
            <p:ph idx="1"/>
          </p:nvPr>
        </p:nvSpPr>
        <p:spPr/>
        <p:txBody>
          <a:bodyPr/>
          <a:lstStyle/>
          <a:p>
            <a:endParaRPr smtClean="0"/>
          </a:p>
          <a:p>
            <a:endParaRPr smtClean="0"/>
          </a:p>
          <a:p>
            <a:endParaRPr lang="fr-FR" dirty="0"/>
          </a:p>
        </p:txBody>
      </p:sp>
      <p:sp>
        <p:nvSpPr>
          <p:cNvPr id="4" name="Espace réservé du contenu 4"/>
          <p:cNvSpPr txBox="1">
            <a:spLocks/>
          </p:cNvSpPr>
          <p:nvPr/>
        </p:nvSpPr>
        <p:spPr>
          <a:xfrm>
            <a:off x="832721" y="2489273"/>
            <a:ext cx="9613861" cy="3599316"/>
          </a:xfrm>
          <a:prstGeom prst="rect">
            <a:avLst/>
          </a:prstGeom>
        </p:spPr>
        <p:txBody>
          <a:bodyPr vert="horz" lIns="91440" tIns="45720" rIns="91440" bIns="45720" rtlCol="0">
            <a:normAutofit lnSpcReduction="10000"/>
          </a:bodyPr>
          <a:lstStyle/>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rPr>
              <a:t> La conception participative est caractérisée</a:t>
            </a:r>
            <a:r>
              <a:rPr kumimoji="0" lang="fr-FR" sz="2400" b="0" i="0" u="none" strike="noStrike" kern="1200" cap="none" spc="0" normalizeH="0" noProof="0" dirty="0" smtClean="0">
                <a:ln>
                  <a:noFill/>
                </a:ln>
                <a:solidFill>
                  <a:schemeClr val="tx1"/>
                </a:solidFill>
                <a:effectLst>
                  <a:outerShdw blurRad="228600" algn="ctr" rotWithShape="0">
                    <a:prstClr val="black">
                      <a:alpha val="53000"/>
                    </a:prstClr>
                  </a:outerShdw>
                </a:effectLst>
                <a:uLnTx/>
                <a:uFillTx/>
                <a:latin typeface="+mn-lt"/>
                <a:ea typeface="+mn-ea"/>
                <a:cs typeface="+mn-cs"/>
              </a:rPr>
              <a:t> par la participation active des utilisateurs au travail de conception. Il s’agit donc d’une méthode de conception centrée sur l’utilisateur où l’accent est mis sur le rôle actif des utilisateurs.</a:t>
            </a:r>
          </a:p>
          <a:p>
            <a:pPr marL="685800" lvl="1" indent="-228600" defTabSz="914400" fontAlgn="base">
              <a:lnSpc>
                <a:spcPct val="90000"/>
              </a:lnSpc>
              <a:spcBef>
                <a:spcPts val="1000"/>
              </a:spcBef>
              <a:buFont typeface="Arial" panose="020B0604020202020204" pitchFamily="34" charset="0"/>
              <a:buChar char="•"/>
            </a:pPr>
            <a:r>
              <a:rPr sz="2400" smtClean="0">
                <a:effectLst>
                  <a:outerShdw blurRad="228600" algn="ctr" rotWithShape="0">
                    <a:prstClr val="black">
                      <a:alpha val="53000"/>
                    </a:prstClr>
                  </a:outerShdw>
                </a:effectLst>
              </a:rPr>
              <a:t>Elle repose sur:</a:t>
            </a:r>
          </a:p>
          <a:p>
            <a:pPr marL="1143000" lvl="2" indent="-228600" defTabSz="914400" fontAlgn="base">
              <a:lnSpc>
                <a:spcPct val="90000"/>
              </a:lnSpc>
              <a:spcBef>
                <a:spcPts val="1000"/>
              </a:spcBef>
              <a:buFont typeface="Arial" panose="020B0604020202020204" pitchFamily="34" charset="0"/>
              <a:buChar char="•"/>
            </a:pPr>
            <a:r>
              <a:rPr kumimoji="0" sz="2400" b="0" i="0" u="none" strike="noStrike" kern="1200" cap="none" spc="0" normalizeH="0" noProof="0" smtClean="0">
                <a:ln>
                  <a:noFill/>
                </a:ln>
                <a:solidFill>
                  <a:schemeClr val="tx1"/>
                </a:solidFill>
                <a:effectLst>
                  <a:outerShdw blurRad="228600" algn="ctr" rotWithShape="0">
                    <a:prstClr val="black">
                      <a:alpha val="53000"/>
                    </a:prstClr>
                  </a:outerShdw>
                </a:effectLst>
                <a:uLnTx/>
                <a:uFillTx/>
                <a:latin typeface="+mn-lt"/>
                <a:ea typeface="+mn-ea"/>
                <a:cs typeface="+mn-cs"/>
              </a:rPr>
              <a:t>L'observation et entretiens</a:t>
            </a:r>
          </a:p>
          <a:p>
            <a:pPr marL="1143000" lvl="2" indent="-228600" defTabSz="914400" fontAlgn="base">
              <a:lnSpc>
                <a:spcPct val="90000"/>
              </a:lnSpc>
              <a:spcBef>
                <a:spcPts val="1000"/>
              </a:spcBef>
              <a:buFont typeface="Arial" panose="020B0604020202020204" pitchFamily="34" charset="0"/>
              <a:buChar char="•"/>
            </a:pPr>
            <a:r>
              <a:rPr sz="2400" smtClean="0">
                <a:effectLst>
                  <a:outerShdw blurRad="228600" algn="ctr" rotWithShape="0">
                    <a:prstClr val="black">
                      <a:alpha val="53000"/>
                    </a:prstClr>
                  </a:outerShdw>
                </a:effectLst>
              </a:rPr>
              <a:t>La production de scénarios</a:t>
            </a:r>
          </a:p>
          <a:p>
            <a:pPr marL="1143000" lvl="2" indent="-228600" defTabSz="914400" fontAlgn="base">
              <a:lnSpc>
                <a:spcPct val="90000"/>
              </a:lnSpc>
              <a:spcBef>
                <a:spcPts val="1000"/>
              </a:spcBef>
              <a:buFont typeface="Arial" panose="020B0604020202020204" pitchFamily="34" charset="0"/>
              <a:buChar char="•"/>
            </a:pPr>
            <a:r>
              <a:rPr kumimoji="0" sz="2400" b="0" i="0" u="none" strike="noStrike" kern="1200" cap="none" spc="0" normalizeH="0" noProof="0" smtClean="0">
                <a:ln>
                  <a:noFill/>
                </a:ln>
                <a:solidFill>
                  <a:schemeClr val="tx1"/>
                </a:solidFill>
                <a:effectLst>
                  <a:outerShdw blurRad="228600" algn="ctr" rotWithShape="0">
                    <a:prstClr val="black">
                      <a:alpha val="53000"/>
                    </a:prstClr>
                  </a:outerShdw>
                </a:effectLst>
                <a:uLnTx/>
                <a:uFillTx/>
                <a:latin typeface="+mn-lt"/>
                <a:ea typeface="+mn-ea"/>
                <a:cs typeface="+mn-cs"/>
              </a:rPr>
              <a:t>Le brainstorming</a:t>
            </a:r>
          </a:p>
          <a:p>
            <a:pPr marL="1143000" lvl="2" indent="-228600" defTabSz="914400" fontAlgn="base">
              <a:lnSpc>
                <a:spcPct val="90000"/>
              </a:lnSpc>
              <a:spcBef>
                <a:spcPts val="1000"/>
              </a:spcBef>
              <a:buFont typeface="Arial" panose="020B0604020202020204" pitchFamily="34" charset="0"/>
              <a:buChar char="•"/>
            </a:pPr>
            <a:r>
              <a:rPr sz="2400" smtClean="0">
                <a:effectLst>
                  <a:outerShdw blurRad="228600" algn="ctr" rotWithShape="0">
                    <a:prstClr val="black">
                      <a:alpha val="53000"/>
                    </a:prstClr>
                  </a:outerShdw>
                </a:effectLst>
              </a:rPr>
              <a:t>Utilisateur partenaire de conceprion à part entière</a:t>
            </a:r>
            <a:endParaRPr kumimoji="0" lang="fr-FR" sz="2400" b="0" i="0" u="none" strike="noStrike" kern="1200" cap="none" spc="0" normalizeH="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smtClean="0">
              <a:ln>
                <a:noFill/>
              </a:ln>
              <a:solidFill>
                <a:schemeClr val="tx1"/>
              </a:solidFill>
              <a:effectLst>
                <a:outerShdw blurRad="228600" algn="ctr" rotWithShape="0">
                  <a:prstClr val="black">
                    <a:alpha val="53000"/>
                  </a:prstClr>
                </a:outerShdw>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FR" sz="2400" b="0" i="0" u="none" strike="noStrike" kern="1200" cap="none" spc="0" normalizeH="0" baseline="0" noProof="0" dirty="0">
              <a:ln>
                <a:noFill/>
              </a:ln>
              <a:solidFill>
                <a:schemeClr val="tx1"/>
              </a:solidFill>
              <a:effectLst>
                <a:outerShdw blurRad="228600" algn="ctr" rotWithShape="0">
                  <a:prstClr val="black">
                    <a:alpha val="53000"/>
                  </a:prstClr>
                </a:outerShdw>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6D22F896-40B5-4ADD-8801-0D06FADFA095}" type="slidenum">
              <a:rPr lang="fr-FR" smtClean="0"/>
              <a:pPr/>
              <a:t>31</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Méthode de conception IHM</a:t>
            </a:r>
            <a:br>
              <a:rPr smtClean="0"/>
            </a:br>
            <a:r>
              <a:rPr smtClean="0"/>
              <a:t>	</a:t>
            </a:r>
            <a:r>
              <a:rPr u="sng" smtClean="0"/>
              <a:t>Conception informative</a:t>
            </a:r>
            <a:endParaRPr lang="fr-FR" dirty="0"/>
          </a:p>
        </p:txBody>
      </p:sp>
      <p:sp>
        <p:nvSpPr>
          <p:cNvPr id="5" name="Espace réservé du contenu 4"/>
          <p:cNvSpPr>
            <a:spLocks noGrp="1"/>
          </p:cNvSpPr>
          <p:nvPr>
            <p:ph idx="1"/>
          </p:nvPr>
        </p:nvSpPr>
        <p:spPr/>
        <p:txBody>
          <a:bodyPr/>
          <a:lstStyle/>
          <a:p>
            <a:pPr lvl="0" fontAlgn="base">
              <a:defRPr/>
            </a:pPr>
            <a:r>
              <a:rPr smtClean="0"/>
              <a:t>Prise en compte des utilisateurs :</a:t>
            </a:r>
          </a:p>
          <a:p>
            <a:pPr lvl="1" fontAlgn="base">
              <a:defRPr/>
            </a:pPr>
            <a:r>
              <a:rPr lang="fr-FR" dirty="0" smtClean="0"/>
              <a:t>Pas seulement comme des testeurs</a:t>
            </a:r>
          </a:p>
          <a:p>
            <a:pPr lvl="1" fontAlgn="base">
              <a:defRPr/>
            </a:pPr>
            <a:r>
              <a:rPr smtClean="0"/>
              <a:t>Mais sans les considérer comme partenaires de conception</a:t>
            </a:r>
          </a:p>
          <a:p>
            <a:pPr lvl="1" fontAlgn="base">
              <a:defRPr/>
            </a:pPr>
            <a:r>
              <a:rPr smtClean="0"/>
              <a:t>Méthode imaginée  pour la conception avec des enfants</a:t>
            </a:r>
          </a:p>
          <a:p>
            <a:pPr lvl="0" fontAlgn="base">
              <a:defRPr/>
            </a:pPr>
            <a:endParaRPr smtClean="0"/>
          </a:p>
          <a:p>
            <a:pPr lvl="1" fontAlgn="base">
              <a:spcBef>
                <a:spcPts val="1000"/>
              </a:spcBef>
            </a:pPr>
            <a:r>
              <a:rPr sz="2400" smtClean="0"/>
              <a:t>Relations conceptrice </a:t>
            </a:r>
            <a:r>
              <a:rPr lang="fr-FR" sz="2400" dirty="0" smtClean="0"/>
              <a:t>–</a:t>
            </a:r>
            <a:r>
              <a:rPr sz="2400" smtClean="0"/>
              <a:t> utilisatrice :</a:t>
            </a:r>
          </a:p>
          <a:p>
            <a:pPr lvl="2" fontAlgn="base">
              <a:spcBef>
                <a:spcPts val="1000"/>
              </a:spcBef>
            </a:pPr>
            <a:r>
              <a:rPr sz="2400" smtClean="0"/>
              <a:t>Utilisatrice dans l'équipe de conception</a:t>
            </a:r>
          </a:p>
          <a:p>
            <a:pPr lvl="2" fontAlgn="base">
              <a:spcBef>
                <a:spcPts val="1000"/>
              </a:spcBef>
            </a:pPr>
            <a:r>
              <a:rPr sz="2400" smtClean="0"/>
              <a:t>Mais ne paticipe pas aux choix finaux</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32</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Les étapes de la conception</a:t>
            </a:r>
            <a:br>
              <a:rPr b="1" smtClean="0"/>
            </a:br>
            <a:endParaRPr lang="fr-FR" dirty="0"/>
          </a:p>
        </p:txBody>
      </p:sp>
      <p:sp>
        <p:nvSpPr>
          <p:cNvPr id="5" name="Espace réservé du contenu 4"/>
          <p:cNvSpPr>
            <a:spLocks noGrp="1"/>
          </p:cNvSpPr>
          <p:nvPr>
            <p:ph idx="1"/>
          </p:nvPr>
        </p:nvSpPr>
        <p:spPr>
          <a:xfrm>
            <a:off x="680321" y="2336873"/>
            <a:ext cx="9801160" cy="3599316"/>
          </a:xfrm>
        </p:spPr>
        <p:txBody>
          <a:bodyPr>
            <a:normAutofit lnSpcReduction="10000"/>
          </a:bodyPr>
          <a:lstStyle/>
          <a:p>
            <a:pPr fontAlgn="base"/>
            <a:endParaRPr smtClean="0"/>
          </a:p>
          <a:p>
            <a:pPr fontAlgn="base"/>
            <a:r>
              <a:rPr sz="2800" smtClean="0"/>
              <a:t>Les étapes pour la conception des IHM sont les suivantes :</a:t>
            </a:r>
          </a:p>
          <a:p>
            <a:pPr fontAlgn="base">
              <a:buNone/>
            </a:pPr>
            <a:endParaRPr sz="2800" smtClean="0"/>
          </a:p>
          <a:p>
            <a:pPr marL="514350" indent="-514350" fontAlgn="base">
              <a:buNone/>
            </a:pPr>
            <a:r>
              <a:rPr sz="2800" smtClean="0"/>
              <a:t>	1)Analyse de l’activité : la connaissance des usages est nécessaire pour faire des choix aux étapes suivantes. </a:t>
            </a:r>
            <a:endParaRPr sz="2800" smtClean="0"/>
          </a:p>
          <a:p>
            <a:pPr marL="514350" indent="-514350" fontAlgn="base">
              <a:buNone/>
            </a:pPr>
            <a:r>
              <a:rPr sz="2800" smtClean="0"/>
              <a:t>	</a:t>
            </a:r>
            <a:r>
              <a:rPr sz="2800" smtClean="0"/>
              <a:t>Sans </a:t>
            </a:r>
            <a:r>
              <a:rPr sz="2800" smtClean="0"/>
              <a:t>cette première étape, il y a un fort risque de proposer un niveau de complexité inadapté par rapport à la tâche à faire.</a:t>
            </a:r>
          </a:p>
          <a:p>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33</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Les étapes de la conception</a:t>
            </a:r>
            <a:br>
              <a:rPr b="1" smtClean="0"/>
            </a:br>
            <a:endParaRPr lang="fr-FR" dirty="0"/>
          </a:p>
        </p:txBody>
      </p:sp>
      <p:sp>
        <p:nvSpPr>
          <p:cNvPr id="5" name="Espace réservé du contenu 4"/>
          <p:cNvSpPr>
            <a:spLocks noGrp="1"/>
          </p:cNvSpPr>
          <p:nvPr>
            <p:ph idx="1"/>
          </p:nvPr>
        </p:nvSpPr>
        <p:spPr>
          <a:xfrm>
            <a:off x="382137" y="2336873"/>
            <a:ext cx="10003809" cy="3599316"/>
          </a:xfrm>
        </p:spPr>
        <p:txBody>
          <a:bodyPr>
            <a:normAutofit fontScale="85000" lnSpcReduction="10000"/>
          </a:bodyPr>
          <a:lstStyle/>
          <a:p>
            <a:pPr fontAlgn="base">
              <a:lnSpc>
                <a:spcPct val="110000"/>
              </a:lnSpc>
              <a:buFont typeface="Arial" panose="020B0604020202020204" pitchFamily="34" charset="0"/>
              <a:buNone/>
            </a:pPr>
            <a:r>
              <a:rPr sz="2600" smtClean="0"/>
              <a:t>2)Choix d’un type d’interface : Le choix entre les différents types d’interface est assez restreint. Il dépend des possibilités d’interactions (clavier, télécommande,…), des usages et éventuellement des fonctions attendues.</a:t>
            </a:r>
          </a:p>
          <a:p>
            <a:pPr fontAlgn="base">
              <a:lnSpc>
                <a:spcPct val="110000"/>
              </a:lnSpc>
              <a:buFont typeface="Arial" panose="020B0604020202020204" pitchFamily="34" charset="0"/>
              <a:buNone/>
            </a:pPr>
            <a:endParaRPr sz="2600" smtClean="0"/>
          </a:p>
          <a:p>
            <a:pPr fontAlgn="base">
              <a:lnSpc>
                <a:spcPct val="110000"/>
              </a:lnSpc>
              <a:buFont typeface="Arial" panose="020B0604020202020204" pitchFamily="34" charset="0"/>
              <a:buNone/>
            </a:pPr>
            <a:r>
              <a:rPr sz="2600" smtClean="0"/>
              <a:t>3)Conception du guidelines de l’interface utilisateur :C’est une étape   essentielle, mais souvent négligée car elle nécessite une forte expertise et des méta-connaissances (connaissances sur les connaissances). Le guidelines sera la référence pour la conception des services.</a:t>
            </a:r>
          </a:p>
          <a:p>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34</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Les étapes de la conception</a:t>
            </a:r>
            <a:br>
              <a:rPr b="1" smtClean="0"/>
            </a:br>
            <a:endParaRPr lang="fr-FR" dirty="0"/>
          </a:p>
        </p:txBody>
      </p:sp>
      <p:sp>
        <p:nvSpPr>
          <p:cNvPr id="5" name="Espace réservé du contenu 4"/>
          <p:cNvSpPr>
            <a:spLocks noGrp="1"/>
          </p:cNvSpPr>
          <p:nvPr>
            <p:ph idx="1"/>
          </p:nvPr>
        </p:nvSpPr>
        <p:spPr/>
        <p:txBody>
          <a:bodyPr>
            <a:normAutofit/>
          </a:bodyPr>
          <a:lstStyle/>
          <a:p>
            <a:pPr fontAlgn="base">
              <a:buNone/>
            </a:pPr>
            <a:r>
              <a:rPr sz="2800" smtClean="0"/>
              <a:t>4)Conception des services : C’est la phase de production. Elle abouti généralement à la rédaction de Story-boards ou de spécifications détaillées des interfaces.</a:t>
            </a:r>
          </a:p>
          <a:p>
            <a:pPr fontAlgn="base">
              <a:buNone/>
            </a:pPr>
            <a:endParaRPr sz="2800" smtClean="0"/>
          </a:p>
          <a:p>
            <a:pPr fontAlgn="base">
              <a:buNone/>
            </a:pPr>
            <a:r>
              <a:rPr sz="2800" smtClean="0"/>
              <a:t>5)Validation : Tests utilisateurs, Mise en production, Version béta… Les retours des utilisateurs permettent de corriger et de faire évoluer les services existants.</a:t>
            </a:r>
          </a:p>
          <a:p>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35</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Les étapes de la conception</a:t>
            </a:r>
            <a:br>
              <a:rPr b="1" smtClean="0"/>
            </a:br>
            <a:endParaRPr lang="fr-FR" dirty="0"/>
          </a:p>
        </p:txBody>
      </p:sp>
      <p:sp>
        <p:nvSpPr>
          <p:cNvPr id="5" name="Espace réservé du contenu 4"/>
          <p:cNvSpPr>
            <a:spLocks noGrp="1"/>
          </p:cNvSpPr>
          <p:nvPr>
            <p:ph idx="1"/>
          </p:nvPr>
        </p:nvSpPr>
        <p:spPr>
          <a:xfrm>
            <a:off x="680320" y="2336873"/>
            <a:ext cx="10169649" cy="3599316"/>
          </a:xfrm>
        </p:spPr>
        <p:txBody>
          <a:bodyPr>
            <a:normAutofit/>
          </a:bodyPr>
          <a:lstStyle/>
          <a:p>
            <a:pPr fontAlgn="base">
              <a:buFont typeface="Wingdings" pitchFamily="2" charset="2"/>
              <a:buChar char="Ø"/>
            </a:pPr>
            <a:endParaRPr sz="2800" smtClean="0"/>
          </a:p>
          <a:p>
            <a:pPr fontAlgn="base">
              <a:buFont typeface="Wingdings" pitchFamily="2" charset="2"/>
              <a:buChar char="Ø"/>
            </a:pPr>
            <a:endParaRPr sz="2800" smtClean="0"/>
          </a:p>
          <a:p>
            <a:pPr fontAlgn="base">
              <a:lnSpc>
                <a:spcPct val="150000"/>
              </a:lnSpc>
              <a:buFont typeface="Wingdings" pitchFamily="2" charset="2"/>
              <a:buChar char="Ø"/>
            </a:pPr>
            <a:r>
              <a:rPr sz="2800" b="1" smtClean="0">
                <a:solidFill>
                  <a:srgbClr val="002060"/>
                </a:solidFill>
              </a:rPr>
              <a:t>Il est important de respecter ces différentes étapes si </a:t>
            </a:r>
            <a:r>
              <a:rPr sz="2800" b="1" smtClean="0">
                <a:solidFill>
                  <a:srgbClr val="002060"/>
                </a:solidFill>
              </a:rPr>
              <a:t>on </a:t>
            </a:r>
            <a:r>
              <a:rPr sz="2800" b="1" smtClean="0">
                <a:solidFill>
                  <a:srgbClr val="002060"/>
                </a:solidFill>
              </a:rPr>
              <a:t>souhaite obtenir un résultat de qualité. </a:t>
            </a:r>
          </a:p>
          <a:p>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36</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 </a:t>
            </a:r>
            <a:r>
              <a:rPr b="1" smtClean="0"/>
              <a:t>Comment  réussir la conception IHM:</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fontScale="85000" lnSpcReduction="20000"/>
          </a:bodyPr>
          <a:lstStyle/>
          <a:p>
            <a:pPr marL="457200" indent="-457200" algn="ctr">
              <a:buNone/>
            </a:pPr>
            <a:r>
              <a:rPr sz="3200" b="1" u="sng" smtClean="0"/>
              <a:t>1.Définir l’architecture</a:t>
            </a:r>
          </a:p>
          <a:p>
            <a:pPr marL="457200" indent="-457200" algn="ctr">
              <a:buNone/>
            </a:pPr>
            <a:endParaRPr sz="3200" b="1" u="sng" smtClean="0"/>
          </a:p>
          <a:p>
            <a:pPr marL="457200" indent="-457200">
              <a:buFont typeface="Wingdings"/>
              <a:buChar char="Ø"/>
            </a:pPr>
            <a:r>
              <a:rPr sz="2800" smtClean="0"/>
              <a:t>Classer en premier les informations les plus utiles,</a:t>
            </a:r>
          </a:p>
          <a:p>
            <a:pPr marL="457200" indent="-457200">
              <a:buFont typeface="Wingdings"/>
              <a:buChar char="Ø"/>
            </a:pPr>
            <a:r>
              <a:rPr sz="2800" smtClean="0"/>
              <a:t>Hiérarchiser les niveaux d’information d’après la vision de l’utilisateur.</a:t>
            </a:r>
          </a:p>
          <a:p>
            <a:pPr marL="457200" indent="-457200">
              <a:buNone/>
            </a:pPr>
            <a:r>
              <a:rPr sz="2800" b="1" u="sng" smtClean="0"/>
              <a:t>Architecture :</a:t>
            </a:r>
          </a:p>
          <a:p>
            <a:pPr marL="457200" indent="-457200">
              <a:buNone/>
            </a:pPr>
            <a:r>
              <a:rPr sz="2800" smtClean="0"/>
              <a:t>Organiser le contenu pour aider l’utilisateur à  trouver rapidement ce qu’il cherche.</a:t>
            </a:r>
          </a:p>
          <a:p>
            <a:pPr marL="457200" indent="-457200">
              <a:buNone/>
            </a:pPr>
            <a:r>
              <a:rPr sz="2800" b="1" u="sng" smtClean="0"/>
              <a:t>Méthodologie:</a:t>
            </a:r>
          </a:p>
          <a:p>
            <a:pPr marL="457200" indent="-457200">
              <a:buNone/>
            </a:pPr>
            <a:r>
              <a:rPr sz="2800" smtClean="0"/>
              <a:t>	1. Identifier le contenu qui sera affiché dans cette  interface, </a:t>
            </a:r>
          </a:p>
          <a:p>
            <a:pPr marL="457200" indent="-457200">
              <a:buNone/>
            </a:pPr>
            <a:r>
              <a:rPr sz="2800" smtClean="0"/>
              <a:t>	2. Catégoriser : organiser le contenu par fonctions  similaires, </a:t>
            </a:r>
          </a:p>
          <a:p>
            <a:pPr marL="457200" indent="-457200">
              <a:buNone/>
            </a:pPr>
            <a:r>
              <a:rPr sz="2800" smtClean="0"/>
              <a:t>	3. Nommer les groupes de fontions.</a:t>
            </a:r>
            <a:endParaRPr lang="fr-FR" sz="28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37</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a:t>
            </a:r>
            <a:r>
              <a:rPr b="1" smtClean="0"/>
              <a:t>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fontScale="77500" lnSpcReduction="20000"/>
          </a:bodyPr>
          <a:lstStyle/>
          <a:p>
            <a:pPr marL="457200" indent="-457200" algn="ctr">
              <a:buNone/>
            </a:pPr>
            <a:r>
              <a:rPr sz="3200" b="1" u="sng" smtClean="0"/>
              <a:t>2.Structurer le contenu en menus</a:t>
            </a:r>
          </a:p>
          <a:p>
            <a:pPr marL="457200" indent="-457200">
              <a:buFont typeface="Wingdings"/>
              <a:buChar char="Ø"/>
            </a:pPr>
            <a:r>
              <a:rPr sz="2800" smtClean="0"/>
              <a:t> Créer l’arborescence,</a:t>
            </a:r>
          </a:p>
          <a:p>
            <a:pPr marL="457200" indent="-457200">
              <a:buFont typeface="Wingdings"/>
              <a:buChar char="Ø"/>
            </a:pPr>
            <a:r>
              <a:rPr sz="2800" smtClean="0"/>
              <a:t> Rendre l’information accessible en 3 clics, </a:t>
            </a:r>
          </a:p>
          <a:p>
            <a:pPr marL="457200" indent="-457200">
              <a:buFont typeface="Wingdings"/>
              <a:buChar char="Ø"/>
            </a:pPr>
            <a:r>
              <a:rPr sz="2800" smtClean="0"/>
              <a:t>Figer les menus.</a:t>
            </a:r>
          </a:p>
          <a:p>
            <a:pPr marL="457200" indent="-457200">
              <a:buNone/>
            </a:pPr>
            <a:r>
              <a:rPr sz="2800" b="1" u="sng" smtClean="0"/>
              <a:t>Menus  :</a:t>
            </a:r>
          </a:p>
          <a:p>
            <a:pPr marL="457200" indent="-457200">
              <a:buNone/>
            </a:pPr>
            <a:r>
              <a:rPr sz="2800" smtClean="0"/>
              <a:t>Organiser les groupes de fonctions en une  structure logique, la concrétiser en menus.</a:t>
            </a:r>
          </a:p>
          <a:p>
            <a:pPr marL="457200" indent="-457200">
              <a:buNone/>
            </a:pPr>
            <a:r>
              <a:rPr sz="2800" b="1" u="sng" smtClean="0"/>
              <a:t>Méthodologie:</a:t>
            </a:r>
          </a:p>
          <a:p>
            <a:pPr marL="457200" indent="-457200" algn="just">
              <a:buNone/>
            </a:pPr>
            <a:r>
              <a:rPr sz="2800" smtClean="0"/>
              <a:t>	1. Créer l’arborescence : Structurer les informations en une arborescence  logique, dans laquelle l’utilisateur retrouvera son  univers familier. </a:t>
            </a:r>
          </a:p>
          <a:p>
            <a:pPr marL="457200" indent="-457200" algn="just">
              <a:buNone/>
            </a:pPr>
            <a:r>
              <a:rPr sz="2800" smtClean="0"/>
              <a:t>	2. Faire les menus : Respecter la règle du 7 par 3, pour rendre  l’information accessible en 3 clics. </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38</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a:t>
            </a:r>
            <a:r>
              <a:rPr b="1" smtClean="0"/>
              <a:t>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a:bodyPr>
          <a:lstStyle/>
          <a:p>
            <a:pPr marL="457200" indent="-457200" algn="ctr">
              <a:buNone/>
            </a:pPr>
            <a:r>
              <a:rPr sz="3200" b="1" u="sng" smtClean="0"/>
              <a:t>2. Structurer le contenu en menus</a:t>
            </a:r>
          </a:p>
          <a:p>
            <a:pPr marL="457200" indent="-457200">
              <a:buNone/>
            </a:pPr>
            <a:endParaRPr sz="1800" smtClean="0">
              <a:effectLst/>
            </a:endParaRPr>
          </a:p>
          <a:p>
            <a:pPr marL="457200" indent="-457200" algn="ctr">
              <a:buNone/>
            </a:pPr>
            <a:endParaRPr sz="3200" b="1" u="sng" smtClean="0"/>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39</a:t>
            </a:fld>
            <a:endParaRPr lang="fr-FR"/>
          </a:p>
        </p:txBody>
      </p:sp>
      <p:pic>
        <p:nvPicPr>
          <p:cNvPr id="7" name="Image 6" descr="1.1.JPG"/>
          <p:cNvPicPr>
            <a:picLocks noChangeAspect="1"/>
          </p:cNvPicPr>
          <p:nvPr/>
        </p:nvPicPr>
        <p:blipFill>
          <a:blip r:embed="rId3"/>
          <a:stretch>
            <a:fillRect/>
          </a:stretch>
        </p:blipFill>
        <p:spPr>
          <a:xfrm>
            <a:off x="184315" y="2838308"/>
            <a:ext cx="4387685" cy="2470278"/>
          </a:xfrm>
          <a:prstGeom prst="rect">
            <a:avLst/>
          </a:prstGeom>
        </p:spPr>
      </p:pic>
      <p:pic>
        <p:nvPicPr>
          <p:cNvPr id="8" name="Image 7" descr="1.3.JPG"/>
          <p:cNvPicPr>
            <a:picLocks noChangeAspect="1"/>
          </p:cNvPicPr>
          <p:nvPr/>
        </p:nvPicPr>
        <p:blipFill>
          <a:blip r:embed="rId4"/>
          <a:stretch>
            <a:fillRect/>
          </a:stretch>
        </p:blipFill>
        <p:spPr>
          <a:xfrm>
            <a:off x="1287881" y="5485831"/>
            <a:ext cx="1837456" cy="1181100"/>
          </a:xfrm>
          <a:prstGeom prst="rect">
            <a:avLst/>
          </a:prstGeom>
        </p:spPr>
      </p:pic>
      <p:pic>
        <p:nvPicPr>
          <p:cNvPr id="9" name="Image 8" descr="1.JPG"/>
          <p:cNvPicPr>
            <a:picLocks noChangeAspect="1"/>
          </p:cNvPicPr>
          <p:nvPr/>
        </p:nvPicPr>
        <p:blipFill>
          <a:blip r:embed="rId5"/>
          <a:stretch>
            <a:fillRect/>
          </a:stretch>
        </p:blipFill>
        <p:spPr>
          <a:xfrm>
            <a:off x="6363301" y="2994864"/>
            <a:ext cx="3695700" cy="3160276"/>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Introduction</a:t>
            </a:r>
            <a:br>
              <a:rPr smtClean="0"/>
            </a:br>
            <a:r>
              <a:rPr smtClean="0"/>
              <a:t>	</a:t>
            </a:r>
            <a:r>
              <a:rPr sz="3200" smtClean="0"/>
              <a:t>Définitions de bases</a:t>
            </a:r>
            <a:endParaRPr lang="fr-FR" dirty="0"/>
          </a:p>
        </p:txBody>
      </p:sp>
      <p:sp>
        <p:nvSpPr>
          <p:cNvPr id="3" name="Emplacement réservé de contenu 2"/>
          <p:cNvSpPr>
            <a:spLocks noGrp="1"/>
          </p:cNvSpPr>
          <p:nvPr>
            <p:ph idx="1"/>
          </p:nvPr>
        </p:nvSpPr>
        <p:spPr>
          <a:xfrm>
            <a:off x="680321" y="2336872"/>
            <a:ext cx="9613861" cy="4268643"/>
          </a:xfrm>
        </p:spPr>
        <p:txBody>
          <a:bodyPr>
            <a:normAutofit/>
          </a:bodyPr>
          <a:lstStyle/>
          <a:p>
            <a:pPr>
              <a:buNone/>
            </a:pPr>
            <a:r>
              <a:rPr lang="fr-FR" dirty="0" smtClean="0"/>
              <a:t>IHM</a:t>
            </a:r>
          </a:p>
          <a:p>
            <a:r>
              <a:rPr lang="fr-FR" dirty="0" smtClean="0"/>
              <a:t>Interface Homme – Machine</a:t>
            </a:r>
          </a:p>
          <a:p>
            <a:pPr>
              <a:buNone/>
            </a:pPr>
            <a:r>
              <a:rPr smtClean="0"/>
              <a:t>	</a:t>
            </a:r>
            <a:r>
              <a:rPr smtClean="0"/>
              <a:t>	Ensemble  </a:t>
            </a:r>
            <a:r>
              <a:rPr smtClean="0"/>
              <a:t>des </a:t>
            </a:r>
            <a:r>
              <a:rPr b="1" u="sng" smtClean="0"/>
              <a:t>dispositifs</a:t>
            </a:r>
            <a:r>
              <a:rPr smtClean="0"/>
              <a:t> </a:t>
            </a:r>
            <a:r>
              <a:rPr b="1" u="sng" smtClean="0"/>
              <a:t>matériels</a:t>
            </a:r>
            <a:r>
              <a:rPr smtClean="0"/>
              <a:t> et </a:t>
            </a:r>
            <a:r>
              <a:rPr b="1" u="sng" smtClean="0"/>
              <a:t>logiciels</a:t>
            </a:r>
            <a:r>
              <a:rPr smtClean="0"/>
              <a:t> permettant à un utilisateur d'interagir avec un systéme d'interaction.</a:t>
            </a:r>
            <a:endParaRPr dirty="0" smtClean="0"/>
          </a:p>
          <a:p>
            <a:pPr>
              <a:buNone/>
            </a:pPr>
            <a:r>
              <a:rPr sz="3200" b="1" smtClean="0"/>
              <a:t>                     Homme        Machine</a:t>
            </a:r>
          </a:p>
          <a:p>
            <a:pPr>
              <a:buNone/>
            </a:pPr>
            <a:endParaRPr smtClean="0"/>
          </a:p>
          <a:p>
            <a:endParaRPr lang="fr-FR" dirty="0"/>
          </a:p>
        </p:txBody>
      </p:sp>
      <p:pic>
        <p:nvPicPr>
          <p:cNvPr id="4" name="Image 3" descr="ec.jpg"/>
          <p:cNvPicPr>
            <a:picLocks noChangeAspect="1"/>
          </p:cNvPicPr>
          <p:nvPr/>
        </p:nvPicPr>
        <p:blipFill>
          <a:blip r:embed="rId3"/>
          <a:stretch>
            <a:fillRect/>
          </a:stretch>
        </p:blipFill>
        <p:spPr>
          <a:xfrm>
            <a:off x="7066869" y="4632324"/>
            <a:ext cx="2322820" cy="2014135"/>
          </a:xfrm>
          <a:prstGeom prst="rect">
            <a:avLst/>
          </a:prstGeom>
        </p:spPr>
      </p:pic>
      <p:pic>
        <p:nvPicPr>
          <p:cNvPr id="5" name="Image 4" descr="ss.jpg"/>
          <p:cNvPicPr>
            <a:picLocks noChangeAspect="1"/>
          </p:cNvPicPr>
          <p:nvPr/>
        </p:nvPicPr>
        <p:blipFill>
          <a:blip r:embed="rId4"/>
          <a:stretch>
            <a:fillRect/>
          </a:stretch>
        </p:blipFill>
        <p:spPr>
          <a:xfrm>
            <a:off x="1534236" y="4626591"/>
            <a:ext cx="2287137" cy="2040339"/>
          </a:xfrm>
          <a:prstGeom prst="rect">
            <a:avLst/>
          </a:prstGeom>
        </p:spPr>
      </p:pic>
      <p:sp>
        <p:nvSpPr>
          <p:cNvPr id="6" name="Rectangle à coins arrondis 5"/>
          <p:cNvSpPr/>
          <p:nvPr/>
        </p:nvSpPr>
        <p:spPr>
          <a:xfrm>
            <a:off x="5240741" y="4326340"/>
            <a:ext cx="245659" cy="234741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lang="fr-FR" smtClean="0"/>
              <a:pPr/>
              <a:t>4</a:t>
            </a:fld>
            <a:endParaRPr lang="fr-FR"/>
          </a:p>
        </p:txBody>
      </p:sp>
    </p:spTree>
    <p:extLst>
      <p:ext uri="{BB962C8B-B14F-4D97-AF65-F5344CB8AC3E}">
        <p14:creationId xmlns:p14="http://schemas.microsoft.com/office/powerpoint/2010/main" xmlns="" val="15757215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fontScale="92500" lnSpcReduction="10000"/>
          </a:bodyPr>
          <a:lstStyle/>
          <a:p>
            <a:pPr marL="457200" indent="-457200" algn="ctr">
              <a:buNone/>
            </a:pPr>
            <a:r>
              <a:rPr sz="3200" b="1" u="sng" smtClean="0"/>
              <a:t>3.Fixer les principes de navigation</a:t>
            </a:r>
          </a:p>
          <a:p>
            <a:pPr marL="457200" indent="-457200">
              <a:buNone/>
            </a:pPr>
            <a:r>
              <a:rPr sz="2800" smtClean="0"/>
              <a:t>A tout moment, l’utilisateur doit pouvoir :</a:t>
            </a:r>
          </a:p>
          <a:p>
            <a:pPr marL="457200" indent="-457200">
              <a:buFont typeface="Wingdings" pitchFamily="2" charset="2"/>
              <a:buChar char="Ø"/>
            </a:pPr>
            <a:r>
              <a:rPr sz="3100" smtClean="0"/>
              <a:t>se connecter et se déconnecter,</a:t>
            </a:r>
          </a:p>
          <a:p>
            <a:pPr marL="457200" indent="-457200">
              <a:buFont typeface="Wingdings" pitchFamily="2" charset="2"/>
              <a:buChar char="Ø"/>
            </a:pPr>
            <a:r>
              <a:rPr sz="3100" smtClean="0"/>
              <a:t>accéder à la page d’accueil,</a:t>
            </a:r>
          </a:p>
          <a:p>
            <a:pPr marL="457200" indent="-457200">
              <a:buFont typeface="Wingdings" pitchFamily="2" charset="2"/>
              <a:buChar char="Ø"/>
            </a:pPr>
            <a:r>
              <a:rPr sz="3100" smtClean="0"/>
              <a:t>changer de fonction ou de tâche,</a:t>
            </a:r>
          </a:p>
          <a:p>
            <a:pPr marL="457200" indent="-457200">
              <a:buFont typeface="Wingdings" pitchFamily="2" charset="2"/>
              <a:buChar char="Ø"/>
            </a:pPr>
            <a:r>
              <a:rPr sz="3100" smtClean="0"/>
              <a:t>accéder à l’étape précédente ou suivante,</a:t>
            </a:r>
          </a:p>
          <a:p>
            <a:pPr marL="457200" indent="-457200">
              <a:buFont typeface="Wingdings" pitchFamily="2" charset="2"/>
              <a:buChar char="Ø"/>
            </a:pPr>
            <a:r>
              <a:rPr sz="3100" smtClean="0"/>
              <a:t>changer de page au sein d’une même tâche,</a:t>
            </a:r>
          </a:p>
          <a:p>
            <a:pPr marL="457200" indent="-457200">
              <a:buFont typeface="Wingdings" pitchFamily="2" charset="2"/>
              <a:buChar char="Ø"/>
            </a:pPr>
            <a:r>
              <a:rPr sz="3100" smtClean="0"/>
              <a:t>accéder aux fonctions de navigation générique, se situer sans équivoque.</a:t>
            </a:r>
          </a:p>
          <a:p>
            <a:pPr marL="457200" indent="-457200">
              <a:buNone/>
            </a:pPr>
            <a:endParaRPr sz="3100"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40</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Comment  réussir la conception IHM:</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fontScale="70000" lnSpcReduction="20000"/>
          </a:bodyPr>
          <a:lstStyle/>
          <a:p>
            <a:pPr marL="457200" indent="-457200" algn="ctr">
              <a:buNone/>
            </a:pPr>
            <a:r>
              <a:rPr sz="3200" b="1" u="sng" smtClean="0"/>
              <a:t>3.Fixer les principes de navigation</a:t>
            </a:r>
            <a:endParaRPr sz="3100" smtClean="0"/>
          </a:p>
          <a:p>
            <a:pPr marL="457200" indent="-457200">
              <a:buNone/>
            </a:pPr>
            <a:r>
              <a:rPr sz="3100" b="1" u="sng" smtClean="0"/>
              <a:t>Navigation:</a:t>
            </a:r>
          </a:p>
          <a:p>
            <a:pPr marL="457200" indent="-457200">
              <a:buNone/>
            </a:pPr>
            <a:r>
              <a:rPr sz="3100" smtClean="0"/>
              <a:t>	Définir les éléments qui autorisent les liens entre les écrans, et permettre de circuler facilement de l’un à l’autre. C’est au cours de cette étape que se construisentles accès aux fonctions de la  machine, pour que l’utilisateur sache toujours où il  est, d’où il vient et où il peut aller</a:t>
            </a:r>
          </a:p>
          <a:p>
            <a:pPr marL="457200" indent="-457200">
              <a:buNone/>
            </a:pPr>
            <a:endParaRPr sz="3100" smtClean="0"/>
          </a:p>
          <a:p>
            <a:pPr marL="457200" indent="-457200">
              <a:buNone/>
            </a:pPr>
            <a:r>
              <a:rPr sz="3100" b="1" u="sng" smtClean="0"/>
              <a:t>Méthodologie:</a:t>
            </a:r>
          </a:p>
          <a:p>
            <a:pPr marL="457200" indent="-457200">
              <a:buNone/>
            </a:pPr>
            <a:r>
              <a:rPr sz="3100" smtClean="0"/>
              <a:t>1. Lister les éléments de navigation,</a:t>
            </a:r>
          </a:p>
          <a:p>
            <a:pPr marL="457200" indent="-457200">
              <a:buNone/>
            </a:pPr>
            <a:r>
              <a:rPr sz="3100" smtClean="0"/>
              <a:t>2. Regrouper les éléments de navigation  principale dans le menu principal,</a:t>
            </a:r>
          </a:p>
          <a:p>
            <a:pPr marL="457200" indent="-457200">
              <a:buNone/>
            </a:pPr>
            <a:r>
              <a:rPr sz="3100" smtClean="0"/>
              <a:t>3. Placer les fonctions génériques dans le  bandeau de tête,</a:t>
            </a:r>
          </a:p>
          <a:p>
            <a:pPr marL="457200" indent="-457200">
              <a:buNone/>
            </a:pPr>
            <a:r>
              <a:rPr sz="3100" smtClean="0"/>
              <a:t>4. Choisir dans la bibliothèque de composants  les mots, symboles et icônes qui actionnent la navigation depuis les bandeaux et/ou les schémas  synoptiques. </a:t>
            </a:r>
            <a:endParaRPr lang="fr-FR" sz="31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41</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Comment  réussir la conception IHM:</a:t>
            </a:r>
            <a:br>
              <a:rPr b="1" smtClean="0"/>
            </a:br>
            <a:r>
              <a:rPr b="1" smtClean="0"/>
              <a:t>				Trucs et astuces</a:t>
            </a:r>
            <a:endParaRPr lang="fr-FR" dirty="0"/>
          </a:p>
        </p:txBody>
      </p:sp>
      <p:sp>
        <p:nvSpPr>
          <p:cNvPr id="5" name="Espace réservé du contenu 4"/>
          <p:cNvSpPr>
            <a:spLocks noGrp="1"/>
          </p:cNvSpPr>
          <p:nvPr>
            <p:ph idx="1"/>
          </p:nvPr>
        </p:nvSpPr>
        <p:spPr>
          <a:xfrm>
            <a:off x="423080" y="2101756"/>
            <a:ext cx="10631606" cy="4312692"/>
          </a:xfrm>
        </p:spPr>
        <p:txBody>
          <a:bodyPr>
            <a:normAutofit/>
          </a:bodyPr>
          <a:lstStyle/>
          <a:p>
            <a:pPr marL="457200" indent="-457200" algn="ctr">
              <a:buNone/>
            </a:pPr>
            <a:r>
              <a:rPr sz="3200" b="1" u="sng" smtClean="0"/>
              <a:t>3.Fixer les </a:t>
            </a:r>
            <a:r>
              <a:rPr sz="3200" b="1" u="sng" smtClean="0"/>
              <a:t>principes </a:t>
            </a:r>
            <a:r>
              <a:rPr sz="3200" b="1" u="sng" smtClean="0"/>
              <a:t>de </a:t>
            </a:r>
            <a:r>
              <a:rPr sz="3200" b="1" u="sng" smtClean="0"/>
              <a:t>navigation</a:t>
            </a:r>
          </a:p>
          <a:p>
            <a:pPr marL="457200" indent="-457200" algn="ctr">
              <a:buNone/>
            </a:pPr>
            <a:endParaRPr sz="3200" b="1" u="sng" smtClean="0"/>
          </a:p>
          <a:p>
            <a:pPr marL="457200" indent="-457200">
              <a:buNone/>
            </a:pPr>
            <a:endParaRPr sz="3100"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42</a:t>
            </a:fld>
            <a:endParaRPr lang="fr-FR"/>
          </a:p>
        </p:txBody>
      </p:sp>
      <p:pic>
        <p:nvPicPr>
          <p:cNvPr id="6" name="Image 5" descr="3.1.JPG"/>
          <p:cNvPicPr>
            <a:picLocks noChangeAspect="1"/>
          </p:cNvPicPr>
          <p:nvPr/>
        </p:nvPicPr>
        <p:blipFill>
          <a:blip r:embed="rId3"/>
          <a:stretch>
            <a:fillRect/>
          </a:stretch>
        </p:blipFill>
        <p:spPr>
          <a:xfrm>
            <a:off x="5527343" y="2901215"/>
            <a:ext cx="4694047" cy="3526880"/>
          </a:xfrm>
          <a:prstGeom prst="rect">
            <a:avLst/>
          </a:prstGeom>
        </p:spPr>
      </p:pic>
      <p:pic>
        <p:nvPicPr>
          <p:cNvPr id="7" name="Image 6" descr="3.JPG"/>
          <p:cNvPicPr>
            <a:picLocks noChangeAspect="1"/>
          </p:cNvPicPr>
          <p:nvPr/>
        </p:nvPicPr>
        <p:blipFill>
          <a:blip r:embed="rId4"/>
          <a:stretch>
            <a:fillRect/>
          </a:stretch>
        </p:blipFill>
        <p:spPr>
          <a:xfrm>
            <a:off x="450376" y="2932586"/>
            <a:ext cx="4544707" cy="3509158"/>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312692"/>
          </a:xfrm>
        </p:spPr>
        <p:txBody>
          <a:bodyPr>
            <a:normAutofit fontScale="70000" lnSpcReduction="20000"/>
          </a:bodyPr>
          <a:lstStyle/>
          <a:p>
            <a:pPr marL="457200" indent="-457200" algn="ctr">
              <a:buNone/>
            </a:pPr>
            <a:r>
              <a:rPr sz="3200" b="1" u="sng" smtClean="0"/>
              <a:t>4. Structurer la mise en page</a:t>
            </a:r>
          </a:p>
          <a:p>
            <a:pPr marL="457200" indent="-457200" algn="ctr">
              <a:buNone/>
            </a:pPr>
            <a:endParaRPr sz="3200" b="1" u="sng" smtClean="0"/>
          </a:p>
          <a:p>
            <a:pPr marL="457200" indent="-457200">
              <a:buFont typeface="Wingdings" pitchFamily="2" charset="2"/>
              <a:buChar char="Ø"/>
            </a:pPr>
            <a:r>
              <a:rPr sz="2800" smtClean="0"/>
              <a:t>Définir les typologies de page,</a:t>
            </a:r>
          </a:p>
          <a:p>
            <a:pPr marL="457200" indent="-457200">
              <a:buFont typeface="Wingdings"/>
              <a:buChar char="Ø"/>
            </a:pPr>
            <a:r>
              <a:rPr sz="2800" smtClean="0"/>
              <a:t>Permettre une distinction visuelle évidente entre </a:t>
            </a:r>
          </a:p>
          <a:p>
            <a:pPr marL="457200" indent="-457200">
              <a:buFont typeface="Wingdings"/>
              <a:buChar char="Ø"/>
            </a:pPr>
            <a:r>
              <a:rPr sz="2800" smtClean="0"/>
              <a:t>Zones de différentes natures ou fonctions, </a:t>
            </a:r>
          </a:p>
          <a:p>
            <a:pPr marL="457200" indent="-457200">
              <a:buFont typeface="Wingdings"/>
              <a:buChar char="Ø"/>
            </a:pPr>
            <a:r>
              <a:rPr sz="2800" smtClean="0"/>
              <a:t>Adopter une mise en page identique d’une page à l’autre.</a:t>
            </a:r>
          </a:p>
          <a:p>
            <a:pPr marL="457200" indent="-457200">
              <a:buNone/>
            </a:pPr>
            <a:r>
              <a:rPr sz="2800" b="1" u="sng" smtClean="0"/>
              <a:t>Mise en page :</a:t>
            </a:r>
          </a:p>
          <a:p>
            <a:pPr marL="457200" indent="-457200">
              <a:buNone/>
            </a:pPr>
            <a:r>
              <a:rPr sz="2800" smtClean="0"/>
              <a:t>Organiser de façon logique les éléments  permanents sur la page et en figer les emplacements.</a:t>
            </a:r>
          </a:p>
          <a:p>
            <a:pPr marL="457200" indent="-457200">
              <a:buNone/>
            </a:pPr>
            <a:r>
              <a:rPr sz="2800" b="1" u="sng" smtClean="0"/>
              <a:t>Méthodologie:</a:t>
            </a:r>
          </a:p>
          <a:p>
            <a:pPr marL="457200" indent="-457200">
              <a:buNone/>
            </a:pPr>
            <a:r>
              <a:rPr sz="2800" smtClean="0"/>
              <a:t>	1 - Définir les typologies de page</a:t>
            </a:r>
          </a:p>
          <a:p>
            <a:pPr marL="457200" indent="-457200">
              <a:buNone/>
            </a:pPr>
            <a:r>
              <a:rPr sz="2800" smtClean="0"/>
              <a:t>	2 - Définir la mise en page : choisir les emplacements des éléments fixes ou répétitifs  qui seront  figés une fois pour toutes, et pour  chaque typologie de page.</a:t>
            </a:r>
            <a:endParaRPr lang="fr-FR" sz="28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43</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312692"/>
          </a:xfrm>
        </p:spPr>
        <p:txBody>
          <a:bodyPr>
            <a:normAutofit/>
          </a:bodyPr>
          <a:lstStyle/>
          <a:p>
            <a:pPr marL="457200" indent="-457200" algn="ctr">
              <a:buNone/>
            </a:pPr>
            <a:r>
              <a:rPr sz="3200" b="1" u="sng" smtClean="0"/>
              <a:t>4. Structurer la mise en page</a:t>
            </a:r>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44</a:t>
            </a:fld>
            <a:endParaRPr lang="fr-FR"/>
          </a:p>
        </p:txBody>
      </p:sp>
      <p:pic>
        <p:nvPicPr>
          <p:cNvPr id="6" name="Image 5" descr="4.JPG"/>
          <p:cNvPicPr>
            <a:picLocks noChangeAspect="1"/>
          </p:cNvPicPr>
          <p:nvPr/>
        </p:nvPicPr>
        <p:blipFill>
          <a:blip r:embed="rId3"/>
          <a:stretch>
            <a:fillRect/>
          </a:stretch>
        </p:blipFill>
        <p:spPr>
          <a:xfrm>
            <a:off x="682388" y="2981183"/>
            <a:ext cx="5554639" cy="3543300"/>
          </a:xfrm>
          <a:prstGeom prst="rect">
            <a:avLst/>
          </a:prstGeom>
        </p:spPr>
      </p:pic>
      <p:pic>
        <p:nvPicPr>
          <p:cNvPr id="7" name="Image 6" descr="4.1.JPG"/>
          <p:cNvPicPr>
            <a:picLocks noChangeAspect="1"/>
          </p:cNvPicPr>
          <p:nvPr/>
        </p:nvPicPr>
        <p:blipFill>
          <a:blip r:embed="rId4"/>
          <a:stretch>
            <a:fillRect/>
          </a:stretch>
        </p:blipFill>
        <p:spPr>
          <a:xfrm>
            <a:off x="6414875" y="2990281"/>
            <a:ext cx="3739060" cy="3533347"/>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5"/>
            <a:ext cx="11395881" cy="4558351"/>
          </a:xfrm>
        </p:spPr>
        <p:txBody>
          <a:bodyPr>
            <a:normAutofit fontScale="62500" lnSpcReduction="20000"/>
          </a:bodyPr>
          <a:lstStyle/>
          <a:p>
            <a:pPr marL="457200" indent="-457200" algn="ctr">
              <a:buNone/>
            </a:pPr>
            <a:r>
              <a:rPr sz="3200" b="1" u="sng" smtClean="0"/>
              <a:t>5. Créer un contenu : le synoptique</a:t>
            </a:r>
          </a:p>
          <a:p>
            <a:pPr marL="457200" indent="-457200" algn="ctr">
              <a:buNone/>
            </a:pPr>
            <a:endParaRPr sz="3200" b="1" u="sng" smtClean="0"/>
          </a:p>
          <a:p>
            <a:pPr marL="457200" indent="-457200">
              <a:buFont typeface="Wingdings" pitchFamily="2" charset="2"/>
              <a:buChar char="Ø"/>
            </a:pPr>
            <a:r>
              <a:rPr sz="2800" smtClean="0"/>
              <a:t>Utiliser une vue réaliste, correspondant à ce que voit réellement l’utilisateur,</a:t>
            </a:r>
          </a:p>
          <a:p>
            <a:pPr marL="457200" indent="-457200">
              <a:buFont typeface="Wingdings" pitchFamily="2" charset="2"/>
              <a:buChar char="Ø"/>
            </a:pPr>
            <a:r>
              <a:rPr sz="2800" smtClean="0"/>
              <a:t>Placer le schéma de la machine ou synoptique dans l’espace «contenu» de la page d’accueil,</a:t>
            </a:r>
          </a:p>
          <a:p>
            <a:pPr marL="457200" indent="-457200">
              <a:buFont typeface="Wingdings" pitchFamily="2" charset="2"/>
              <a:buChar char="Ø"/>
            </a:pPr>
            <a:r>
              <a:rPr sz="2800" smtClean="0"/>
              <a:t> Limiter le nombre de zones actives, et les espacer suffisament pour faciliter la navigation tactile</a:t>
            </a:r>
          </a:p>
          <a:p>
            <a:pPr marL="457200" indent="-457200">
              <a:buNone/>
            </a:pPr>
            <a:r>
              <a:rPr sz="2800" b="1" u="sng" smtClean="0"/>
              <a:t>Synoptique :</a:t>
            </a:r>
          </a:p>
          <a:p>
            <a:pPr marL="457200" indent="-457200">
              <a:buNone/>
            </a:pPr>
            <a:r>
              <a:rPr sz="2800" smtClean="0"/>
              <a:t>Photo ou dessin, le synoptique permet de visualiser d’un coup d’oeil l’ensemble des fonctions de lamachine. </a:t>
            </a:r>
          </a:p>
          <a:p>
            <a:pPr marL="457200" indent="-457200">
              <a:buNone/>
            </a:pPr>
            <a:r>
              <a:rPr sz="2800" smtClean="0"/>
              <a:t>Il est recommandé  de l’utiliser en page d’accueil de l’interface, comme introduction. Il peut être </a:t>
            </a:r>
          </a:p>
          <a:p>
            <a:pPr marL="457200" indent="-457200">
              <a:buNone/>
            </a:pPr>
            <a:r>
              <a:rPr sz="2800" smtClean="0"/>
              <a:t>interactif, c’est à dire  permettre l’accès direct à certaines tâches ou  fonctions.</a:t>
            </a:r>
          </a:p>
          <a:p>
            <a:pPr marL="457200" indent="-457200">
              <a:buNone/>
            </a:pPr>
            <a:r>
              <a:rPr sz="2800" b="1" u="sng" smtClean="0"/>
              <a:t>Méthodologie:</a:t>
            </a:r>
          </a:p>
          <a:p>
            <a:pPr marL="457200" indent="-457200">
              <a:buNone/>
            </a:pPr>
            <a:r>
              <a:rPr sz="2800" smtClean="0"/>
              <a:t>	1.Choisir l’illustration (schéma ou la photo) selon  ses qualités de réalisme pour les opérateurs. </a:t>
            </a:r>
          </a:p>
          <a:p>
            <a:pPr marL="457200" indent="-457200">
              <a:buNone/>
            </a:pPr>
            <a:r>
              <a:rPr sz="2800" smtClean="0"/>
              <a:t>	2.Définir les zones actives et les différencier visuellement de celles qui ne le sont pas.</a:t>
            </a:r>
            <a:endParaRPr lang="fr-FR" sz="28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45</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 </a:t>
            </a:r>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5"/>
            <a:ext cx="11395881" cy="4558351"/>
          </a:xfrm>
        </p:spPr>
        <p:txBody>
          <a:bodyPr>
            <a:normAutofit/>
          </a:bodyPr>
          <a:lstStyle/>
          <a:p>
            <a:pPr marL="457200" indent="-457200" algn="ctr">
              <a:buNone/>
            </a:pPr>
            <a:r>
              <a:rPr sz="3200" b="1" u="sng" smtClean="0"/>
              <a:t>5. Créer un contenu : le synoptique</a:t>
            </a:r>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46</a:t>
            </a:fld>
            <a:endParaRPr lang="fr-FR"/>
          </a:p>
        </p:txBody>
      </p:sp>
      <p:pic>
        <p:nvPicPr>
          <p:cNvPr id="6" name="Image 5" descr="5.JPG"/>
          <p:cNvPicPr>
            <a:picLocks noChangeAspect="1"/>
          </p:cNvPicPr>
          <p:nvPr/>
        </p:nvPicPr>
        <p:blipFill>
          <a:blip r:embed="rId3"/>
          <a:stretch>
            <a:fillRect/>
          </a:stretch>
        </p:blipFill>
        <p:spPr>
          <a:xfrm>
            <a:off x="2524836" y="3084394"/>
            <a:ext cx="6564573" cy="3439236"/>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517408"/>
          </a:xfrm>
        </p:spPr>
        <p:txBody>
          <a:bodyPr>
            <a:normAutofit fontScale="62500" lnSpcReduction="20000"/>
          </a:bodyPr>
          <a:lstStyle/>
          <a:p>
            <a:pPr marL="457200" indent="-457200" algn="ctr">
              <a:buNone/>
            </a:pPr>
            <a:r>
              <a:rPr sz="3600" b="1" u="sng" smtClean="0"/>
              <a:t>6. Ajouter la dynamique</a:t>
            </a:r>
          </a:p>
          <a:p>
            <a:pPr marL="457200" indent="-457200" algn="ctr">
              <a:buNone/>
            </a:pPr>
            <a:endParaRPr sz="3200" b="1" u="sng" smtClean="0"/>
          </a:p>
          <a:p>
            <a:pPr marL="457200" indent="-457200">
              <a:buFont typeface="Wingdings" pitchFamily="2" charset="2"/>
              <a:buChar char="Ø"/>
            </a:pPr>
            <a:r>
              <a:rPr sz="2900" smtClean="0"/>
              <a:t>Attribuer à chaque commande un seul bouton .</a:t>
            </a:r>
          </a:p>
          <a:p>
            <a:pPr marL="457200" indent="-457200">
              <a:buFont typeface="Wingdings" pitchFamily="2" charset="2"/>
              <a:buChar char="Ø"/>
            </a:pPr>
            <a:r>
              <a:rPr sz="2900" smtClean="0"/>
              <a:t> Rester cohérent et homogène :</a:t>
            </a:r>
          </a:p>
          <a:p>
            <a:pPr marL="457200" indent="-457200">
              <a:buNone/>
            </a:pPr>
            <a:r>
              <a:rPr sz="2900" smtClean="0"/>
              <a:t> 		Une même commande s’actionne toujours avec le même bouton, placé au même endroit,</a:t>
            </a:r>
          </a:p>
          <a:p>
            <a:pPr marL="457200" indent="-457200">
              <a:buNone/>
            </a:pPr>
            <a:r>
              <a:rPr sz="2900" smtClean="0"/>
              <a:t>		La cohérence porte autant sur la taille, la forme, l’état ou le type du bouton.</a:t>
            </a:r>
          </a:p>
          <a:p>
            <a:pPr marL="457200" indent="-457200">
              <a:buFont typeface="Wingdings" pitchFamily="2" charset="2"/>
              <a:buChar char="Ø"/>
            </a:pPr>
            <a:r>
              <a:rPr sz="2900" smtClean="0"/>
              <a:t> Espacer suffisamment les commandes pour éviter les fausses man</a:t>
            </a:r>
            <a:r>
              <a:rPr lang="fr-FR" sz="2900" dirty="0" smtClean="0"/>
              <a:t>œ</a:t>
            </a:r>
            <a:r>
              <a:rPr sz="2900" smtClean="0"/>
              <a:t>uvres.</a:t>
            </a:r>
          </a:p>
          <a:p>
            <a:pPr marL="457200" indent="-457200">
              <a:buNone/>
            </a:pPr>
            <a:r>
              <a:rPr sz="2900" b="1" u="sng" smtClean="0"/>
              <a:t>Dynamique :</a:t>
            </a:r>
          </a:p>
          <a:p>
            <a:pPr marL="457200" indent="-457200">
              <a:buNone/>
            </a:pPr>
            <a:r>
              <a:rPr sz="2900" smtClean="0"/>
              <a:t>Les commandes s’exécutent à l’aide de boutons ou de zones actives, qui sont les éléments dynamiques de </a:t>
            </a:r>
          </a:p>
          <a:p>
            <a:pPr marL="457200" indent="-457200">
              <a:buNone/>
            </a:pPr>
            <a:r>
              <a:rPr sz="2900" smtClean="0"/>
              <a:t>l’IHM. Ils autorisent la circulation à l’intérieur de l’IHM, et permettent l’accès à toutes les informations.</a:t>
            </a:r>
          </a:p>
          <a:p>
            <a:pPr marL="457200" indent="-457200">
              <a:buNone/>
            </a:pPr>
            <a:r>
              <a:rPr sz="2900" b="1" u="sng" smtClean="0"/>
              <a:t>Méthodologie:</a:t>
            </a:r>
          </a:p>
          <a:p>
            <a:pPr marL="457200" indent="-457200">
              <a:buNone/>
            </a:pPr>
            <a:r>
              <a:rPr sz="2900" smtClean="0"/>
              <a:t>	 1- Sélectionner les boutons dans la bibliothèque, en fonction de leur type : texte icône, validation, taille.</a:t>
            </a:r>
          </a:p>
          <a:p>
            <a:pPr marL="457200" indent="-457200">
              <a:buNone/>
            </a:pPr>
            <a:r>
              <a:rPr sz="2900" smtClean="0"/>
              <a:t>	 2- Déterminer les zones actives et ajustez leur taille à l’objet sélectionnable.</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47</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Comment  réussir la conception IHM:</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517408"/>
          </a:xfrm>
        </p:spPr>
        <p:txBody>
          <a:bodyPr>
            <a:normAutofit/>
          </a:bodyPr>
          <a:lstStyle/>
          <a:p>
            <a:pPr marL="457200" indent="-457200" algn="ctr">
              <a:buNone/>
            </a:pPr>
            <a:r>
              <a:rPr sz="3600" b="1" u="sng" smtClean="0"/>
              <a:t>6. Ajouter la dynamique</a:t>
            </a:r>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48</a:t>
            </a:fld>
            <a:endParaRPr lang="fr-FR"/>
          </a:p>
        </p:txBody>
      </p:sp>
      <p:pic>
        <p:nvPicPr>
          <p:cNvPr id="6" name="Image 5" descr="6.JPG"/>
          <p:cNvPicPr>
            <a:picLocks noChangeAspect="1"/>
          </p:cNvPicPr>
          <p:nvPr/>
        </p:nvPicPr>
        <p:blipFill>
          <a:blip r:embed="rId3"/>
          <a:stretch>
            <a:fillRect/>
          </a:stretch>
        </p:blipFill>
        <p:spPr>
          <a:xfrm>
            <a:off x="2538484" y="3050524"/>
            <a:ext cx="7383438" cy="3541345"/>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517408"/>
          </a:xfrm>
        </p:spPr>
        <p:txBody>
          <a:bodyPr>
            <a:normAutofit fontScale="62500" lnSpcReduction="20000"/>
          </a:bodyPr>
          <a:lstStyle/>
          <a:p>
            <a:pPr marL="457200" indent="-457200" algn="ctr">
              <a:buNone/>
            </a:pPr>
            <a:r>
              <a:rPr sz="3600" b="1" u="sng" smtClean="0"/>
              <a:t>7. Mettre en relief : image &amp; couleur</a:t>
            </a:r>
          </a:p>
          <a:p>
            <a:pPr marL="457200" indent="-457200" algn="ctr">
              <a:buNone/>
            </a:pPr>
            <a:endParaRPr sz="3200" b="1" u="sng" smtClean="0"/>
          </a:p>
          <a:p>
            <a:pPr marL="457200" indent="-457200">
              <a:buFont typeface="Wingdings" pitchFamily="2" charset="2"/>
              <a:buChar char="Ø"/>
            </a:pPr>
            <a:r>
              <a:rPr sz="2900" smtClean="0"/>
              <a:t>Limiter l’utilisation des icônes aux fonctions standard  de type accueil, aide...</a:t>
            </a:r>
          </a:p>
          <a:p>
            <a:pPr marL="457200" indent="-457200">
              <a:buFont typeface="Wingdings" pitchFamily="2" charset="2"/>
              <a:buChar char="Ø"/>
            </a:pPr>
            <a:r>
              <a:rPr sz="2900" smtClean="0"/>
              <a:t>Adapter l’illustration à la taille de l’écran</a:t>
            </a:r>
          </a:p>
          <a:p>
            <a:pPr marL="457200" indent="-457200">
              <a:buFont typeface="Wingdings" pitchFamily="2" charset="2"/>
              <a:buChar char="Ø"/>
            </a:pPr>
            <a:r>
              <a:rPr sz="2900" smtClean="0"/>
              <a:t>Limiter le nombre de couleurs à 5 ou 6</a:t>
            </a:r>
          </a:p>
          <a:p>
            <a:pPr marL="457200" indent="-457200">
              <a:buFont typeface="Wingdings" pitchFamily="2" charset="2"/>
              <a:buChar char="Ø"/>
            </a:pPr>
            <a:r>
              <a:rPr sz="2900" smtClean="0"/>
              <a:t>Veiller à la cohérence de votre code couleur </a:t>
            </a:r>
          </a:p>
          <a:p>
            <a:pPr marL="457200" indent="-457200">
              <a:buNone/>
            </a:pPr>
            <a:r>
              <a:rPr sz="3200" b="1" u="sng" smtClean="0"/>
              <a:t>Mettre en relief </a:t>
            </a:r>
            <a:r>
              <a:rPr sz="2900" b="1" u="sng" smtClean="0"/>
              <a:t>:</a:t>
            </a:r>
          </a:p>
          <a:p>
            <a:pPr marL="457200" indent="-457200">
              <a:buNone/>
            </a:pPr>
            <a:r>
              <a:rPr sz="2900" smtClean="0"/>
              <a:t>Les icônes, les images et les couleurs sont les  éléments statiques qui s’utilisent pour renforcer la  </a:t>
            </a:r>
          </a:p>
          <a:p>
            <a:pPr marL="457200" indent="-457200">
              <a:buNone/>
            </a:pPr>
            <a:r>
              <a:rPr sz="2900" smtClean="0"/>
              <a:t>compréhension ou illustrer un propos. </a:t>
            </a:r>
          </a:p>
          <a:p>
            <a:pPr marL="457200" indent="-457200">
              <a:buNone/>
            </a:pPr>
            <a:r>
              <a:rPr sz="2900" smtClean="0"/>
              <a:t>Ils facilitent à la fois la visibilité des éléments,  et leur lisibilité.</a:t>
            </a:r>
          </a:p>
          <a:p>
            <a:pPr marL="457200" indent="-457200">
              <a:buNone/>
            </a:pPr>
            <a:r>
              <a:rPr sz="2900" b="1" u="sng" smtClean="0"/>
              <a:t>Méthodologie:</a:t>
            </a:r>
          </a:p>
          <a:p>
            <a:pPr marL="457200" indent="-457200">
              <a:buNone/>
            </a:pPr>
            <a:r>
              <a:rPr sz="2900" smtClean="0"/>
              <a:t>	1. Utiliser les couleurs pour mettre en valeur les  titres, ou pour attirer l’attention sur des boutons </a:t>
            </a:r>
          </a:p>
          <a:p>
            <a:pPr marL="457200" indent="-457200">
              <a:buNone/>
            </a:pPr>
            <a:r>
              <a:rPr sz="2900" smtClean="0"/>
              <a:t>	d’alarme ou de dysfonctionnement. </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49</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Introduction</a:t>
            </a:r>
            <a:br>
              <a:rPr smtClean="0"/>
            </a:br>
            <a:r>
              <a:rPr smtClean="0"/>
              <a:t> 	</a:t>
            </a:r>
            <a:r>
              <a:rPr sz="3200" smtClean="0"/>
              <a:t>Définitions de bases</a:t>
            </a:r>
            <a:endParaRPr lang="fr-FR" dirty="0"/>
          </a:p>
        </p:txBody>
      </p:sp>
      <p:sp>
        <p:nvSpPr>
          <p:cNvPr id="3" name="Emplacement réservé de contenu 2"/>
          <p:cNvSpPr>
            <a:spLocks noGrp="1"/>
          </p:cNvSpPr>
          <p:nvPr>
            <p:ph idx="1"/>
          </p:nvPr>
        </p:nvSpPr>
        <p:spPr>
          <a:xfrm>
            <a:off x="680321" y="2238234"/>
            <a:ext cx="9613861" cy="4367282"/>
          </a:xfrm>
        </p:spPr>
        <p:txBody>
          <a:bodyPr>
            <a:normAutofit/>
          </a:bodyPr>
          <a:lstStyle/>
          <a:p>
            <a:pPr>
              <a:buNone/>
            </a:pPr>
            <a:r>
              <a:rPr lang="fr-FR" dirty="0" smtClean="0"/>
              <a:t>IHM</a:t>
            </a:r>
            <a:endParaRPr lang="fr-FR" dirty="0"/>
          </a:p>
          <a:p>
            <a:r>
              <a:rPr lang="fr-FR" dirty="0" smtClean="0"/>
              <a:t>Interaction Homme – Machine</a:t>
            </a:r>
          </a:p>
          <a:p>
            <a:pPr>
              <a:buNone/>
            </a:pPr>
            <a:r>
              <a:rPr smtClean="0"/>
              <a:t>		Ensemble  des aspects d'intéraction avec un systéme , pousser un bouton, bouger la souris ,deplacer les doigts.</a:t>
            </a:r>
            <a:endParaRPr dirty="0" smtClean="0"/>
          </a:p>
          <a:p>
            <a:pPr algn="ctr">
              <a:buNone/>
            </a:pPr>
            <a:endParaRPr sz="3200" b="1" smtClean="0"/>
          </a:p>
          <a:p>
            <a:pPr>
              <a:buNone/>
            </a:pPr>
            <a:endParaRPr lang="fr-FR" dirty="0"/>
          </a:p>
        </p:txBody>
      </p:sp>
      <p:pic>
        <p:nvPicPr>
          <p:cNvPr id="5" name="Image 4" descr="ss.jpg"/>
          <p:cNvPicPr>
            <a:picLocks noChangeAspect="1"/>
          </p:cNvPicPr>
          <p:nvPr/>
        </p:nvPicPr>
        <p:blipFill>
          <a:blip r:embed="rId3"/>
          <a:stretch>
            <a:fillRect/>
          </a:stretch>
        </p:blipFill>
        <p:spPr>
          <a:xfrm>
            <a:off x="3868005" y="5572515"/>
            <a:ext cx="1440976" cy="1285485"/>
          </a:xfrm>
          <a:prstGeom prst="rect">
            <a:avLst/>
          </a:prstGeom>
        </p:spPr>
      </p:pic>
      <p:pic>
        <p:nvPicPr>
          <p:cNvPr id="6" name="Image 5" descr="fff.JPG"/>
          <p:cNvPicPr>
            <a:picLocks noChangeAspect="1"/>
          </p:cNvPicPr>
          <p:nvPr/>
        </p:nvPicPr>
        <p:blipFill>
          <a:blip r:embed="rId4"/>
          <a:stretch>
            <a:fillRect/>
          </a:stretch>
        </p:blipFill>
        <p:spPr>
          <a:xfrm>
            <a:off x="5403164" y="5271693"/>
            <a:ext cx="4764418" cy="1586307"/>
          </a:xfrm>
          <a:prstGeom prst="rect">
            <a:avLst/>
          </a:prstGeom>
        </p:spPr>
      </p:pic>
      <p:sp>
        <p:nvSpPr>
          <p:cNvPr id="7" name="Flèche gauche 6"/>
          <p:cNvSpPr/>
          <p:nvPr/>
        </p:nvSpPr>
        <p:spPr>
          <a:xfrm>
            <a:off x="4380931" y="4763069"/>
            <a:ext cx="1637731" cy="586853"/>
          </a:xfrm>
          <a:prstGeom prst="lef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9" name="Flèche gauche 8"/>
          <p:cNvSpPr/>
          <p:nvPr/>
        </p:nvSpPr>
        <p:spPr>
          <a:xfrm rot="10800000">
            <a:off x="4519684" y="3919183"/>
            <a:ext cx="1637731" cy="586853"/>
          </a:xfrm>
          <a:prstGeom prst="lef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1" name="ZoneTexte 10"/>
          <p:cNvSpPr txBox="1"/>
          <p:nvPr/>
        </p:nvSpPr>
        <p:spPr>
          <a:xfrm>
            <a:off x="2511188" y="4312693"/>
            <a:ext cx="1638590" cy="584775"/>
          </a:xfrm>
          <a:prstGeom prst="rect">
            <a:avLst/>
          </a:prstGeom>
          <a:noFill/>
        </p:spPr>
        <p:txBody>
          <a:bodyPr wrap="none" rtlCol="0">
            <a:spAutoFit/>
          </a:bodyPr>
          <a:lstStyle/>
          <a:p>
            <a:r>
              <a:rPr sz="3200" b="1" smtClean="0">
                <a:effectLst>
                  <a:outerShdw blurRad="228600" algn="ctr" rotWithShape="0">
                    <a:prstClr val="black">
                      <a:alpha val="53000"/>
                    </a:prstClr>
                  </a:outerShdw>
                </a:effectLst>
              </a:rPr>
              <a:t>Homme</a:t>
            </a:r>
            <a:endParaRPr sz="3200" b="1" dirty="0" smtClean="0">
              <a:effectLst>
                <a:outerShdw blurRad="228600" algn="ctr" rotWithShape="0">
                  <a:prstClr val="black">
                    <a:alpha val="53000"/>
                  </a:prstClr>
                </a:outerShdw>
              </a:effectLst>
            </a:endParaRPr>
          </a:p>
        </p:txBody>
      </p:sp>
      <p:sp>
        <p:nvSpPr>
          <p:cNvPr id="13" name="ZoneTexte 12"/>
          <p:cNvSpPr txBox="1"/>
          <p:nvPr/>
        </p:nvSpPr>
        <p:spPr>
          <a:xfrm>
            <a:off x="6200633" y="4344537"/>
            <a:ext cx="1762021" cy="584775"/>
          </a:xfrm>
          <a:prstGeom prst="rect">
            <a:avLst/>
          </a:prstGeom>
          <a:noFill/>
        </p:spPr>
        <p:txBody>
          <a:bodyPr wrap="none" rtlCol="0">
            <a:spAutoFit/>
          </a:bodyPr>
          <a:lstStyle/>
          <a:p>
            <a:r>
              <a:rPr sz="3200" b="1" smtClean="0">
                <a:effectLst>
                  <a:outerShdw blurRad="38100" dist="38100" dir="2700000" algn="tl">
                    <a:srgbClr val="000000">
                      <a:alpha val="43137"/>
                    </a:srgbClr>
                  </a:outerShdw>
                </a:effectLst>
              </a:rPr>
              <a:t>Machine</a:t>
            </a:r>
            <a:endParaRPr sz="3200" b="1" dirty="0" smtClean="0">
              <a:effectLst>
                <a:outerShdw blurRad="38100" dist="38100" dir="2700000" algn="tl">
                  <a:srgbClr val="000000">
                    <a:alpha val="43137"/>
                  </a:srgbClr>
                </a:outerShdw>
              </a:effectLst>
            </a:endParaRPr>
          </a:p>
        </p:txBody>
      </p:sp>
      <p:sp>
        <p:nvSpPr>
          <p:cNvPr id="10" name="Espace réservé du numéro de diapositive 9"/>
          <p:cNvSpPr>
            <a:spLocks noGrp="1"/>
          </p:cNvSpPr>
          <p:nvPr>
            <p:ph type="sldNum" sz="quarter" idx="12"/>
          </p:nvPr>
        </p:nvSpPr>
        <p:spPr/>
        <p:txBody>
          <a:bodyPr/>
          <a:lstStyle/>
          <a:p>
            <a:fld id="{6D22F896-40B5-4ADD-8801-0D06FADFA095}" type="slidenum">
              <a:rPr lang="fr-FR" smtClean="0"/>
              <a:pPr/>
              <a:t>5</a:t>
            </a:fld>
            <a:endParaRPr lang="fr-FR"/>
          </a:p>
        </p:txBody>
      </p:sp>
    </p:spTree>
    <p:extLst>
      <p:ext uri="{BB962C8B-B14F-4D97-AF65-F5344CB8AC3E}">
        <p14:creationId xmlns:p14="http://schemas.microsoft.com/office/powerpoint/2010/main" xmlns="" val="15757215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395881" cy="4517408"/>
          </a:xfrm>
        </p:spPr>
        <p:txBody>
          <a:bodyPr>
            <a:normAutofit/>
          </a:bodyPr>
          <a:lstStyle/>
          <a:p>
            <a:pPr marL="457200" indent="-457200" algn="ctr">
              <a:buNone/>
            </a:pPr>
            <a:r>
              <a:rPr sz="3600" b="1" u="sng" smtClean="0"/>
              <a:t>7. Mettre en relief : image &amp; couleur</a:t>
            </a:r>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50</a:t>
            </a:fld>
            <a:endParaRPr lang="fr-FR"/>
          </a:p>
        </p:txBody>
      </p:sp>
      <p:pic>
        <p:nvPicPr>
          <p:cNvPr id="6" name="Image 5" descr="7.1.JPG"/>
          <p:cNvPicPr>
            <a:picLocks noChangeAspect="1"/>
          </p:cNvPicPr>
          <p:nvPr/>
        </p:nvPicPr>
        <p:blipFill>
          <a:blip r:embed="rId3"/>
          <a:stretch>
            <a:fillRect/>
          </a:stretch>
        </p:blipFill>
        <p:spPr>
          <a:xfrm>
            <a:off x="723333" y="3429356"/>
            <a:ext cx="3411939" cy="2575660"/>
          </a:xfrm>
          <a:prstGeom prst="rect">
            <a:avLst/>
          </a:prstGeom>
        </p:spPr>
      </p:pic>
      <p:pic>
        <p:nvPicPr>
          <p:cNvPr id="7" name="Image 6" descr="7.JPG"/>
          <p:cNvPicPr>
            <a:picLocks noChangeAspect="1"/>
          </p:cNvPicPr>
          <p:nvPr/>
        </p:nvPicPr>
        <p:blipFill>
          <a:blip r:embed="rId4"/>
          <a:stretch>
            <a:fillRect/>
          </a:stretch>
        </p:blipFill>
        <p:spPr>
          <a:xfrm>
            <a:off x="4844956" y="2722730"/>
            <a:ext cx="4765147" cy="3957850"/>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768921" cy="4756244"/>
          </a:xfrm>
        </p:spPr>
        <p:txBody>
          <a:bodyPr>
            <a:normAutofit fontScale="55000" lnSpcReduction="20000"/>
          </a:bodyPr>
          <a:lstStyle/>
          <a:p>
            <a:pPr marL="457200" indent="-457200" algn="ctr">
              <a:buNone/>
            </a:pPr>
            <a:r>
              <a:rPr sz="3600" b="1" u="sng" smtClean="0"/>
              <a:t>8. Créer textes et outils de dialogue</a:t>
            </a:r>
          </a:p>
          <a:p>
            <a:pPr marL="457200" indent="-457200" algn="ctr">
              <a:buNone/>
            </a:pPr>
            <a:endParaRPr sz="3200" b="1" u="sng" smtClean="0"/>
          </a:p>
          <a:p>
            <a:pPr marL="457200" indent="-457200">
              <a:buFont typeface="Wingdings" pitchFamily="2" charset="2"/>
              <a:buChar char="Ø"/>
            </a:pPr>
            <a:r>
              <a:rPr sz="3300" smtClean="0"/>
              <a:t>Le fond : </a:t>
            </a:r>
          </a:p>
          <a:p>
            <a:pPr marL="914400" lvl="1" indent="-457200">
              <a:buNone/>
            </a:pPr>
            <a:r>
              <a:rPr sz="3300" smtClean="0"/>
              <a:t>	Adopter le vocabulaire de l’utilisateur</a:t>
            </a:r>
          </a:p>
          <a:p>
            <a:pPr marL="457200" indent="-457200">
              <a:buNone/>
            </a:pPr>
            <a:r>
              <a:rPr sz="3300" smtClean="0"/>
              <a:t>		Fournir uniquement l’information directement utile</a:t>
            </a:r>
          </a:p>
          <a:p>
            <a:pPr marL="457200" indent="-457200">
              <a:buFont typeface="Wingdings" pitchFamily="2" charset="2"/>
              <a:buChar char="Ø"/>
            </a:pPr>
            <a:r>
              <a:rPr sz="3300" smtClean="0"/>
              <a:t> La forme :  Utiliser des caractères normaux : ni texte animé, ni textes entièrement composés en capitales ou italiques</a:t>
            </a:r>
          </a:p>
          <a:p>
            <a:pPr marL="457200" indent="-457200">
              <a:buFont typeface="Wingdings" pitchFamily="2" charset="2"/>
              <a:buChar char="Ø"/>
            </a:pPr>
            <a:r>
              <a:rPr sz="3300" smtClean="0"/>
              <a:t>-Ajuster la taille des caractères à la distance de lecture</a:t>
            </a:r>
          </a:p>
          <a:p>
            <a:pPr marL="457200" indent="-457200">
              <a:buNone/>
            </a:pPr>
            <a:r>
              <a:rPr sz="3600" b="1" u="sng" smtClean="0"/>
              <a:t>Textes et outils de dialogue </a:t>
            </a:r>
            <a:r>
              <a:rPr sz="3300" b="1" u="sng" smtClean="0"/>
              <a:t>:</a:t>
            </a:r>
          </a:p>
          <a:p>
            <a:pPr marL="457200" indent="-457200">
              <a:buNone/>
            </a:pPr>
            <a:r>
              <a:rPr sz="3300" smtClean="0"/>
              <a:t>Les textes donnent à l’utilisateur les informations  dont il a besoin, au moment opportun. </a:t>
            </a:r>
          </a:p>
          <a:p>
            <a:pPr marL="457200" indent="-457200">
              <a:buNone/>
            </a:pPr>
            <a:r>
              <a:rPr sz="3300" smtClean="0"/>
              <a:t>Les outils de dialogue guident l’utilisateur  dans leur dialogue en distinguant les éléments  cliquables de ceux qui ne le sont pas.</a:t>
            </a:r>
          </a:p>
          <a:p>
            <a:pPr marL="457200" indent="-457200">
              <a:buNone/>
            </a:pPr>
            <a:r>
              <a:rPr sz="3300" smtClean="0"/>
              <a:t> </a:t>
            </a:r>
            <a:r>
              <a:rPr sz="3300" b="1" u="sng" smtClean="0"/>
              <a:t>Méthodologie:</a:t>
            </a:r>
          </a:p>
          <a:p>
            <a:pPr marL="457200" indent="-457200">
              <a:buNone/>
            </a:pPr>
            <a:r>
              <a:rPr sz="3300" smtClean="0"/>
              <a:t>	1. Les textes donnent à l’utilisateur les informations  dont il a besoin, au moment opportun. </a:t>
            </a:r>
          </a:p>
          <a:p>
            <a:pPr marL="457200" indent="-457200">
              <a:buNone/>
            </a:pPr>
            <a:r>
              <a:rPr sz="3300" smtClean="0"/>
              <a:t>	2.Les outils de dialogue guident l’utilisateur dans leur dialogue en distinguant les éléments cliquables de ceux qui ne le sont pas.</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51</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101756"/>
            <a:ext cx="11768921" cy="4756244"/>
          </a:xfrm>
        </p:spPr>
        <p:txBody>
          <a:bodyPr>
            <a:normAutofit/>
          </a:bodyPr>
          <a:lstStyle/>
          <a:p>
            <a:pPr marL="457200" indent="-457200" algn="ctr">
              <a:buNone/>
            </a:pPr>
            <a:r>
              <a:rPr sz="3600" b="1" u="sng" smtClean="0"/>
              <a:t>8. Créer textes et outils de dialogue</a:t>
            </a:r>
          </a:p>
          <a:p>
            <a:pPr marL="457200" indent="-457200" algn="ctr">
              <a:buNone/>
            </a:pPr>
            <a:endParaRPr sz="32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52</a:t>
            </a:fld>
            <a:endParaRPr lang="fr-FR"/>
          </a:p>
        </p:txBody>
      </p:sp>
      <p:pic>
        <p:nvPicPr>
          <p:cNvPr id="6" name="Image 5" descr="9.1.JPG"/>
          <p:cNvPicPr>
            <a:picLocks noChangeAspect="1"/>
          </p:cNvPicPr>
          <p:nvPr/>
        </p:nvPicPr>
        <p:blipFill>
          <a:blip r:embed="rId3"/>
          <a:stretch>
            <a:fillRect/>
          </a:stretch>
        </p:blipFill>
        <p:spPr>
          <a:xfrm>
            <a:off x="4503761" y="2854585"/>
            <a:ext cx="5418161" cy="3716812"/>
          </a:xfrm>
          <a:prstGeom prst="rect">
            <a:avLst/>
          </a:prstGeom>
        </p:spPr>
      </p:pic>
      <p:pic>
        <p:nvPicPr>
          <p:cNvPr id="7" name="Image 6" descr="9.JPG"/>
          <p:cNvPicPr>
            <a:picLocks noChangeAspect="1"/>
          </p:cNvPicPr>
          <p:nvPr/>
        </p:nvPicPr>
        <p:blipFill>
          <a:blip r:embed="rId4"/>
          <a:stretch>
            <a:fillRect/>
          </a:stretch>
        </p:blipFill>
        <p:spPr>
          <a:xfrm>
            <a:off x="464024" y="3262826"/>
            <a:ext cx="3467401" cy="3042440"/>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b="1" smtClean="0"/>
              <a:t>Comment  réussir la conception IHM:</a:t>
            </a:r>
            <a:br>
              <a:rPr b="1" smtClean="0"/>
            </a:br>
            <a:r>
              <a:rPr b="1" smtClean="0"/>
              <a:t>				Trucs et astuces</a:t>
            </a:r>
            <a:endParaRPr lang="fr-FR" dirty="0"/>
          </a:p>
        </p:txBody>
      </p:sp>
      <p:sp>
        <p:nvSpPr>
          <p:cNvPr id="5" name="Espace réservé du contenu 4"/>
          <p:cNvSpPr>
            <a:spLocks noGrp="1"/>
          </p:cNvSpPr>
          <p:nvPr>
            <p:ph idx="1"/>
          </p:nvPr>
        </p:nvSpPr>
        <p:spPr>
          <a:xfrm>
            <a:off x="423079" y="1992574"/>
            <a:ext cx="11768921" cy="4667533"/>
          </a:xfrm>
        </p:spPr>
        <p:txBody>
          <a:bodyPr>
            <a:normAutofit fontScale="40000" lnSpcReduction="20000"/>
          </a:bodyPr>
          <a:lstStyle/>
          <a:p>
            <a:pPr marL="457200" indent="-457200" algn="ctr">
              <a:buNone/>
            </a:pPr>
            <a:r>
              <a:rPr sz="5500" b="1" u="sng" smtClean="0"/>
              <a:t>8. Créer une fenêtre de dialogue </a:t>
            </a:r>
          </a:p>
          <a:p>
            <a:pPr marL="457200" indent="-457200" algn="ctr">
              <a:buNone/>
            </a:pPr>
            <a:endParaRPr sz="4500" b="1" u="sng" smtClean="0"/>
          </a:p>
          <a:p>
            <a:pPr marL="457200" indent="-457200">
              <a:buFont typeface="Wingdings" pitchFamily="2" charset="2"/>
              <a:buChar char="Ø"/>
            </a:pPr>
            <a:r>
              <a:rPr sz="4500" smtClean="0"/>
              <a:t>Ne pas utiliser d’abrégé, ni de coupure de mot </a:t>
            </a:r>
          </a:p>
          <a:p>
            <a:pPr marL="457200" indent="-457200">
              <a:buFont typeface="Wingdings" pitchFamily="2" charset="2"/>
              <a:buChar char="Ø"/>
            </a:pPr>
            <a:r>
              <a:rPr sz="4500" smtClean="0"/>
              <a:t>Ne fournir que l’information directement utile</a:t>
            </a:r>
          </a:p>
          <a:p>
            <a:pPr marL="457200" indent="-457200">
              <a:buFont typeface="Wingdings" pitchFamily="2" charset="2"/>
              <a:buChar char="Ø"/>
            </a:pPr>
            <a:r>
              <a:rPr sz="4500" smtClean="0"/>
              <a:t>Veiller à ce que l’ouverture de la fenêtre n’interrompe pas la tâche</a:t>
            </a:r>
          </a:p>
          <a:p>
            <a:pPr marL="457200" indent="-457200">
              <a:buFont typeface="Wingdings" pitchFamily="2" charset="2"/>
              <a:buChar char="Ø"/>
            </a:pPr>
            <a:r>
              <a:rPr sz="4500" smtClean="0"/>
              <a:t>Assurer le retour à l’écran précédent à la fermeture de la fenêtre de dialogue</a:t>
            </a:r>
          </a:p>
          <a:p>
            <a:pPr marL="457200" indent="-457200">
              <a:buNone/>
            </a:pPr>
            <a:r>
              <a:rPr sz="4500" b="1" u="sng" smtClean="0"/>
              <a:t>Fenêtre de dialogue :</a:t>
            </a:r>
          </a:p>
          <a:p>
            <a:pPr marL="457200" indent="-457200">
              <a:buNone/>
            </a:pPr>
            <a:r>
              <a:rPr sz="4500" smtClean="0"/>
              <a:t>Une fenêtre de dialogue apparaît lorsque l’utilisateur a fait une erreur de manipulation ou que le système a </a:t>
            </a:r>
          </a:p>
          <a:p>
            <a:pPr marL="457200" indent="-457200">
              <a:buNone/>
            </a:pPr>
            <a:r>
              <a:rPr sz="4500" smtClean="0"/>
              <a:t>détecté un fonctionnement anormal sur la machine. </a:t>
            </a:r>
          </a:p>
          <a:p>
            <a:pPr marL="457200" indent="-457200">
              <a:buNone/>
            </a:pPr>
            <a:r>
              <a:rPr sz="4500" smtClean="0"/>
              <a:t>Elles permettent donc au système de dialoguer  avec l’utilisateur en lui signalant une erreur,  une alarme, une </a:t>
            </a:r>
          </a:p>
          <a:p>
            <a:pPr marL="457200" indent="-457200">
              <a:buNone/>
            </a:pPr>
            <a:r>
              <a:rPr sz="4500" smtClean="0"/>
              <a:t>information ou un message de  validation. </a:t>
            </a:r>
          </a:p>
          <a:p>
            <a:pPr marL="457200" indent="-457200">
              <a:buNone/>
            </a:pPr>
            <a:r>
              <a:rPr sz="4500" b="1" u="sng" smtClean="0"/>
              <a:t>Méthodologie:</a:t>
            </a:r>
          </a:p>
          <a:p>
            <a:pPr marL="457200" indent="-457200">
              <a:buNone/>
            </a:pPr>
            <a:r>
              <a:rPr sz="4500" smtClean="0"/>
              <a:t>	1.Construire un écran type de fenêtre de dialogue  avec les éléments fixes : forme, taille de la fenêtre,  position et taille des pictogrammes, des boutons  et de la zone de texte.</a:t>
            </a:r>
          </a:p>
          <a:p>
            <a:pPr marL="457200" indent="-457200">
              <a:buNone/>
            </a:pPr>
            <a:r>
              <a:rPr sz="4500" smtClean="0"/>
              <a:t>	2. Créer les 4 écrans des fenêtres de dialogue: erreur, alarme, information, </a:t>
            </a:r>
            <a:endParaRPr sz="3300"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53</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1992574"/>
            <a:ext cx="11768921" cy="4667533"/>
          </a:xfrm>
        </p:spPr>
        <p:txBody>
          <a:bodyPr>
            <a:normAutofit/>
          </a:bodyPr>
          <a:lstStyle/>
          <a:p>
            <a:pPr marL="457200" indent="-457200" algn="ctr">
              <a:buNone/>
            </a:pPr>
            <a:r>
              <a:rPr sz="4400" b="1" u="sng" smtClean="0"/>
              <a:t>8. Créer une fenêtre de dialogue </a:t>
            </a:r>
          </a:p>
          <a:p>
            <a:pPr marL="457200" indent="-457200" algn="ctr">
              <a:buNone/>
            </a:pPr>
            <a:endParaRPr sz="4500" b="1" u="sng" smtClean="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54</a:t>
            </a:fld>
            <a:endParaRPr lang="fr-FR"/>
          </a:p>
        </p:txBody>
      </p:sp>
      <p:pic>
        <p:nvPicPr>
          <p:cNvPr id="6" name="Image 5" descr="10.JPG"/>
          <p:cNvPicPr>
            <a:picLocks noChangeAspect="1"/>
          </p:cNvPicPr>
          <p:nvPr/>
        </p:nvPicPr>
        <p:blipFill>
          <a:blip r:embed="rId3"/>
          <a:stretch>
            <a:fillRect/>
          </a:stretch>
        </p:blipFill>
        <p:spPr>
          <a:xfrm>
            <a:off x="1801504" y="3166281"/>
            <a:ext cx="7751929" cy="3425588"/>
          </a:xfrm>
          <a:prstGeom prst="rect">
            <a:avLst/>
          </a:prstGeo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483893"/>
            <a:ext cx="11768921" cy="4176214"/>
          </a:xfrm>
        </p:spPr>
        <p:txBody>
          <a:bodyPr>
            <a:normAutofit/>
          </a:bodyPr>
          <a:lstStyle/>
          <a:p>
            <a:pPr marL="457200" indent="-457200">
              <a:buNone/>
            </a:pPr>
            <a:r>
              <a:rPr b="1" u="sng" smtClean="0"/>
              <a:t>Comment éviter les erreurs </a:t>
            </a:r>
            <a:r>
              <a:rPr b="1" u="sng" smtClean="0"/>
              <a:t>des </a:t>
            </a:r>
            <a:r>
              <a:rPr b="1" u="sng" smtClean="0"/>
              <a:t> opérateurs </a:t>
            </a:r>
            <a:r>
              <a:rPr b="1" u="sng" smtClean="0"/>
              <a:t>?</a:t>
            </a:r>
          </a:p>
          <a:p>
            <a:pPr marL="457200" indent="-457200">
              <a:buNone/>
            </a:pPr>
            <a:r>
              <a:rPr b="1" smtClean="0">
                <a:effectLst>
                  <a:outerShdw blurRad="38100" dist="38100" dir="2700000" algn="tl">
                    <a:srgbClr val="000000">
                      <a:alpha val="43137"/>
                    </a:srgbClr>
                  </a:outerShdw>
                </a:effectLst>
              </a:rPr>
              <a:t>	Pour </a:t>
            </a:r>
            <a:r>
              <a:rPr b="1" smtClean="0">
                <a:effectLst>
                  <a:outerShdw blurRad="38100" dist="38100" dir="2700000" algn="tl">
                    <a:srgbClr val="000000">
                      <a:alpha val="43137"/>
                    </a:srgbClr>
                  </a:outerShdw>
                </a:effectLst>
              </a:rPr>
              <a:t>éviter les erreurs de saisie :</a:t>
            </a:r>
          </a:p>
          <a:p>
            <a:pPr marL="457200" indent="-457200">
              <a:buNone/>
            </a:pPr>
            <a:r>
              <a:rPr b="1" smtClean="0">
                <a:effectLst>
                  <a:outerShdw blurRad="38100" dist="38100" dir="2700000" algn="tl">
                    <a:srgbClr val="000000">
                      <a:alpha val="43137"/>
                    </a:srgbClr>
                  </a:outerShdw>
                </a:effectLst>
              </a:rPr>
              <a:t>		- </a:t>
            </a:r>
            <a:r>
              <a:rPr b="1" smtClean="0">
                <a:effectLst>
                  <a:outerShdw blurRad="38100" dist="38100" dir="2700000" algn="tl">
                    <a:srgbClr val="000000">
                      <a:alpha val="43137"/>
                    </a:srgbClr>
                  </a:outerShdw>
                </a:effectLst>
              </a:rPr>
              <a:t>Afficher l’unité de mesure concernée,</a:t>
            </a:r>
          </a:p>
          <a:p>
            <a:pPr marL="457200" indent="-457200">
              <a:buNone/>
            </a:pPr>
            <a:r>
              <a:rPr b="1" smtClean="0">
                <a:effectLst>
                  <a:outerShdw blurRad="38100" dist="38100" dir="2700000" algn="tl">
                    <a:srgbClr val="000000">
                      <a:alpha val="43137"/>
                    </a:srgbClr>
                  </a:outerShdw>
                </a:effectLst>
              </a:rPr>
              <a:t>		- </a:t>
            </a:r>
            <a:r>
              <a:rPr b="1" smtClean="0">
                <a:effectLst>
                  <a:outerShdw blurRad="38100" dist="38100" dir="2700000" algn="tl">
                    <a:srgbClr val="000000">
                      <a:alpha val="43137"/>
                    </a:srgbClr>
                  </a:outerShdw>
                </a:effectLst>
              </a:rPr>
              <a:t>Donner la longueur maximum des textes à </a:t>
            </a:r>
            <a:r>
              <a:rPr b="1" smtClean="0">
                <a:effectLst>
                  <a:outerShdw blurRad="38100" dist="38100" dir="2700000" algn="tl">
                    <a:srgbClr val="000000">
                      <a:alpha val="43137"/>
                    </a:srgbClr>
                  </a:outerShdw>
                </a:effectLst>
              </a:rPr>
              <a:t>entrer</a:t>
            </a:r>
            <a:r>
              <a:rPr b="1" smtClean="0">
                <a:effectLst>
                  <a:outerShdw blurRad="38100" dist="38100" dir="2700000" algn="tl">
                    <a:srgbClr val="000000">
                      <a:alpha val="43137"/>
                    </a:srgbClr>
                  </a:outerShdw>
                </a:effectLst>
              </a:rPr>
              <a:t>.</a:t>
            </a:r>
          </a:p>
          <a:p>
            <a:pPr marL="457200" indent="-457200">
              <a:buNone/>
            </a:pPr>
            <a:endParaRPr b="1" smtClean="0">
              <a:effectLst>
                <a:outerShdw blurRad="38100" dist="38100" dir="2700000" algn="tl">
                  <a:srgbClr val="000000">
                    <a:alpha val="43137"/>
                  </a:srgbClr>
                </a:outerShdw>
              </a:effectLst>
            </a:endParaRPr>
          </a:p>
          <a:p>
            <a:pPr marL="457200" indent="-457200">
              <a:buNone/>
            </a:pPr>
            <a:r>
              <a:rPr b="1" smtClean="0">
                <a:effectLst>
                  <a:outerShdw blurRad="38100" dist="38100" dir="2700000" algn="tl">
                    <a:srgbClr val="000000">
                      <a:alpha val="43137"/>
                    </a:srgbClr>
                  </a:outerShdw>
                </a:effectLst>
              </a:rPr>
              <a:t>	Pour </a:t>
            </a:r>
            <a:r>
              <a:rPr b="1" smtClean="0">
                <a:effectLst>
                  <a:outerShdw blurRad="38100" dist="38100" dir="2700000" algn="tl">
                    <a:srgbClr val="000000">
                      <a:alpha val="43137"/>
                    </a:srgbClr>
                  </a:outerShdw>
                </a:effectLst>
              </a:rPr>
              <a:t>confirmer une action :</a:t>
            </a:r>
          </a:p>
          <a:p>
            <a:pPr marL="457200" indent="-457200">
              <a:buNone/>
            </a:pPr>
            <a:r>
              <a:rPr b="1" smtClean="0">
                <a:effectLst>
                  <a:outerShdw blurRad="38100" dist="38100" dir="2700000" algn="tl">
                    <a:srgbClr val="000000">
                      <a:alpha val="43137"/>
                    </a:srgbClr>
                  </a:outerShdw>
                </a:effectLst>
              </a:rPr>
              <a:t>		- </a:t>
            </a:r>
            <a:r>
              <a:rPr b="1" smtClean="0">
                <a:effectLst>
                  <a:outerShdw blurRad="38100" dist="38100" dir="2700000" algn="tl">
                    <a:srgbClr val="000000">
                      <a:alpha val="43137"/>
                    </a:srgbClr>
                  </a:outerShdw>
                </a:effectLst>
              </a:rPr>
              <a:t>Donner un feed-back immédiat, avec un message de validation,</a:t>
            </a:r>
          </a:p>
          <a:p>
            <a:pPr marL="457200" indent="-457200">
              <a:buNone/>
            </a:pPr>
            <a:r>
              <a:rPr b="1" smtClean="0">
                <a:effectLst>
                  <a:outerShdw blurRad="38100" dist="38100" dir="2700000" algn="tl">
                    <a:srgbClr val="000000">
                      <a:alpha val="43137"/>
                    </a:srgbClr>
                  </a:outerShdw>
                </a:effectLst>
              </a:rPr>
              <a:t>		- </a:t>
            </a:r>
            <a:r>
              <a:rPr b="1" smtClean="0">
                <a:effectLst>
                  <a:outerShdw blurRad="38100" dist="38100" dir="2700000" algn="tl">
                    <a:srgbClr val="000000">
                      <a:alpha val="43137"/>
                    </a:srgbClr>
                  </a:outerShdw>
                </a:effectLst>
              </a:rPr>
              <a:t>Donner l’état d’avancement d’un processus en cours.</a:t>
            </a:r>
            <a:endParaRPr b="1" smtClean="0">
              <a:effectLst>
                <a:outerShdw blurRad="38100" dist="38100" dir="2700000" algn="tl">
                  <a:srgbClr val="000000">
                    <a:alpha val="43137"/>
                  </a:srgbClr>
                </a:outerShdw>
              </a:effectLst>
            </a:endParaRP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55</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b="1" smtClean="0"/>
              <a:t>Comment  réussir la conception </a:t>
            </a:r>
            <a:r>
              <a:rPr b="1" smtClean="0"/>
              <a:t>IHM</a:t>
            </a:r>
            <a:r>
              <a:rPr b="1" smtClean="0"/>
              <a:t>:</a:t>
            </a:r>
            <a:r>
              <a:rPr b="1" smtClean="0"/>
              <a:t/>
            </a:r>
            <a:br>
              <a:rPr b="1" smtClean="0"/>
            </a:br>
            <a:r>
              <a:rPr b="1" smtClean="0"/>
              <a:t>				Trucs et astuces</a:t>
            </a:r>
            <a:endParaRPr lang="fr-FR" dirty="0"/>
          </a:p>
        </p:txBody>
      </p:sp>
      <p:sp>
        <p:nvSpPr>
          <p:cNvPr id="5" name="Espace réservé du contenu 4"/>
          <p:cNvSpPr>
            <a:spLocks noGrp="1"/>
          </p:cNvSpPr>
          <p:nvPr>
            <p:ph idx="1"/>
          </p:nvPr>
        </p:nvSpPr>
        <p:spPr>
          <a:xfrm>
            <a:off x="423079" y="2483893"/>
            <a:ext cx="10454187" cy="4176214"/>
          </a:xfrm>
        </p:spPr>
        <p:txBody>
          <a:bodyPr>
            <a:normAutofit/>
          </a:bodyPr>
          <a:lstStyle/>
          <a:p>
            <a:pPr marL="457200" indent="-457200">
              <a:buNone/>
            </a:pPr>
            <a:r>
              <a:rPr b="1" u="sng" smtClean="0"/>
              <a:t>Comment s’assurer </a:t>
            </a:r>
            <a:r>
              <a:rPr b="1" u="sng" smtClean="0"/>
              <a:t>que </a:t>
            </a:r>
            <a:r>
              <a:rPr b="1" u="sng" smtClean="0"/>
              <a:t>l’opérateur a </a:t>
            </a:r>
            <a:r>
              <a:rPr b="1" u="sng" smtClean="0"/>
              <a:t>toujours le contrôle ? </a:t>
            </a:r>
          </a:p>
          <a:p>
            <a:pPr marL="457200" indent="-457200">
              <a:buNone/>
            </a:pPr>
            <a:endParaRPr b="1" smtClean="0">
              <a:effectLst>
                <a:outerShdw blurRad="38100" dist="38100" dir="2700000" algn="tl">
                  <a:srgbClr val="000000">
                    <a:alpha val="43137"/>
                  </a:srgbClr>
                </a:outerShdw>
              </a:effectLst>
            </a:endParaRPr>
          </a:p>
          <a:p>
            <a:pPr marL="457200" indent="-457200">
              <a:buFont typeface="Wingdings" pitchFamily="2" charset="2"/>
              <a:buChar char="Ø"/>
            </a:pPr>
            <a:r>
              <a:rPr b="1" smtClean="0">
                <a:effectLst>
                  <a:outerShdw blurRad="38100" dist="38100" dir="2700000" algn="tl">
                    <a:srgbClr val="000000">
                      <a:alpha val="43137"/>
                    </a:srgbClr>
                  </a:outerShdw>
                </a:effectLst>
              </a:rPr>
              <a:t>	Toujours </a:t>
            </a:r>
            <a:r>
              <a:rPr b="1" smtClean="0">
                <a:effectLst>
                  <a:outerShdw blurRad="38100" dist="38100" dir="2700000" algn="tl">
                    <a:srgbClr val="000000">
                      <a:alpha val="43137"/>
                    </a:srgbClr>
                  </a:outerShdw>
                </a:effectLst>
              </a:rPr>
              <a:t>prévoir la fonction OK pour initier un processus</a:t>
            </a:r>
            <a:r>
              <a:rPr b="1" smtClean="0">
                <a:effectLst>
                  <a:outerShdw blurRad="38100" dist="38100" dir="2700000" algn="tl">
                    <a:srgbClr val="000000">
                      <a:alpha val="43137"/>
                    </a:srgbClr>
                  </a:outerShdw>
                </a:effectLst>
              </a:rPr>
              <a:t>, </a:t>
            </a:r>
            <a:r>
              <a:rPr b="1" smtClean="0">
                <a:effectLst>
                  <a:outerShdw blurRad="38100" dist="38100" dir="2700000" algn="tl">
                    <a:srgbClr val="000000">
                      <a:alpha val="43137"/>
                    </a:srgbClr>
                  </a:outerShdw>
                </a:effectLst>
              </a:rPr>
              <a:t>confirmer une </a:t>
            </a:r>
            <a:r>
              <a:rPr b="1" smtClean="0">
                <a:effectLst>
                  <a:outerShdw blurRad="38100" dist="38100" dir="2700000" algn="tl">
                    <a:srgbClr val="000000">
                      <a:alpha val="43137"/>
                    </a:srgbClr>
                  </a:outerShdw>
                </a:effectLst>
              </a:rPr>
              <a:t>commande, ou après une entrée de donnée.</a:t>
            </a:r>
          </a:p>
          <a:p>
            <a:pPr marL="457200" indent="-457200">
              <a:buNone/>
            </a:pPr>
            <a:r>
              <a:rPr b="1" smtClean="0">
                <a:effectLst>
                  <a:outerShdw blurRad="38100" dist="38100" dir="2700000" algn="tl">
                    <a:srgbClr val="000000">
                      <a:alpha val="43137"/>
                    </a:srgbClr>
                  </a:outerShdw>
                </a:effectLst>
              </a:rPr>
              <a:t>	</a:t>
            </a:r>
          </a:p>
          <a:p>
            <a:pPr marL="457200" indent="-457200">
              <a:buFont typeface="Wingdings" pitchFamily="2" charset="2"/>
              <a:buChar char="Ø"/>
            </a:pPr>
            <a:r>
              <a:rPr b="1" smtClean="0">
                <a:effectLst>
                  <a:outerShdw blurRad="38100" dist="38100" dir="2700000" algn="tl">
                    <a:srgbClr val="000000">
                      <a:alpha val="43137"/>
                    </a:srgbClr>
                  </a:outerShdw>
                </a:effectLst>
              </a:rPr>
              <a:t>Donner </a:t>
            </a:r>
            <a:r>
              <a:rPr b="1" smtClean="0">
                <a:effectLst>
                  <a:outerShdw blurRad="38100" dist="38100" dir="2700000" algn="tl">
                    <a:srgbClr val="000000">
                      <a:alpha val="43137"/>
                    </a:srgbClr>
                  </a:outerShdw>
                </a:effectLst>
              </a:rPr>
              <a:t>à l’utilisateur la possibilité d’annuler, interrompre ou</a:t>
            </a:r>
          </a:p>
          <a:p>
            <a:pPr marL="457200" indent="-457200">
              <a:buNone/>
            </a:pPr>
            <a:r>
              <a:rPr b="1" smtClean="0">
                <a:effectLst>
                  <a:outerShdw blurRad="38100" dist="38100" dir="2700000" algn="tl">
                    <a:srgbClr val="000000">
                      <a:alpha val="43137"/>
                    </a:srgbClr>
                  </a:outerShdw>
                </a:effectLst>
              </a:rPr>
              <a:t>supprimer.</a:t>
            </a:r>
            <a:endParaRPr b="1" smtClean="0">
              <a:effectLst>
                <a:outerShdw blurRad="38100" dist="38100" dir="2700000" algn="tl">
                  <a:srgbClr val="000000">
                    <a:alpha val="43137"/>
                  </a:srgbClr>
                </a:outerShdw>
              </a:effectLst>
            </a:endParaRP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56</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b="1" smtClean="0"/>
              <a:t/>
            </a:r>
            <a:br>
              <a:rPr b="1" smtClean="0"/>
            </a:br>
            <a:r>
              <a:rPr b="1" smtClean="0"/>
              <a:t>Fin</a:t>
            </a:r>
            <a:r>
              <a:rPr b="1" smtClean="0"/>
              <a:t/>
            </a:r>
            <a:br>
              <a:rPr b="1" smtClean="0"/>
            </a:br>
            <a:r>
              <a:rPr b="1" smtClean="0"/>
              <a:t>				</a:t>
            </a:r>
            <a:endParaRPr lang="fr-FR"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57</a:t>
            </a:fld>
            <a:endParaRPr lang="fr-FR"/>
          </a:p>
        </p:txBody>
      </p:sp>
      <p:pic>
        <p:nvPicPr>
          <p:cNvPr id="8" name="Espace réservé du contenu 7" descr="fin.JPG"/>
          <p:cNvPicPr>
            <a:picLocks noGrp="1" noChangeAspect="1"/>
          </p:cNvPicPr>
          <p:nvPr>
            <p:ph idx="1"/>
          </p:nvPr>
        </p:nvPicPr>
        <p:blipFill>
          <a:blip r:embed="rId3"/>
          <a:stretch>
            <a:fillRect/>
          </a:stretch>
        </p:blipFill>
        <p:spPr>
          <a:xfrm>
            <a:off x="27297" y="2295856"/>
            <a:ext cx="10399594" cy="4521200"/>
          </a:xfrm>
        </p:spPr>
      </p:pic>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Introduction</a:t>
            </a:r>
            <a:br>
              <a:rPr smtClean="0"/>
            </a:br>
            <a:r>
              <a:rPr smtClean="0"/>
              <a:t> 	</a:t>
            </a:r>
            <a:r>
              <a:rPr sz="3200" smtClean="0"/>
              <a:t>Définitions de bases</a:t>
            </a:r>
            <a:endParaRPr lang="fr-FR" dirty="0"/>
          </a:p>
        </p:txBody>
      </p:sp>
      <p:sp>
        <p:nvSpPr>
          <p:cNvPr id="3" name="Emplacement réservé de contenu 2"/>
          <p:cNvSpPr>
            <a:spLocks noGrp="1"/>
          </p:cNvSpPr>
          <p:nvPr>
            <p:ph idx="1"/>
          </p:nvPr>
        </p:nvSpPr>
        <p:spPr>
          <a:xfrm>
            <a:off x="393718" y="2459703"/>
            <a:ext cx="10142354" cy="3599316"/>
          </a:xfrm>
        </p:spPr>
        <p:txBody>
          <a:bodyPr>
            <a:normAutofit/>
          </a:bodyPr>
          <a:lstStyle/>
          <a:p>
            <a:pPr>
              <a:buFont typeface="Wingdings" pitchFamily="2" charset="2"/>
              <a:buChar char="Ø"/>
            </a:pPr>
            <a:r>
              <a:rPr smtClean="0"/>
              <a:t>L’IHM établit  une </a:t>
            </a:r>
            <a:r>
              <a:rPr smtClean="0"/>
              <a:t>communication </a:t>
            </a:r>
            <a:r>
              <a:rPr smtClean="0"/>
              <a:t> </a:t>
            </a:r>
            <a:r>
              <a:rPr smtClean="0"/>
              <a:t>entre </a:t>
            </a:r>
            <a:r>
              <a:rPr smtClean="0"/>
              <a:t>un utilisateur </a:t>
            </a:r>
            <a:r>
              <a:rPr smtClean="0"/>
              <a:t>et </a:t>
            </a:r>
            <a:r>
              <a:rPr smtClean="0"/>
              <a:t> une </a:t>
            </a:r>
            <a:r>
              <a:rPr smtClean="0"/>
              <a:t>machine, et agit comme un interprète</a:t>
            </a:r>
            <a:r>
              <a:rPr smtClean="0"/>
              <a:t>. </a:t>
            </a:r>
            <a:endParaRPr smtClean="0"/>
          </a:p>
          <a:p>
            <a:pPr>
              <a:buNone/>
            </a:pPr>
            <a:endParaRPr smtClean="0"/>
          </a:p>
          <a:p>
            <a:pPr>
              <a:buFont typeface="Wingdings" pitchFamily="2" charset="2"/>
              <a:buChar char="Ø"/>
            </a:pPr>
            <a:r>
              <a:rPr smtClean="0"/>
              <a:t>L’IHM adapte la logique de la machine à </a:t>
            </a:r>
            <a:r>
              <a:rPr smtClean="0"/>
              <a:t>celle </a:t>
            </a:r>
            <a:r>
              <a:rPr smtClean="0"/>
              <a:t> de </a:t>
            </a:r>
            <a:r>
              <a:rPr smtClean="0"/>
              <a:t>l’utilisateur </a:t>
            </a:r>
            <a:r>
              <a:rPr smtClean="0"/>
              <a:t>pour </a:t>
            </a:r>
            <a:endParaRPr smtClean="0"/>
          </a:p>
          <a:p>
            <a:pPr>
              <a:buNone/>
            </a:pPr>
            <a:r>
              <a:rPr smtClean="0"/>
              <a:t>éviter </a:t>
            </a:r>
            <a:r>
              <a:rPr smtClean="0"/>
              <a:t>toute </a:t>
            </a:r>
            <a:r>
              <a:rPr smtClean="0"/>
              <a:t>mauvaise </a:t>
            </a:r>
            <a:r>
              <a:rPr smtClean="0"/>
              <a:t>interprétation </a:t>
            </a:r>
            <a:r>
              <a:rPr smtClean="0"/>
              <a:t>lors </a:t>
            </a:r>
            <a:r>
              <a:rPr smtClean="0"/>
              <a:t>des </a:t>
            </a:r>
            <a:r>
              <a:rPr smtClean="0"/>
              <a:t>échanges d’informations</a:t>
            </a:r>
            <a:r>
              <a:rPr smtClean="0"/>
              <a:t>.</a:t>
            </a:r>
            <a:endParaRPr lang="fr-FR" sz="18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6</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Introduction</a:t>
            </a:r>
            <a:br>
              <a:rPr smtClean="0"/>
            </a:br>
            <a:r>
              <a:rPr smtClean="0"/>
              <a:t> 	</a:t>
            </a:r>
            <a:r>
              <a:rPr sz="3200" smtClean="0"/>
              <a:t>Définitions de bases</a:t>
            </a:r>
            <a:endParaRPr lang="fr-FR" dirty="0"/>
          </a:p>
        </p:txBody>
      </p:sp>
      <p:sp>
        <p:nvSpPr>
          <p:cNvPr id="3" name="Emplacement réservé de contenu 2"/>
          <p:cNvSpPr>
            <a:spLocks noGrp="1"/>
          </p:cNvSpPr>
          <p:nvPr>
            <p:ph idx="1"/>
          </p:nvPr>
        </p:nvSpPr>
        <p:spPr/>
        <p:txBody>
          <a:bodyPr>
            <a:normAutofit/>
          </a:bodyPr>
          <a:lstStyle/>
          <a:p>
            <a:pPr>
              <a:buFont typeface="Wingdings" pitchFamily="2" charset="2"/>
              <a:buChar char="Ø"/>
            </a:pPr>
            <a:r>
              <a:rPr lang="fr-FR" dirty="0" smtClean="0"/>
              <a:t>Les 3 participants dans la conception des interfaces homme-machine:</a:t>
            </a:r>
          </a:p>
          <a:p>
            <a:pPr>
              <a:buNone/>
            </a:pPr>
            <a:r>
              <a:rPr smtClean="0"/>
              <a:t>		</a:t>
            </a:r>
            <a:r>
              <a:rPr b="1" u="sng" smtClean="0"/>
              <a:t>L'utilisateur:</a:t>
            </a:r>
            <a:r>
              <a:rPr smtClean="0"/>
              <a:t>il participe aux choix</a:t>
            </a:r>
          </a:p>
          <a:p>
            <a:pPr>
              <a:buNone/>
            </a:pPr>
            <a:r>
              <a:rPr smtClean="0"/>
              <a:t>		</a:t>
            </a:r>
            <a:r>
              <a:rPr b="1" u="sng" smtClean="0"/>
              <a:t>La machine:</a:t>
            </a:r>
            <a:r>
              <a:rPr smtClean="0"/>
              <a:t>participant avec program</a:t>
            </a:r>
            <a:r>
              <a:rPr lang="fr-FR" dirty="0" smtClean="0"/>
              <a:t>m</a:t>
            </a:r>
            <a:r>
              <a:rPr smtClean="0"/>
              <a:t>e </a:t>
            </a:r>
          </a:p>
          <a:p>
            <a:pPr>
              <a:buNone/>
            </a:pPr>
            <a:r>
              <a:rPr smtClean="0"/>
              <a:t>		</a:t>
            </a:r>
            <a:r>
              <a:rPr b="1" u="sng" smtClean="0"/>
              <a:t>Le concepteur :</a:t>
            </a:r>
            <a:r>
              <a:rPr smtClean="0"/>
              <a:t>participant qui anticipe les choix possibles de l'utilisateur et les codes dans un programme</a:t>
            </a:r>
          </a:p>
          <a:p>
            <a:pPr>
              <a:buFont typeface="Wingdings" pitchFamily="2" charset="2"/>
              <a:buChar char="Ø"/>
            </a:pPr>
            <a:r>
              <a:rPr smtClean="0"/>
              <a:t>L'utilisateur dispose de la documentation pour l'aider dans ses choix.</a:t>
            </a:r>
          </a:p>
          <a:p>
            <a:pPr lvl="3">
              <a:buFont typeface="Wingdings" pitchFamily="2" charset="2"/>
              <a:buChar char="Ø"/>
            </a:pPr>
            <a:r>
              <a:rPr sz="1800" smtClean="0"/>
              <a:t>Manuels,aide en ligne  </a:t>
            </a:r>
            <a:r>
              <a:rPr lang="fr-FR" sz="1800" dirty="0" smtClean="0">
                <a:sym typeface="Wingdings" pitchFamily="2" charset="2"/>
              </a:rPr>
              <a:t> ensemble de connaissances fournit a l’utilisateur.</a:t>
            </a:r>
            <a:endParaRPr lang="fr-FR" sz="1800" dirty="0"/>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7</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Connecteur droit 20"/>
          <p:cNvCxnSpPr>
            <a:stCxn id="7" idx="2"/>
            <a:endCxn id="6" idx="7"/>
          </p:cNvCxnSpPr>
          <p:nvPr/>
        </p:nvCxnSpPr>
        <p:spPr>
          <a:xfrm rot="10800000" flipV="1">
            <a:off x="4558518" y="4055660"/>
            <a:ext cx="1284996" cy="326358"/>
          </a:xfrm>
          <a:prstGeom prst="line">
            <a:avLst/>
          </a:prstGeom>
        </p:spPr>
        <p:style>
          <a:lnRef idx="1">
            <a:schemeClr val="dk1"/>
          </a:lnRef>
          <a:fillRef idx="0">
            <a:schemeClr val="dk1"/>
          </a:fillRef>
          <a:effectRef idx="0">
            <a:schemeClr val="dk1"/>
          </a:effectRef>
          <a:fontRef idx="minor">
            <a:schemeClr val="tx1"/>
          </a:fontRef>
        </p:style>
      </p:cxnSp>
      <p:sp>
        <p:nvSpPr>
          <p:cNvPr id="2" name="Titre 1"/>
          <p:cNvSpPr>
            <a:spLocks noGrp="1"/>
          </p:cNvSpPr>
          <p:nvPr>
            <p:ph type="title"/>
          </p:nvPr>
        </p:nvSpPr>
        <p:spPr/>
        <p:txBody>
          <a:bodyPr/>
          <a:lstStyle/>
          <a:p>
            <a:r>
              <a:rPr smtClean="0"/>
              <a:t/>
            </a:r>
            <a:br>
              <a:rPr smtClean="0"/>
            </a:br>
            <a:r>
              <a:rPr smtClean="0"/>
              <a:t> 	 </a:t>
            </a:r>
            <a:r>
              <a:rPr sz="3200" smtClean="0"/>
              <a:t>IHM-Domaine pluridisciplinaire</a:t>
            </a:r>
            <a:endParaRPr lang="fr-FR" dirty="0"/>
          </a:p>
        </p:txBody>
      </p:sp>
      <p:sp>
        <p:nvSpPr>
          <p:cNvPr id="3" name="Emplacement réservé de contenu 2"/>
          <p:cNvSpPr>
            <a:spLocks noGrp="1"/>
          </p:cNvSpPr>
          <p:nvPr>
            <p:ph idx="1"/>
          </p:nvPr>
        </p:nvSpPr>
        <p:spPr>
          <a:xfrm>
            <a:off x="680320" y="2336873"/>
            <a:ext cx="10046819" cy="3982040"/>
          </a:xfrm>
        </p:spPr>
        <p:txBody>
          <a:bodyPr>
            <a:normAutofit/>
          </a:bodyPr>
          <a:lstStyle/>
          <a:p>
            <a:pPr lvl="1">
              <a:buNone/>
            </a:pPr>
            <a:endParaRPr smtClean="0"/>
          </a:p>
          <a:p>
            <a:pPr lvl="1">
              <a:buFont typeface="Courier New" pitchFamily="49" charset="0"/>
              <a:buChar char="o"/>
            </a:pPr>
            <a:endParaRPr smtClean="0"/>
          </a:p>
          <a:p>
            <a:pPr>
              <a:buNone/>
            </a:pPr>
            <a:endParaRPr smtClean="0"/>
          </a:p>
        </p:txBody>
      </p:sp>
      <p:sp>
        <p:nvSpPr>
          <p:cNvPr id="6" name="Ellipse 5"/>
          <p:cNvSpPr/>
          <p:nvPr/>
        </p:nvSpPr>
        <p:spPr>
          <a:xfrm>
            <a:off x="3207223" y="4258101"/>
            <a:ext cx="1583141" cy="84616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sz="2400" b="1" smtClean="0"/>
              <a:t>IHM</a:t>
            </a:r>
            <a:endParaRPr lang="fr-FR" sz="2400" b="1" dirty="0"/>
          </a:p>
        </p:txBody>
      </p:sp>
      <p:sp>
        <p:nvSpPr>
          <p:cNvPr id="7" name="Ellipse 6"/>
          <p:cNvSpPr/>
          <p:nvPr/>
        </p:nvSpPr>
        <p:spPr>
          <a:xfrm>
            <a:off x="5843514" y="3632579"/>
            <a:ext cx="2317847" cy="846162"/>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b="1" smtClean="0"/>
              <a:t>Informatique</a:t>
            </a:r>
          </a:p>
          <a:p>
            <a:pPr algn="ctr"/>
            <a:r>
              <a:rPr b="1" smtClean="0"/>
              <a:t>Robotique</a:t>
            </a:r>
            <a:endParaRPr lang="fr-FR" b="1" dirty="0"/>
          </a:p>
        </p:txBody>
      </p:sp>
      <p:sp>
        <p:nvSpPr>
          <p:cNvPr id="9" name="Ellipse 8"/>
          <p:cNvSpPr/>
          <p:nvPr/>
        </p:nvSpPr>
        <p:spPr>
          <a:xfrm>
            <a:off x="9421504" y="2856932"/>
            <a:ext cx="2424754" cy="84616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sz="1600" b="1" smtClean="0"/>
              <a:t>Programmation</a:t>
            </a:r>
            <a:endParaRPr lang="fr-FR" sz="1600" b="1" dirty="0"/>
          </a:p>
        </p:txBody>
      </p:sp>
      <p:sp>
        <p:nvSpPr>
          <p:cNvPr id="10" name="Ellipse 9"/>
          <p:cNvSpPr/>
          <p:nvPr/>
        </p:nvSpPr>
        <p:spPr>
          <a:xfrm>
            <a:off x="7117307" y="2238232"/>
            <a:ext cx="2081285" cy="75745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0" lvl="1" algn="ctr"/>
            <a:r>
              <a:rPr sz="1600" b="1" smtClean="0"/>
              <a:t> </a:t>
            </a:r>
            <a:r>
              <a:rPr smtClean="0"/>
              <a:t>Intelligence artificielle</a:t>
            </a:r>
            <a:endParaRPr lang="fr-FR" sz="1600" b="1" dirty="0"/>
          </a:p>
        </p:txBody>
      </p:sp>
      <p:sp>
        <p:nvSpPr>
          <p:cNvPr id="11" name="Ellipse 10"/>
          <p:cNvSpPr/>
          <p:nvPr/>
        </p:nvSpPr>
        <p:spPr>
          <a:xfrm>
            <a:off x="7767852" y="4901824"/>
            <a:ext cx="2581702" cy="75745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0" lvl="1" algn="ctr"/>
            <a:r>
              <a:rPr smtClean="0"/>
              <a:t>Reconnaissance de parole</a:t>
            </a:r>
            <a:endParaRPr lang="fr-FR" b="1" dirty="0"/>
          </a:p>
        </p:txBody>
      </p:sp>
      <p:sp>
        <p:nvSpPr>
          <p:cNvPr id="12" name="Ellipse 11"/>
          <p:cNvSpPr/>
          <p:nvPr/>
        </p:nvSpPr>
        <p:spPr>
          <a:xfrm>
            <a:off x="9810465" y="4221707"/>
            <a:ext cx="1803782" cy="75745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0" lvl="1" algn="ctr"/>
            <a:r>
              <a:rPr smtClean="0"/>
              <a:t>Langage naturelle</a:t>
            </a:r>
            <a:endParaRPr lang="fr-FR" b="1" dirty="0"/>
          </a:p>
        </p:txBody>
      </p:sp>
      <p:sp>
        <p:nvSpPr>
          <p:cNvPr id="13" name="Ellipse 12"/>
          <p:cNvSpPr/>
          <p:nvPr/>
        </p:nvSpPr>
        <p:spPr>
          <a:xfrm>
            <a:off x="5404512" y="2279175"/>
            <a:ext cx="1351130" cy="641445"/>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0" lvl="1" algn="ctr"/>
            <a:r>
              <a:rPr smtClean="0"/>
              <a:t>Image</a:t>
            </a:r>
            <a:endParaRPr lang="fr-FR" b="1" dirty="0"/>
          </a:p>
        </p:txBody>
      </p:sp>
      <p:sp>
        <p:nvSpPr>
          <p:cNvPr id="15" name="Ellipse 14"/>
          <p:cNvSpPr/>
          <p:nvPr/>
        </p:nvSpPr>
        <p:spPr>
          <a:xfrm>
            <a:off x="2486162" y="2772769"/>
            <a:ext cx="2031245" cy="641445"/>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b="1" smtClean="0"/>
              <a:t>Sciences cognitives</a:t>
            </a:r>
            <a:endParaRPr lang="fr-FR" b="1" dirty="0"/>
          </a:p>
        </p:txBody>
      </p:sp>
      <p:sp>
        <p:nvSpPr>
          <p:cNvPr id="16" name="Ellipse 15"/>
          <p:cNvSpPr/>
          <p:nvPr/>
        </p:nvSpPr>
        <p:spPr>
          <a:xfrm>
            <a:off x="750626" y="3757682"/>
            <a:ext cx="1842448" cy="641445"/>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b="1" smtClean="0"/>
              <a:t>Sciences Sociales</a:t>
            </a:r>
            <a:endParaRPr lang="fr-FR" b="1" dirty="0"/>
          </a:p>
        </p:txBody>
      </p:sp>
      <p:sp>
        <p:nvSpPr>
          <p:cNvPr id="17" name="Ellipse 16"/>
          <p:cNvSpPr/>
          <p:nvPr/>
        </p:nvSpPr>
        <p:spPr>
          <a:xfrm>
            <a:off x="466299" y="5070143"/>
            <a:ext cx="1840172" cy="641445"/>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b="1" smtClean="0"/>
              <a:t>Psycologie</a:t>
            </a:r>
            <a:endParaRPr lang="fr-FR" b="1" dirty="0"/>
          </a:p>
        </p:txBody>
      </p:sp>
      <p:sp>
        <p:nvSpPr>
          <p:cNvPr id="18" name="Ellipse 17"/>
          <p:cNvSpPr/>
          <p:nvPr/>
        </p:nvSpPr>
        <p:spPr>
          <a:xfrm>
            <a:off x="2433850" y="5957245"/>
            <a:ext cx="1974375" cy="641445"/>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b="1" smtClean="0"/>
              <a:t>Arts Graphiques</a:t>
            </a:r>
            <a:endParaRPr lang="fr-FR" b="1" dirty="0"/>
          </a:p>
        </p:txBody>
      </p:sp>
      <p:sp>
        <p:nvSpPr>
          <p:cNvPr id="19" name="Ellipse 18"/>
          <p:cNvSpPr/>
          <p:nvPr/>
        </p:nvSpPr>
        <p:spPr>
          <a:xfrm>
            <a:off x="4985978" y="5545539"/>
            <a:ext cx="2031245" cy="641445"/>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b="1" smtClean="0"/>
              <a:t>Ingénierie</a:t>
            </a:r>
            <a:endParaRPr lang="fr-FR" b="1" dirty="0"/>
          </a:p>
        </p:txBody>
      </p:sp>
      <p:cxnSp>
        <p:nvCxnSpPr>
          <p:cNvPr id="25" name="Connecteur droit 24"/>
          <p:cNvCxnSpPr>
            <a:stCxn id="6" idx="2"/>
            <a:endCxn id="17" idx="7"/>
          </p:cNvCxnSpPr>
          <p:nvPr/>
        </p:nvCxnSpPr>
        <p:spPr>
          <a:xfrm rot="10800000" flipV="1">
            <a:off x="2036985" y="4681182"/>
            <a:ext cx="1170239" cy="482898"/>
          </a:xfrm>
          <a:prstGeom prst="line">
            <a:avLst/>
          </a:prstGeom>
        </p:spPr>
        <p:style>
          <a:lnRef idx="1">
            <a:schemeClr val="dk1"/>
          </a:lnRef>
          <a:fillRef idx="0">
            <a:schemeClr val="dk1"/>
          </a:fillRef>
          <a:effectRef idx="0">
            <a:schemeClr val="dk1"/>
          </a:effectRef>
          <a:fontRef idx="minor">
            <a:schemeClr val="tx1"/>
          </a:fontRef>
        </p:style>
      </p:cxnSp>
      <p:cxnSp>
        <p:nvCxnSpPr>
          <p:cNvPr id="28" name="Connecteur droit 27"/>
          <p:cNvCxnSpPr>
            <a:stCxn id="6" idx="4"/>
            <a:endCxn id="18" idx="0"/>
          </p:cNvCxnSpPr>
          <p:nvPr/>
        </p:nvCxnSpPr>
        <p:spPr>
          <a:xfrm rot="5400000">
            <a:off x="3283425" y="5241876"/>
            <a:ext cx="852982" cy="577756"/>
          </a:xfrm>
          <a:prstGeom prst="line">
            <a:avLst/>
          </a:prstGeom>
        </p:spPr>
        <p:style>
          <a:lnRef idx="1">
            <a:schemeClr val="dk1"/>
          </a:lnRef>
          <a:fillRef idx="0">
            <a:schemeClr val="dk1"/>
          </a:fillRef>
          <a:effectRef idx="0">
            <a:schemeClr val="dk1"/>
          </a:effectRef>
          <a:fontRef idx="minor">
            <a:schemeClr val="tx1"/>
          </a:fontRef>
        </p:style>
      </p:cxnSp>
      <p:cxnSp>
        <p:nvCxnSpPr>
          <p:cNvPr id="33" name="Connecteur droit 32"/>
          <p:cNvCxnSpPr>
            <a:stCxn id="19" idx="1"/>
            <a:endCxn id="6" idx="5"/>
          </p:cNvCxnSpPr>
          <p:nvPr/>
        </p:nvCxnSpPr>
        <p:spPr>
          <a:xfrm rot="16200000" flipV="1">
            <a:off x="4591418" y="4947446"/>
            <a:ext cx="659130" cy="724929"/>
          </a:xfrm>
          <a:prstGeom prst="line">
            <a:avLst/>
          </a:prstGeom>
        </p:spPr>
        <p:style>
          <a:lnRef idx="1">
            <a:schemeClr val="dk1"/>
          </a:lnRef>
          <a:fillRef idx="0">
            <a:schemeClr val="dk1"/>
          </a:fillRef>
          <a:effectRef idx="0">
            <a:schemeClr val="dk1"/>
          </a:effectRef>
          <a:fontRef idx="minor">
            <a:schemeClr val="tx1"/>
          </a:fontRef>
        </p:style>
      </p:cxnSp>
      <p:cxnSp>
        <p:nvCxnSpPr>
          <p:cNvPr id="36" name="Connecteur droit 35"/>
          <p:cNvCxnSpPr>
            <a:stCxn id="6" idx="0"/>
            <a:endCxn id="15" idx="4"/>
          </p:cNvCxnSpPr>
          <p:nvPr/>
        </p:nvCxnSpPr>
        <p:spPr>
          <a:xfrm rot="16200000" flipV="1">
            <a:off x="3328347" y="3587653"/>
            <a:ext cx="843887" cy="497009"/>
          </a:xfrm>
          <a:prstGeom prst="line">
            <a:avLst/>
          </a:prstGeom>
        </p:spPr>
        <p:style>
          <a:lnRef idx="1">
            <a:schemeClr val="dk1"/>
          </a:lnRef>
          <a:fillRef idx="0">
            <a:schemeClr val="dk1"/>
          </a:fillRef>
          <a:effectRef idx="0">
            <a:schemeClr val="dk1"/>
          </a:effectRef>
          <a:fontRef idx="minor">
            <a:schemeClr val="tx1"/>
          </a:fontRef>
        </p:style>
      </p:cxnSp>
      <p:cxnSp>
        <p:nvCxnSpPr>
          <p:cNvPr id="40" name="Connecteur droit 39"/>
          <p:cNvCxnSpPr>
            <a:stCxn id="6" idx="1"/>
            <a:endCxn id="16" idx="6"/>
          </p:cNvCxnSpPr>
          <p:nvPr/>
        </p:nvCxnSpPr>
        <p:spPr>
          <a:xfrm rot="16200000" flipV="1">
            <a:off x="2864266" y="3807214"/>
            <a:ext cx="303613" cy="845995"/>
          </a:xfrm>
          <a:prstGeom prst="line">
            <a:avLst/>
          </a:prstGeom>
        </p:spPr>
        <p:style>
          <a:lnRef idx="1">
            <a:schemeClr val="dk1"/>
          </a:lnRef>
          <a:fillRef idx="0">
            <a:schemeClr val="dk1"/>
          </a:fillRef>
          <a:effectRef idx="0">
            <a:schemeClr val="dk1"/>
          </a:effectRef>
          <a:fontRef idx="minor">
            <a:schemeClr val="tx1"/>
          </a:fontRef>
        </p:style>
      </p:cxnSp>
      <p:cxnSp>
        <p:nvCxnSpPr>
          <p:cNvPr id="45" name="Connecteur droit 44"/>
          <p:cNvCxnSpPr>
            <a:stCxn id="13" idx="4"/>
            <a:endCxn id="7" idx="7"/>
          </p:cNvCxnSpPr>
          <p:nvPr/>
        </p:nvCxnSpPr>
        <p:spPr>
          <a:xfrm rot="16200000" flipH="1">
            <a:off x="6533060" y="2467636"/>
            <a:ext cx="835876" cy="1741843"/>
          </a:xfrm>
          <a:prstGeom prst="line">
            <a:avLst/>
          </a:prstGeom>
        </p:spPr>
        <p:style>
          <a:lnRef idx="1">
            <a:schemeClr val="dk1"/>
          </a:lnRef>
          <a:fillRef idx="0">
            <a:schemeClr val="dk1"/>
          </a:fillRef>
          <a:effectRef idx="0">
            <a:schemeClr val="dk1"/>
          </a:effectRef>
          <a:fontRef idx="minor">
            <a:schemeClr val="tx1"/>
          </a:fontRef>
        </p:style>
      </p:cxnSp>
      <p:cxnSp>
        <p:nvCxnSpPr>
          <p:cNvPr id="48" name="Connecteur droit 47"/>
          <p:cNvCxnSpPr>
            <a:stCxn id="10" idx="4"/>
            <a:endCxn id="7" idx="7"/>
          </p:cNvCxnSpPr>
          <p:nvPr/>
        </p:nvCxnSpPr>
        <p:spPr>
          <a:xfrm rot="5400000">
            <a:off x="7609529" y="3208075"/>
            <a:ext cx="760812" cy="336030"/>
          </a:xfrm>
          <a:prstGeom prst="line">
            <a:avLst/>
          </a:prstGeom>
        </p:spPr>
        <p:style>
          <a:lnRef idx="1">
            <a:schemeClr val="dk1"/>
          </a:lnRef>
          <a:fillRef idx="0">
            <a:schemeClr val="dk1"/>
          </a:fillRef>
          <a:effectRef idx="0">
            <a:schemeClr val="dk1"/>
          </a:effectRef>
          <a:fontRef idx="minor">
            <a:schemeClr val="tx1"/>
          </a:fontRef>
        </p:style>
      </p:cxnSp>
      <p:cxnSp>
        <p:nvCxnSpPr>
          <p:cNvPr id="51" name="Connecteur droit 50"/>
          <p:cNvCxnSpPr>
            <a:stCxn id="9" idx="2"/>
            <a:endCxn id="7" idx="7"/>
          </p:cNvCxnSpPr>
          <p:nvPr/>
        </p:nvCxnSpPr>
        <p:spPr>
          <a:xfrm rot="10800000" flipV="1">
            <a:off x="7821920" y="3280012"/>
            <a:ext cx="1599584" cy="476483"/>
          </a:xfrm>
          <a:prstGeom prst="line">
            <a:avLst/>
          </a:prstGeom>
        </p:spPr>
        <p:style>
          <a:lnRef idx="1">
            <a:schemeClr val="dk1"/>
          </a:lnRef>
          <a:fillRef idx="0">
            <a:schemeClr val="dk1"/>
          </a:fillRef>
          <a:effectRef idx="0">
            <a:schemeClr val="dk1"/>
          </a:effectRef>
          <a:fontRef idx="minor">
            <a:schemeClr val="tx1"/>
          </a:fontRef>
        </p:style>
      </p:cxnSp>
      <p:cxnSp>
        <p:nvCxnSpPr>
          <p:cNvPr id="63" name="Connecteur droit 62"/>
          <p:cNvCxnSpPr>
            <a:stCxn id="12" idx="2"/>
            <a:endCxn id="7" idx="5"/>
          </p:cNvCxnSpPr>
          <p:nvPr/>
        </p:nvCxnSpPr>
        <p:spPr>
          <a:xfrm rot="10800000">
            <a:off x="7821921" y="4354825"/>
            <a:ext cx="1988545" cy="245609"/>
          </a:xfrm>
          <a:prstGeom prst="line">
            <a:avLst/>
          </a:prstGeom>
        </p:spPr>
        <p:style>
          <a:lnRef idx="1">
            <a:schemeClr val="dk1"/>
          </a:lnRef>
          <a:fillRef idx="0">
            <a:schemeClr val="dk1"/>
          </a:fillRef>
          <a:effectRef idx="0">
            <a:schemeClr val="dk1"/>
          </a:effectRef>
          <a:fontRef idx="minor">
            <a:schemeClr val="tx1"/>
          </a:fontRef>
        </p:style>
      </p:cxnSp>
      <p:cxnSp>
        <p:nvCxnSpPr>
          <p:cNvPr id="66" name="Connecteur droit 65"/>
          <p:cNvCxnSpPr>
            <a:stCxn id="11" idx="1"/>
            <a:endCxn id="7" idx="5"/>
          </p:cNvCxnSpPr>
          <p:nvPr/>
        </p:nvCxnSpPr>
        <p:spPr>
          <a:xfrm rot="16200000" flipV="1">
            <a:off x="7654964" y="4521780"/>
            <a:ext cx="657926" cy="324014"/>
          </a:xfrm>
          <a:prstGeom prst="line">
            <a:avLst/>
          </a:prstGeom>
        </p:spPr>
        <p:style>
          <a:lnRef idx="1">
            <a:schemeClr val="dk1"/>
          </a:lnRef>
          <a:fillRef idx="0">
            <a:schemeClr val="dk1"/>
          </a:fillRef>
          <a:effectRef idx="0">
            <a:schemeClr val="dk1"/>
          </a:effectRef>
          <a:fontRef idx="minor">
            <a:schemeClr val="tx1"/>
          </a:fontRef>
        </p:style>
      </p:cxnSp>
      <p:sp>
        <p:nvSpPr>
          <p:cNvPr id="27" name="Espace réservé du numéro de diapositive 26"/>
          <p:cNvSpPr>
            <a:spLocks noGrp="1"/>
          </p:cNvSpPr>
          <p:nvPr>
            <p:ph type="sldNum" sz="quarter" idx="12"/>
          </p:nvPr>
        </p:nvSpPr>
        <p:spPr/>
        <p:txBody>
          <a:bodyPr/>
          <a:lstStyle/>
          <a:p>
            <a:fld id="{6D22F896-40B5-4ADD-8801-0D06FADFA095}" type="slidenum">
              <a:rPr lang="fr-FR" smtClean="0"/>
              <a:pPr/>
              <a:t>8</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smtClean="0"/>
              <a:t> </a:t>
            </a:r>
            <a:r>
              <a:rPr smtClean="0"/>
              <a:t>	 </a:t>
            </a:r>
            <a:r>
              <a:rPr sz="3200" smtClean="0"/>
              <a:t>IHM-Implémentation</a:t>
            </a:r>
            <a:endParaRPr lang="fr-FR" dirty="0"/>
          </a:p>
        </p:txBody>
      </p:sp>
      <p:sp>
        <p:nvSpPr>
          <p:cNvPr id="3" name="Emplacement réservé de contenu 2"/>
          <p:cNvSpPr>
            <a:spLocks noGrp="1"/>
          </p:cNvSpPr>
          <p:nvPr>
            <p:ph idx="1"/>
          </p:nvPr>
        </p:nvSpPr>
        <p:spPr>
          <a:xfrm>
            <a:off x="516544" y="2336873"/>
            <a:ext cx="10046819" cy="3982040"/>
          </a:xfrm>
        </p:spPr>
        <p:txBody>
          <a:bodyPr>
            <a:normAutofit/>
          </a:bodyPr>
          <a:lstStyle/>
          <a:p>
            <a:pPr>
              <a:buFont typeface="Wingdings" pitchFamily="2" charset="2"/>
              <a:buChar char="§"/>
            </a:pPr>
            <a:r>
              <a:rPr smtClean="0"/>
              <a:t>La plupart des applications informatiques sont intéractifs</a:t>
            </a:r>
          </a:p>
          <a:p>
            <a:pPr>
              <a:buFont typeface="Wingdings" pitchFamily="2" charset="2"/>
              <a:buChar char="§"/>
            </a:pPr>
            <a:r>
              <a:rPr smtClean="0"/>
              <a:t>L'IHM est souvent un élément clé de logiciel</a:t>
            </a:r>
          </a:p>
          <a:p>
            <a:pPr>
              <a:buFont typeface="Wingdings" pitchFamily="2" charset="2"/>
              <a:buChar char="§"/>
            </a:pPr>
            <a:r>
              <a:rPr lang="fr-FR" dirty="0" smtClean="0"/>
              <a:t>L</a:t>
            </a:r>
            <a:r>
              <a:rPr smtClean="0"/>
              <a:t>a conception de l'intéraction represente geénéralement plus de 50% du coüt de développement</a:t>
            </a:r>
          </a:p>
          <a:p>
            <a:pPr>
              <a:buNone/>
            </a:pPr>
            <a:endParaRPr smtClean="0"/>
          </a:p>
          <a:p>
            <a:pPr>
              <a:buFont typeface="Wingdings" pitchFamily="2" charset="2"/>
              <a:buChar char="§"/>
            </a:pPr>
            <a:r>
              <a:rPr smtClean="0"/>
              <a:t>L'IHM peut représenter 80% du code d'une application</a:t>
            </a:r>
          </a:p>
          <a:p>
            <a:pPr lvl="1"/>
            <a:r>
              <a:rPr lang="fr-FR" dirty="0" smtClean="0"/>
              <a:t>E</a:t>
            </a:r>
            <a:r>
              <a:rPr smtClean="0"/>
              <a:t>lle peut ëtre modifiée/reconstruite de multiple fois</a:t>
            </a:r>
          </a:p>
          <a:p>
            <a:pPr lvl="1"/>
            <a:r>
              <a:rPr smtClean="0"/>
              <a:t>Importance de l'indépendance interface /c</a:t>
            </a:r>
            <a:r>
              <a:rPr lang="fr-FR" dirty="0" smtClean="0"/>
              <a:t>œ</a:t>
            </a:r>
            <a:r>
              <a:rPr smtClean="0"/>
              <a:t>ur système , mais les deux doivent ëtre pensés parallèlement .</a:t>
            </a:r>
          </a:p>
        </p:txBody>
      </p:sp>
      <p:sp>
        <p:nvSpPr>
          <p:cNvPr id="4" name="Espace réservé du numéro de diapositive 3"/>
          <p:cNvSpPr>
            <a:spLocks noGrp="1"/>
          </p:cNvSpPr>
          <p:nvPr>
            <p:ph type="sldNum" sz="quarter" idx="12"/>
          </p:nvPr>
        </p:nvSpPr>
        <p:spPr/>
        <p:txBody>
          <a:bodyPr/>
          <a:lstStyle/>
          <a:p>
            <a:fld id="{6D22F896-40B5-4ADD-8801-0D06FADFA095}" type="slidenum">
              <a:rPr lang="fr-FR" smtClean="0"/>
              <a:pPr/>
              <a:t>9</a:t>
            </a:fld>
            <a:endParaRPr lang="fr-FR"/>
          </a:p>
        </p:txBody>
      </p:sp>
    </p:spTree>
    <p:extLst>
      <p:ext uri="{BB962C8B-B14F-4D97-AF65-F5344CB8AC3E}">
        <p14:creationId xmlns:p14="http://schemas.microsoft.com/office/powerpoint/2010/main" xmlns="" val="1003012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42A2DC-E608-45A4-8DCA-71E71A9E667F}">
  <ds:schemaRefs>
    <ds:schemaRef ds:uri="http://schemas.microsoft.com/office/2006/documentManagement/types"/>
    <ds:schemaRef ds:uri="http://www.w3.org/XML/1998/namespace"/>
    <ds:schemaRef ds:uri="http://schemas.microsoft.com/office/2006/metadata/properties"/>
    <ds:schemaRef ds:uri="http://purl.org/dc/elements/1.1/"/>
    <ds:schemaRef ds:uri="http://purl.org/dc/term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B490D93-7B1B-411A-837B-D91624B8B7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28EF69EF-478E-4A34-9077-AD5B790C84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TC104033917[[fn=Berlin]]</Template>
  <TotalTime>0</TotalTime>
  <Words>2117</Words>
  <Application>Microsoft Office PowerPoint</Application>
  <PresentationFormat>Personnalisé</PresentationFormat>
  <Paragraphs>573</Paragraphs>
  <Slides>57</Slides>
  <Notes>57</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1_Berlin</vt:lpstr>
      <vt:lpstr>Présentation Conception IHM</vt:lpstr>
      <vt:lpstr>Plan</vt:lpstr>
      <vt:lpstr>Introduction</vt:lpstr>
      <vt:lpstr>Introduction  Définitions de bases</vt:lpstr>
      <vt:lpstr>Introduction   Définitions de bases</vt:lpstr>
      <vt:lpstr>Introduction   Définitions de bases</vt:lpstr>
      <vt:lpstr>Introduction   Définitions de bases</vt:lpstr>
      <vt:lpstr>    IHM-Domaine pluridisciplinaire</vt:lpstr>
      <vt:lpstr>   IHM-Implémentation</vt:lpstr>
      <vt:lpstr>Sytème interactifs-Mise en oeuvre </vt:lpstr>
      <vt:lpstr>IHM-Ergonomie</vt:lpstr>
      <vt:lpstr>Ergonomie  Définiton</vt:lpstr>
      <vt:lpstr>Ergonomie  Les règles ergonomiques</vt:lpstr>
      <vt:lpstr>Ergonomie  Les règles:Compatibilité</vt:lpstr>
      <vt:lpstr>Ergonomie  Les règles:Guidage</vt:lpstr>
      <vt:lpstr>Ergonomie  Les règles: Homogenité/Cohérence</vt:lpstr>
      <vt:lpstr>Ergonomie  Les règles:Souplesse</vt:lpstr>
      <vt:lpstr>Ergonomie  Les règles:Contrôle explicite</vt:lpstr>
      <vt:lpstr>Ergonomie  Les règles:Gestion des erreurs</vt:lpstr>
      <vt:lpstr>Ergonomie  Les règles Ergonomiques</vt:lpstr>
      <vt:lpstr>Conception de logiciel interacif   Modèle de Seeheim</vt:lpstr>
      <vt:lpstr>Conception de logiciel interacif  Modèle arch</vt:lpstr>
      <vt:lpstr>Conception en génie logiciel   Modèle en cascade</vt:lpstr>
      <vt:lpstr>Conception en génie logiciel   Modèle en V</vt:lpstr>
      <vt:lpstr>Méthode de conception IHM  </vt:lpstr>
      <vt:lpstr>Méthode de conception IHM  Conception  itérative</vt:lpstr>
      <vt:lpstr>Méthode de conception IHM  Conception par prototype</vt:lpstr>
      <vt:lpstr>Méthode de conception IHM  Conception par prototype</vt:lpstr>
      <vt:lpstr>Méthode de conception IHM  Conception par prototype</vt:lpstr>
      <vt:lpstr>Méthode de conception IHM  Conception centrée utilisateur</vt:lpstr>
      <vt:lpstr>Méthode de conception IHM  Conception participative</vt:lpstr>
      <vt:lpstr>Méthode de conception IHM  Conception informative</vt:lpstr>
      <vt:lpstr>Les étapes de la conception </vt:lpstr>
      <vt:lpstr>Les étapes de la conception </vt:lpstr>
      <vt:lpstr>Les étapes de la conception </vt:lpstr>
      <vt:lpstr>Les étapes de la conception </vt:lpstr>
      <vt:lpstr> Comment  réussir la conception IHM:     Trucs et astuces</vt:lpstr>
      <vt:lpstr> Comment  réussir la conception IHM:     Trucs et astuces</vt:lpstr>
      <vt:lpstr> Comment  réussir la conception IHM:     Trucs et astuces</vt:lpstr>
      <vt:lpstr> Comment  réussir la conception IHM:     Trucs et astuces</vt:lpstr>
      <vt:lpstr> Comment  réussir la conception IHM:     Trucs et astuces</vt:lpstr>
      <vt:lpstr> Comment  réussir la conception IHM:     Trucs et astuces</vt:lpstr>
      <vt:lpstr>Comment  réussir la conception IHM:     Trucs et astuces</vt:lpstr>
      <vt:lpstr> Comment  réussir la conception IHM:     Trucs et astuces</vt:lpstr>
      <vt:lpstr> Comment  réussir la conception IHM:     Trucs et astuces</vt:lpstr>
      <vt:lpstr> 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Comment  réussir la conception IHM:     Trucs et astuces</vt:lpstr>
      <vt:lpstr> Fin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2013-06-18T13:57:10Z</dcterms:created>
  <dcterms:modified xsi:type="dcterms:W3CDTF">2016-02-05T09:10:57Z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