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1" r:id="rId5"/>
    <p:sldId id="275" r:id="rId6"/>
    <p:sldId id="274" r:id="rId7"/>
    <p:sldId id="262" r:id="rId8"/>
    <p:sldId id="267" r:id="rId9"/>
    <p:sldId id="263" r:id="rId10"/>
    <p:sldId id="266" r:id="rId11"/>
    <p:sldId id="260" r:id="rId12"/>
    <p:sldId id="271" r:id="rId13"/>
    <p:sldId id="272" r:id="rId14"/>
    <p:sldId id="273" r:id="rId15"/>
    <p:sldId id="259" r:id="rId16"/>
    <p:sldId id="268" r:id="rId17"/>
    <p:sldId id="269" r:id="rId18"/>
    <p:sldId id="270" r:id="rId19"/>
    <p:sldId id="276" r:id="rId20"/>
    <p:sldId id="278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5" autoAdjust="0"/>
    <p:restoredTop sz="80074" autoAdjust="0"/>
  </p:normalViewPr>
  <p:slideViewPr>
    <p:cSldViewPr snapToGrid="0">
      <p:cViewPr varScale="1">
        <p:scale>
          <a:sx n="62" d="100"/>
          <a:sy n="62" d="100"/>
        </p:scale>
        <p:origin x="9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A1D8E-443A-44B3-A0D8-B81920287B91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27A39-981E-411E-A1D4-0151C1F8E6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14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Eyetoy</a:t>
            </a:r>
            <a:r>
              <a:rPr lang="fr-FR" baseline="0" dirty="0" smtClean="0"/>
              <a:t> = 2003</a:t>
            </a:r>
          </a:p>
          <a:p>
            <a:r>
              <a:rPr lang="fr-FR" baseline="0" dirty="0" smtClean="0"/>
              <a:t>Kinect = 2010</a:t>
            </a:r>
          </a:p>
          <a:p>
            <a:r>
              <a:rPr lang="fr-FR" baseline="0" dirty="0" err="1" smtClean="0"/>
              <a:t>Xboxone</a:t>
            </a:r>
            <a:r>
              <a:rPr lang="fr-FR" baseline="0" dirty="0" smtClean="0"/>
              <a:t> camera = 2013 1080px</a:t>
            </a:r>
          </a:p>
          <a:p>
            <a:r>
              <a:rPr lang="fr-FR" baseline="0" dirty="0" smtClean="0"/>
              <a:t>PS camera = 2013 720px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27A39-981E-411E-A1D4-0151C1F8E64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24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27A39-981E-411E-A1D4-0151C1F8E64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051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27A39-981E-411E-A1D4-0151C1F8E64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55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27A39-981E-411E-A1D4-0151C1F8E64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69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27A39-981E-411E-A1D4-0151C1F8E64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21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56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96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8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60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05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836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79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38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39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21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68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E223-CB8A-42C6-9DFB-D0E9021858A5}" type="datetimeFigureOut">
              <a:rPr lang="fr-FR" smtClean="0"/>
              <a:t>13/03/2015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414FC-0C95-417C-8D08-9C4072DE76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9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accent1">
                <a:lumMod val="5000"/>
                <a:lumOff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8811" y="1122362"/>
            <a:ext cx="7774379" cy="3140879"/>
          </a:xfrm>
        </p:spPr>
        <p:txBody>
          <a:bodyPr/>
          <a:lstStyle/>
          <a:p>
            <a:r>
              <a:rPr lang="fr-FR" dirty="0" smtClean="0"/>
              <a:t>Les Interactions Homme-Machine dans les Jeux vidéos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5379522"/>
            <a:ext cx="9144000" cy="528451"/>
          </a:xfrm>
        </p:spPr>
        <p:txBody>
          <a:bodyPr/>
          <a:lstStyle/>
          <a:p>
            <a:r>
              <a:rPr lang="fr-FR" dirty="0" smtClean="0"/>
              <a:t>Emir </a:t>
            </a:r>
            <a:r>
              <a:rPr lang="fr-FR" dirty="0" err="1" smtClean="0"/>
              <a:t>Hakimi</a:t>
            </a:r>
            <a:r>
              <a:rPr lang="fr-FR" dirty="0" smtClean="0"/>
              <a:t> – Institut Galilée Paris 13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320145" y="590797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2014-2015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5631" y="6277305"/>
            <a:ext cx="307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Encadrant : Catherine </a:t>
            </a:r>
            <a:r>
              <a:rPr lang="fr-FR" dirty="0" err="1" smtClean="0"/>
              <a:t>Recanati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55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« manettes »</a:t>
            </a:r>
            <a:endParaRPr lang="fr-FR" dirty="0"/>
          </a:p>
        </p:txBody>
      </p:sp>
      <p:pic>
        <p:nvPicPr>
          <p:cNvPr id="3" name="Picture 2" descr="http://ecx.images-amazon.com/images/I/41TT6eUGJRL._SX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08" y="2110946"/>
            <a:ext cx="2762992" cy="186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ecx.images-amazon.com/images/I/71uQYNKiKCL._SL15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08" y="3980571"/>
            <a:ext cx="2762992" cy="276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1460" y="234496"/>
            <a:ext cx="26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 Les </a:t>
            </a:r>
            <a:r>
              <a:rPr lang="fr-FR" dirty="0"/>
              <a:t>Contrôleurs</a:t>
            </a:r>
          </a:p>
        </p:txBody>
      </p:sp>
      <p:pic>
        <p:nvPicPr>
          <p:cNvPr id="6146" name="Picture 2" descr="http://i1.mirror.co.uk/incoming/article1946370.ece/alternates/s615/Young-male-twins-playing-games-conso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2" y="2110946"/>
            <a:ext cx="585787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4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Caméras</a:t>
            </a:r>
            <a:endParaRPr lang="fr-FR" dirty="0"/>
          </a:p>
        </p:txBody>
      </p:sp>
      <p:pic>
        <p:nvPicPr>
          <p:cNvPr id="1034" name="Picture 10" descr="http://blog.lesoir.be/moi-jeux/wp-content/uploads/sites/2/2014/03/235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629" y="4068518"/>
            <a:ext cx="3903371" cy="220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edia.begeek.fr/2013/09/xbox-one-kinect-sensor-front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79"/>
            <a:ext cx="4616738" cy="25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gamehoot.com/wp-content/uploads/2010/07/Kinect-Came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1" y="1411017"/>
            <a:ext cx="3407022" cy="212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upload.wikimedia.org/wikipedia/commons/8/8e/PS2-Eyeto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650" y="1690688"/>
            <a:ext cx="2154350" cy="18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1460" y="234496"/>
            <a:ext cx="26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 Les </a:t>
            </a:r>
            <a:r>
              <a:rPr lang="fr-FR" dirty="0"/>
              <a:t>Contrôleurs</a:t>
            </a:r>
          </a:p>
        </p:txBody>
      </p:sp>
      <p:pic>
        <p:nvPicPr>
          <p:cNvPr id="5122" name="Picture 2" descr="http://www.bsckids.com/wp-content/uploads/2012/03/DanceCentral2-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99" y="1942202"/>
            <a:ext cx="4381369" cy="24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5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Clavier et Souris</a:t>
            </a:r>
            <a:endParaRPr lang="fr-FR" dirty="0"/>
          </a:p>
        </p:txBody>
      </p:sp>
      <p:pic>
        <p:nvPicPr>
          <p:cNvPr id="1028" name="Picture 4" descr="http://www.pc1formatik.com/shop/c/214-category/clavier-souri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r="25396"/>
          <a:stretch/>
        </p:blipFill>
        <p:spPr bwMode="auto">
          <a:xfrm>
            <a:off x="6820420" y="3891304"/>
            <a:ext cx="3945699" cy="238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1.lesnumeriques.com/produits/117/18781/razer-orbweaver-latest-02-52d4de800a13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20" y="1970207"/>
            <a:ext cx="2254686" cy="169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1460" y="234496"/>
            <a:ext cx="26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 Les </a:t>
            </a:r>
            <a:r>
              <a:rPr lang="fr-FR" dirty="0"/>
              <a:t>Contrôleurs</a:t>
            </a:r>
          </a:p>
        </p:txBody>
      </p:sp>
      <p:pic>
        <p:nvPicPr>
          <p:cNvPr id="1030" name="Picture 6" descr="http://www11.onrpg.com/wp-content/gallery/league-of-legends/league-of-legends-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66842"/>
            <a:ext cx="3614507" cy="203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illenium.org/images/contenu/actus/CSGO/HUD/csgo_volcano_prototype_HUD_h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1878"/>
            <a:ext cx="4156868" cy="233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996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Ecran tactiles</a:t>
            </a:r>
            <a:endParaRPr lang="fr-FR" dirty="0"/>
          </a:p>
        </p:txBody>
      </p:sp>
      <p:pic>
        <p:nvPicPr>
          <p:cNvPr id="2050" name="Picture 2" descr="http://www.infos-mobiles.com/wp-content/uploads/2014/01/jeu-video-iphone-selection-meilleurs-jeux-iph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0" y="2245094"/>
            <a:ext cx="5549821" cy="222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1460" y="234496"/>
            <a:ext cx="26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 Les </a:t>
            </a:r>
            <a:r>
              <a:rPr lang="fr-FR" dirty="0"/>
              <a:t>Contrôleurs</a:t>
            </a:r>
          </a:p>
        </p:txBody>
      </p:sp>
      <p:pic>
        <p:nvPicPr>
          <p:cNvPr id="2052" name="Picture 4" descr="http://ecx.images-amazon.com/images/I/41xX8HP8C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690688"/>
            <a:ext cx="47625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814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instruments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265388" y="4255351"/>
            <a:ext cx="26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 Les </a:t>
            </a:r>
            <a:r>
              <a:rPr lang="fr-FR" dirty="0"/>
              <a:t>Contrôleurs</a:t>
            </a:r>
          </a:p>
        </p:txBody>
      </p:sp>
      <p:pic>
        <p:nvPicPr>
          <p:cNvPr id="4098" name="Picture 2" descr="http://www.konzolgame.hu/components/com_virtuemart/shop_image/product/Band_Hero_Super__4f9818523a7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03" y="2055530"/>
            <a:ext cx="54768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1460" y="234496"/>
            <a:ext cx="26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 Les </a:t>
            </a:r>
            <a:r>
              <a:rPr lang="fr-FR" dirty="0"/>
              <a:t>Contrôleurs</a:t>
            </a:r>
          </a:p>
        </p:txBody>
      </p:sp>
    </p:spTree>
    <p:extLst>
      <p:ext uri="{BB962C8B-B14F-4D97-AF65-F5344CB8AC3E}">
        <p14:creationId xmlns:p14="http://schemas.microsoft.com/office/powerpoint/2010/main" val="383422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capteurs</a:t>
            </a:r>
            <a:endParaRPr lang="fr-FR" dirty="0"/>
          </a:p>
        </p:txBody>
      </p:sp>
      <p:pic>
        <p:nvPicPr>
          <p:cNvPr id="5122" name="Picture 2" descr="https://d1yjwyup50ou7g.cloudfront.net/static/383fb4b/img/homepage/myo-black-rend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54" y="1471462"/>
            <a:ext cx="2332511" cy="254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presse-citron.net/wordpress_prod/wp-content/uploads/feature-92-emotive1-pop_3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455" y="2295595"/>
            <a:ext cx="5715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ear-a-B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35" y="4057467"/>
            <a:ext cx="333375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1460" y="234496"/>
            <a:ext cx="26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 Les </a:t>
            </a:r>
            <a:r>
              <a:rPr lang="fr-FR" dirty="0"/>
              <a:t>Contrôleurs</a:t>
            </a:r>
          </a:p>
        </p:txBody>
      </p:sp>
    </p:spTree>
    <p:extLst>
      <p:ext uri="{BB962C8B-B14F-4D97-AF65-F5344CB8AC3E}">
        <p14:creationId xmlns:p14="http://schemas.microsoft.com/office/powerpoint/2010/main" val="16860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yjwyup50ou7g.cloudfront.net/static/383fb4b/img/homepage/myo-black-rend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81" y="2442311"/>
            <a:ext cx="2332511" cy="254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FR" dirty="0" err="1" smtClean="0"/>
              <a:t>Thalmic</a:t>
            </a:r>
            <a:r>
              <a:rPr lang="fr-FR" dirty="0" smtClean="0"/>
              <a:t> </a:t>
            </a:r>
            <a:r>
              <a:rPr lang="fr-FR" dirty="0" err="1" smtClean="0"/>
              <a:t>Myo</a:t>
            </a:r>
            <a:endParaRPr lang="fr-FR" dirty="0"/>
          </a:p>
        </p:txBody>
      </p:sp>
      <p:pic>
        <p:nvPicPr>
          <p:cNvPr id="8" name="Myo - Wearable Gesture Control from @thalmic Lab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0442" y="1690688"/>
            <a:ext cx="7735887" cy="4351338"/>
          </a:xfrm>
        </p:spPr>
      </p:pic>
      <p:sp>
        <p:nvSpPr>
          <p:cNvPr id="7" name="ZoneTexte 6"/>
          <p:cNvSpPr txBox="1"/>
          <p:nvPr/>
        </p:nvSpPr>
        <p:spPr>
          <a:xfrm>
            <a:off x="171460" y="234496"/>
            <a:ext cx="26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 Les </a:t>
            </a:r>
            <a:r>
              <a:rPr lang="fr-FR" dirty="0"/>
              <a:t>Contrôleurs</a:t>
            </a:r>
          </a:p>
        </p:txBody>
      </p:sp>
    </p:spTree>
    <p:extLst>
      <p:ext uri="{BB962C8B-B14F-4D97-AF65-F5344CB8AC3E}">
        <p14:creationId xmlns:p14="http://schemas.microsoft.com/office/powerpoint/2010/main" val="33307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static2.gamerstuff.fr/wp-content/uploads/2012/09/casque-tritton-warhead-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0" y="169068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II - Le son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784942" y="2016365"/>
            <a:ext cx="7407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Reconnaissance des commandes vocales (xbox360)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bandes sonores permettent de plonger </a:t>
            </a:r>
            <a:r>
              <a:rPr lang="fr-FR" dirty="0" smtClean="0"/>
              <a:t>le joueur </a:t>
            </a:r>
            <a:r>
              <a:rPr lang="fr-FR" dirty="0"/>
              <a:t>dans l’univers du </a:t>
            </a:r>
            <a:r>
              <a:rPr lang="fr-FR" dirty="0" smtClean="0"/>
              <a:t>jeu.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Une </a:t>
            </a:r>
            <a:r>
              <a:rPr lang="fr-FR" dirty="0"/>
              <a:t>Interface Homme Machine </a:t>
            </a:r>
            <a:r>
              <a:rPr lang="fr-FR" dirty="0" smtClean="0"/>
              <a:t>c’est </a:t>
            </a:r>
            <a:r>
              <a:rPr lang="fr-FR" dirty="0"/>
              <a:t>aussi faire en sorte que le joueur soit</a:t>
            </a:r>
          </a:p>
          <a:p>
            <a:r>
              <a:rPr lang="fr-FR" dirty="0"/>
              <a:t>absorbé dans l’univers du </a:t>
            </a:r>
            <a:r>
              <a:rPr lang="fr-FR" dirty="0" smtClean="0"/>
              <a:t>jeu.</a:t>
            </a:r>
            <a:endParaRPr lang="fr-FR" dirty="0"/>
          </a:p>
        </p:txBody>
      </p:sp>
      <p:pic>
        <p:nvPicPr>
          <p:cNvPr id="12292" name="Picture 4" descr="http://nextlevelgeek.com/NLG/wp-content/uploads/2015/02/fallout3dialog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58" y="3494327"/>
            <a:ext cx="3950634" cy="295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63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III - Les graphismes</a:t>
            </a:r>
            <a:endParaRPr lang="fr-FR" dirty="0"/>
          </a:p>
        </p:txBody>
      </p:sp>
      <p:pic>
        <p:nvPicPr>
          <p:cNvPr id="13314" name="Picture 2" descr="http://medias.lepost.fr/ill/2010/12/07/h-20-2332523-129175704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81" y="3011574"/>
            <a:ext cx="24384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consolemania.voila.net/photo/n6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25" y="3011573"/>
            <a:ext cx="322967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journaldugamer.com/files/2014/01/tomb-raider-definitive-edition-comparatif_02A80000015331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40" y="3011573"/>
            <a:ext cx="4282314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717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589713"/>
            <a:ext cx="10515600" cy="2320490"/>
          </a:xfrm>
        </p:spPr>
        <p:txBody>
          <a:bodyPr/>
          <a:lstStyle/>
          <a:p>
            <a:r>
              <a:rPr lang="fr-FR" dirty="0"/>
              <a:t>Les jeux vidéos </a:t>
            </a:r>
            <a:r>
              <a:rPr lang="fr-FR" dirty="0" smtClean="0"/>
              <a:t>sont devenus de plus en plus immersif.</a:t>
            </a:r>
          </a:p>
          <a:p>
            <a:r>
              <a:rPr lang="fr-FR" dirty="0" smtClean="0"/>
              <a:t>L’évolution commence à se restreindre.</a:t>
            </a:r>
          </a:p>
          <a:p>
            <a:r>
              <a:rPr lang="fr-FR" dirty="0" smtClean="0"/>
              <a:t>L’évolution des jeux vidéos suit l’évolution technologique.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7356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399366"/>
            <a:ext cx="10515600" cy="3320116"/>
          </a:xfrm>
        </p:spPr>
        <p:txBody>
          <a:bodyPr>
            <a:normAutofit/>
          </a:bodyPr>
          <a:lstStyle/>
          <a:p>
            <a:r>
              <a:rPr lang="fr-FR" sz="4000" dirty="0" smtClean="0"/>
              <a:t>Introduction</a:t>
            </a:r>
          </a:p>
          <a:p>
            <a:pPr marL="457200" lvl="1" indent="0">
              <a:buNone/>
            </a:pPr>
            <a:r>
              <a:rPr lang="fr-FR" sz="4000" dirty="0" smtClean="0"/>
              <a:t>I	- Les contrôleurs</a:t>
            </a:r>
          </a:p>
          <a:p>
            <a:pPr marL="457200" lvl="1" indent="0">
              <a:buNone/>
            </a:pPr>
            <a:r>
              <a:rPr lang="fr-FR" sz="4000" dirty="0" smtClean="0"/>
              <a:t>II	- Le son</a:t>
            </a:r>
          </a:p>
          <a:p>
            <a:pPr marL="457200" lvl="1" indent="0">
              <a:buNone/>
            </a:pPr>
            <a:r>
              <a:rPr lang="fr-FR" sz="4000" dirty="0" smtClean="0"/>
              <a:t>III	- Les graphismes</a:t>
            </a:r>
            <a:endParaRPr lang="fr-FR" sz="4000" dirty="0"/>
          </a:p>
          <a:p>
            <a:r>
              <a:rPr lang="fr-FR" sz="4000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798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accent1">
                <a:lumMod val="5000"/>
                <a:lumOff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89377" y="986117"/>
            <a:ext cx="5375330" cy="2165500"/>
          </a:xfrm>
        </p:spPr>
        <p:txBody>
          <a:bodyPr/>
          <a:lstStyle/>
          <a:p>
            <a:r>
              <a:rPr lang="fr-FR" dirty="0" smtClean="0"/>
              <a:t>Merci de votre attention!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95959" y="3665401"/>
            <a:ext cx="5861170" cy="1211400"/>
          </a:xfrm>
        </p:spPr>
        <p:txBody>
          <a:bodyPr>
            <a:noAutofit/>
          </a:bodyPr>
          <a:lstStyle/>
          <a:p>
            <a:r>
              <a:rPr lang="fr-FR" sz="6000" dirty="0" smtClean="0"/>
              <a:t>Questions ?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68929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5570" y="1803747"/>
            <a:ext cx="5320430" cy="1655067"/>
          </a:xfrm>
        </p:spPr>
        <p:txBody>
          <a:bodyPr/>
          <a:lstStyle/>
          <a:p>
            <a:r>
              <a:rPr lang="fr-FR" dirty="0" smtClean="0"/>
              <a:t>À quoi servent les interactions?</a:t>
            </a:r>
          </a:p>
          <a:p>
            <a:pPr lvl="1"/>
            <a:r>
              <a:rPr lang="fr-FR" dirty="0" smtClean="0"/>
              <a:t>L’immersion du joueur</a:t>
            </a:r>
          </a:p>
          <a:p>
            <a:pPr lvl="1"/>
            <a:r>
              <a:rPr lang="fr-FR" dirty="0" smtClean="0"/>
              <a:t>L’intuitivité des actions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75570" y="3183241"/>
            <a:ext cx="942514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Les générations :</a:t>
            </a:r>
          </a:p>
          <a:p>
            <a:r>
              <a:rPr lang="fr-FR" sz="2400" dirty="0" smtClean="0"/>
              <a:t>• </a:t>
            </a:r>
            <a:r>
              <a:rPr lang="fr-FR" sz="2400" dirty="0"/>
              <a:t>1ère génération : 1972-1975</a:t>
            </a:r>
            <a:br>
              <a:rPr lang="fr-FR" sz="2400" dirty="0"/>
            </a:br>
            <a:r>
              <a:rPr lang="fr-FR" sz="2400" dirty="0"/>
              <a:t>• 2ème génération : 1976-1983</a:t>
            </a:r>
            <a:br>
              <a:rPr lang="fr-FR" sz="2400" dirty="0"/>
            </a:br>
            <a:r>
              <a:rPr lang="fr-FR" sz="2400" dirty="0"/>
              <a:t>• 3ème génération : 1983-1990</a:t>
            </a:r>
            <a:br>
              <a:rPr lang="fr-FR" sz="2400" dirty="0"/>
            </a:br>
            <a:r>
              <a:rPr lang="fr-FR" sz="2400" dirty="0"/>
              <a:t>• 4ème génération : ère des consoles 16 bits</a:t>
            </a:r>
            <a:br>
              <a:rPr lang="fr-FR" sz="2400" dirty="0"/>
            </a:br>
            <a:r>
              <a:rPr lang="fr-FR" sz="2400" dirty="0"/>
              <a:t>• 5ème génération : ère des consoles 32 et 64 bits</a:t>
            </a:r>
            <a:br>
              <a:rPr lang="fr-FR" sz="2400" dirty="0"/>
            </a:br>
            <a:r>
              <a:rPr lang="fr-FR" sz="2400" dirty="0"/>
              <a:t>• 6ème génération : ère des consoles Dreamcast, Game Cube, </a:t>
            </a:r>
            <a:r>
              <a:rPr lang="fr-FR" sz="2400" dirty="0" smtClean="0"/>
              <a:t>PS2 </a:t>
            </a:r>
            <a:r>
              <a:rPr lang="fr-FR" sz="2400" dirty="0"/>
              <a:t>et Xbox</a:t>
            </a:r>
            <a:br>
              <a:rPr lang="fr-FR" sz="2400" dirty="0"/>
            </a:br>
            <a:r>
              <a:rPr lang="fr-FR" sz="2400" dirty="0"/>
              <a:t>• 7ème génération : ère des consoles PlayStation 3, Wii et Xbox 360</a:t>
            </a:r>
            <a:br>
              <a:rPr lang="fr-FR" sz="2400" dirty="0"/>
            </a:br>
            <a:r>
              <a:rPr lang="fr-FR" sz="2400" dirty="0"/>
              <a:t>• 8ème génération : ère de la Wii U, </a:t>
            </a:r>
            <a:r>
              <a:rPr lang="fr-FR" sz="2400" dirty="0" smtClean="0"/>
              <a:t>PS4 </a:t>
            </a:r>
            <a:r>
              <a:rPr lang="fr-FR" sz="2400" dirty="0"/>
              <a:t>et Xbox </a:t>
            </a:r>
            <a:r>
              <a:rPr lang="fr-FR" sz="2400" dirty="0" smtClean="0"/>
              <a:t>One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7027101" y="1803747"/>
            <a:ext cx="4429226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Les moyens d’interactions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Un périphérique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Ecran Tactile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Soi-même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5674" y="501041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 I- Les Contrôleurs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fr-FR" dirty="0" smtClean="0"/>
              <a:t>À quoi servent les contrôleurs ?</a:t>
            </a:r>
          </a:p>
          <a:p>
            <a:pPr lvl="1"/>
            <a:r>
              <a:rPr lang="fr-FR" dirty="0" smtClean="0"/>
              <a:t>Transmettre les décisions de l’acteur</a:t>
            </a:r>
          </a:p>
          <a:p>
            <a:pPr lvl="1"/>
            <a:r>
              <a:rPr lang="fr-FR" dirty="0" smtClean="0"/>
              <a:t>S’immerger dans le monde du jeu</a:t>
            </a:r>
          </a:p>
          <a:p>
            <a:endParaRPr lang="fr-FR" dirty="0"/>
          </a:p>
          <a:p>
            <a:r>
              <a:rPr lang="fr-FR" dirty="0" smtClean="0"/>
              <a:t>Les Types de contrôleurs :</a:t>
            </a:r>
          </a:p>
          <a:p>
            <a:pPr lvl="1"/>
            <a:r>
              <a:rPr lang="fr-FR" dirty="0" smtClean="0"/>
              <a:t>Joysticks</a:t>
            </a:r>
          </a:p>
          <a:p>
            <a:pPr lvl="1"/>
            <a:r>
              <a:rPr lang="fr-FR" dirty="0" smtClean="0"/>
              <a:t>Manettes</a:t>
            </a:r>
          </a:p>
          <a:p>
            <a:pPr lvl="1"/>
            <a:r>
              <a:rPr lang="fr-FR" dirty="0" smtClean="0"/>
              <a:t>Capteurs</a:t>
            </a:r>
          </a:p>
          <a:p>
            <a:pPr lvl="1"/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62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webotoff.fr/wp-content/uploads/2011/02/joystick-arbre-genealogique-compl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14" y="1"/>
            <a:ext cx="45187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03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 commencement</a:t>
            </a:r>
            <a:endParaRPr lang="fr-FR" dirty="0"/>
          </a:p>
        </p:txBody>
      </p:sp>
      <p:pic>
        <p:nvPicPr>
          <p:cNvPr id="10242" name="Picture 2" descr="http://www.bermuda.ch/balduin/blog/odyssey_160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11" y="3396989"/>
            <a:ext cx="4612115" cy="346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player.slideplayer.fr/3/1192335/data/images/img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13" y="1560242"/>
            <a:ext cx="2875725" cy="21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00023" y="1903267"/>
            <a:ext cx="7094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La première console de jeux </a:t>
            </a:r>
            <a:r>
              <a:rPr lang="fr-FR" sz="2400" dirty="0" err="1" smtClean="0"/>
              <a:t>videos</a:t>
            </a:r>
            <a:r>
              <a:rPr lang="fr-FR" sz="2400" dirty="0" smtClean="0"/>
              <a:t>: </a:t>
            </a:r>
            <a:r>
              <a:rPr lang="fr-FR" sz="2400" dirty="0" err="1" smtClean="0"/>
              <a:t>Magnavox</a:t>
            </a:r>
            <a:r>
              <a:rPr lang="fr-FR" sz="2400" dirty="0" smtClean="0"/>
              <a:t> </a:t>
            </a:r>
            <a:r>
              <a:rPr lang="fr-FR" sz="2400" dirty="0" err="1" smtClean="0"/>
              <a:t>Odyssey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Date de sortie: 1972</a:t>
            </a:r>
            <a:endParaRPr lang="fr-FR" sz="2400" dirty="0"/>
          </a:p>
        </p:txBody>
      </p:sp>
      <p:pic>
        <p:nvPicPr>
          <p:cNvPr id="10246" name="Picture 6" descr="https://i0.wp.com/www.bermuda.ch/balduin/blog/odyssey_overlay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511" y="2679646"/>
            <a:ext cx="2679322" cy="398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71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joysticks</a:t>
            </a:r>
            <a:endParaRPr lang="fr-FR" dirty="0"/>
          </a:p>
        </p:txBody>
      </p:sp>
      <p:pic>
        <p:nvPicPr>
          <p:cNvPr id="3074" name="Picture 2" descr="http://brain.pan.e-merchant.com/0/0/00005400/l_00005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75" y="4459055"/>
            <a:ext cx="1957050" cy="17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webotoff.fr/wp-content/uploads/2011/02/usb_joysti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83" y="1759206"/>
            <a:ext cx="1950088" cy="188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s3.static69.com/m/image-offre/f/3/d/2/f3d2a03b2ff513a4d614ebf7d4bd5b56-500x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96" y="4187248"/>
            <a:ext cx="2278866" cy="227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1460" y="234496"/>
            <a:ext cx="26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 Les </a:t>
            </a:r>
            <a:r>
              <a:rPr lang="fr-FR" dirty="0"/>
              <a:t>Contrôleurs</a:t>
            </a:r>
          </a:p>
        </p:txBody>
      </p:sp>
      <p:pic>
        <p:nvPicPr>
          <p:cNvPr id="8194" name="Picture 2" descr="http://p9.storage.canalblog.com/95/99/337804/211263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861" y="3955179"/>
            <a:ext cx="3424003" cy="25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gamesetwatch.com/jab_tournamen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861" y="1553511"/>
            <a:ext cx="3424003" cy="208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techdigest.tv/assets_c/2009/01/street-fighter-joystick-thumb-400x291-7226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09" y="1721890"/>
            <a:ext cx="2691982" cy="195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6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tapis de danse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71460" y="234496"/>
            <a:ext cx="26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 Les </a:t>
            </a:r>
            <a:r>
              <a:rPr lang="fr-FR" dirty="0"/>
              <a:t>Contrôleurs</a:t>
            </a:r>
          </a:p>
        </p:txBody>
      </p:sp>
      <p:pic>
        <p:nvPicPr>
          <p:cNvPr id="9218" name="Picture 2" descr="http://www.ecievents.net/Inter&amp;inf/Inter_Inf_Photos/Dance_Dance_Revolu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42" y="1690688"/>
            <a:ext cx="2734578" cy="273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ddrpcgamer.com/images/tapis%20big%20ben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3" y="4530541"/>
            <a:ext cx="2337105" cy="196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RANOiA REVOLUTION CHALLENGE DOUBLE (Option-MIRROR) -C-RANK TAKASKE--DDR_JAPAN DDRX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4794" y="169068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« motion </a:t>
            </a:r>
            <a:r>
              <a:rPr lang="fr-FR" dirty="0" err="1" smtClean="0"/>
              <a:t>controller</a:t>
            </a:r>
            <a:r>
              <a:rPr lang="fr-FR" dirty="0" smtClean="0"/>
              <a:t> »</a:t>
            </a:r>
            <a:endParaRPr lang="fr-FR" dirty="0"/>
          </a:p>
        </p:txBody>
      </p:sp>
      <p:pic>
        <p:nvPicPr>
          <p:cNvPr id="4098" name="Picture 2" descr="http://img.clubic.com/03307860-photo-playstation-move-station-de-ch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669" y="1659137"/>
            <a:ext cx="2825131" cy="360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etprice.com.au/images/content_images/blog/motion-controllers-nintendo-wii-remote-nunchu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3" y="1815639"/>
            <a:ext cx="3417604" cy="335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1460" y="234496"/>
            <a:ext cx="264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&gt; Les </a:t>
            </a:r>
            <a:r>
              <a:rPr lang="fr-FR" dirty="0"/>
              <a:t>Contrôleurs</a:t>
            </a:r>
          </a:p>
        </p:txBody>
      </p:sp>
      <p:pic>
        <p:nvPicPr>
          <p:cNvPr id="7170" name="Picture 2" descr="http://media.melty.fr/article-2263968-ajust_640-f1402418125/mon-test-de-wii-play-motion-sur-ninten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27" y="2236331"/>
            <a:ext cx="4181546" cy="25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95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255</Words>
  <Application>Microsoft Office PowerPoint</Application>
  <PresentationFormat>Grand écran</PresentationFormat>
  <Paragraphs>76</Paragraphs>
  <Slides>20</Slides>
  <Notes>5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Les Interactions Homme-Machine dans les Jeux vidéos</vt:lpstr>
      <vt:lpstr>Sommaire</vt:lpstr>
      <vt:lpstr>Introduction</vt:lpstr>
      <vt:lpstr> I- Les Contrôleurs</vt:lpstr>
      <vt:lpstr>Présentation PowerPoint</vt:lpstr>
      <vt:lpstr>Le commencement</vt:lpstr>
      <vt:lpstr>Les joysticks</vt:lpstr>
      <vt:lpstr>Les tapis de danse</vt:lpstr>
      <vt:lpstr>Les « motion controller »</vt:lpstr>
      <vt:lpstr>Les « manettes »</vt:lpstr>
      <vt:lpstr>Les Caméras</vt:lpstr>
      <vt:lpstr>Clavier et Souris</vt:lpstr>
      <vt:lpstr>Ecran tactiles</vt:lpstr>
      <vt:lpstr>Les instruments</vt:lpstr>
      <vt:lpstr>Les capteurs</vt:lpstr>
      <vt:lpstr>Thalmic Myo</vt:lpstr>
      <vt:lpstr>II - Le son</vt:lpstr>
      <vt:lpstr>III - Les graphismes</vt:lpstr>
      <vt:lpstr>Conclusion</vt:lpstr>
      <vt:lpstr>Merci de votre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Emir</dc:creator>
  <cp:lastModifiedBy>Emir</cp:lastModifiedBy>
  <cp:revision>38</cp:revision>
  <dcterms:created xsi:type="dcterms:W3CDTF">2015-01-27T12:35:05Z</dcterms:created>
  <dcterms:modified xsi:type="dcterms:W3CDTF">2015-03-13T01:17:07Z</dcterms:modified>
</cp:coreProperties>
</file>