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5" r:id="rId3"/>
    <p:sldId id="323" r:id="rId4"/>
    <p:sldId id="271" r:id="rId5"/>
    <p:sldId id="272" r:id="rId6"/>
    <p:sldId id="273" r:id="rId7"/>
    <p:sldId id="274" r:id="rId8"/>
    <p:sldId id="275" r:id="rId9"/>
    <p:sldId id="303" r:id="rId10"/>
    <p:sldId id="302" r:id="rId11"/>
    <p:sldId id="331" r:id="rId12"/>
    <p:sldId id="301" r:id="rId13"/>
    <p:sldId id="324" r:id="rId14"/>
    <p:sldId id="327" r:id="rId15"/>
    <p:sldId id="328" r:id="rId16"/>
    <p:sldId id="326" r:id="rId17"/>
    <p:sldId id="325" r:id="rId18"/>
    <p:sldId id="330" r:id="rId19"/>
    <p:sldId id="329" r:id="rId20"/>
    <p:sldId id="294" r:id="rId21"/>
    <p:sldId id="293" r:id="rId22"/>
    <p:sldId id="286" r:id="rId23"/>
    <p:sldId id="321" r:id="rId24"/>
    <p:sldId id="332" r:id="rId25"/>
    <p:sldId id="320" r:id="rId26"/>
    <p:sldId id="319" r:id="rId27"/>
    <p:sldId id="318" r:id="rId28"/>
    <p:sldId id="317" r:id="rId29"/>
    <p:sldId id="316" r:id="rId30"/>
    <p:sldId id="315" r:id="rId31"/>
    <p:sldId id="314" r:id="rId32"/>
    <p:sldId id="313" r:id="rId33"/>
    <p:sldId id="312" r:id="rId34"/>
    <p:sldId id="311" r:id="rId35"/>
    <p:sldId id="310" r:id="rId36"/>
    <p:sldId id="309" r:id="rId37"/>
    <p:sldId id="333" r:id="rId38"/>
    <p:sldId id="298" r:id="rId39"/>
    <p:sldId id="297" r:id="rId40"/>
    <p:sldId id="296" r:id="rId41"/>
    <p:sldId id="295" r:id="rId42"/>
    <p:sldId id="335" r:id="rId43"/>
    <p:sldId id="33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77777"/>
    <a:srgbClr val="44604F"/>
    <a:srgbClr val="BDD3C5"/>
    <a:srgbClr val="C0C0C0"/>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94660"/>
  </p:normalViewPr>
  <p:slideViewPr>
    <p:cSldViewPr>
      <p:cViewPr varScale="1">
        <p:scale>
          <a:sx n="84" d="100"/>
          <a:sy n="84" d="100"/>
        </p:scale>
        <p:origin x="-1421"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DEAFD-4329-4FD0-A6C9-4C8CF132CFE9}" type="datetimeFigureOut">
              <a:rPr lang="fr-FR" smtClean="0"/>
              <a:pPr/>
              <a:t>16/03/2015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6C156-87FE-493C-BEC9-3339B58886A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616C156-87FE-493C-BEC9-3339B58886A9}"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616C156-87FE-493C-BEC9-3339B58886A9}" type="slidenum">
              <a:rPr lang="fr-FR" smtClean="0"/>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971800"/>
            <a:ext cx="9144000" cy="914400"/>
          </a:xfrm>
        </p:spPr>
        <p:txBody>
          <a:bodyPr/>
          <a:lstStyle>
            <a:lvl1pPr>
              <a:defRPr sz="5400">
                <a:solidFill>
                  <a:srgbClr val="EAEAEA"/>
                </a:solidFill>
              </a:defRPr>
            </a:lvl1pPr>
          </a:lstStyle>
          <a:p>
            <a:r>
              <a:rPr lang="fr-FR" smtClean="0"/>
              <a:t>Cliquez pour modifier le style du titre</a:t>
            </a:r>
            <a:endParaRPr lang="en-US"/>
          </a:p>
        </p:txBody>
      </p:sp>
      <p:sp>
        <p:nvSpPr>
          <p:cNvPr id="3075" name="Rectangle 3"/>
          <p:cNvSpPr>
            <a:spLocks noGrp="1" noChangeArrowheads="1"/>
          </p:cNvSpPr>
          <p:nvPr>
            <p:ph type="subTitle" idx="1"/>
          </p:nvPr>
        </p:nvSpPr>
        <p:spPr>
          <a:xfrm>
            <a:off x="533400" y="3733800"/>
            <a:ext cx="7239000" cy="609600"/>
          </a:xfrm>
        </p:spPr>
        <p:txBody>
          <a:bodyPr/>
          <a:lstStyle>
            <a:lvl1pPr marL="0" indent="0">
              <a:buFontTx/>
              <a:buNone/>
              <a:defRPr/>
            </a:lvl1pPr>
          </a:lstStyle>
          <a:p>
            <a:r>
              <a:rPr lang="fr-FR" smtClean="0"/>
              <a:t>Cliquez pour modifier le style des sous-titres du masque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6086AAAE-797E-4C5C-990B-67C8A4DE2103}"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A761B38B-6BE2-4128-B874-247094110819}"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524500" y="274638"/>
            <a:ext cx="16383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8"/>
            <a:ext cx="47625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0483CB9A-1157-4269-A0B2-FD4C52970C5B}"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9DD4E68C-4320-4915-889E-2BEDFCC4B306}"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7E166325-E2AF-4C60-A4FB-355BB22C6EF2}"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19200" y="1752600"/>
            <a:ext cx="27813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152900" y="1752600"/>
            <a:ext cx="27813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E43E88A7-EEB2-4AB9-8595-8ED228C46BCE}"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en-US"/>
          </a:p>
        </p:txBody>
      </p:sp>
      <p:sp>
        <p:nvSpPr>
          <p:cNvPr id="8" name="Espace réservé du pied de page 7"/>
          <p:cNvSpPr>
            <a:spLocks noGrp="1"/>
          </p:cNvSpPr>
          <p:nvPr>
            <p:ph type="ftr" sz="quarter" idx="11"/>
          </p:nvPr>
        </p:nvSpPr>
        <p:spPr/>
        <p:txBody>
          <a:bodyPr/>
          <a:lstStyle>
            <a:lvl1pPr>
              <a:defRPr/>
            </a:lvl1pPr>
          </a:lstStyle>
          <a:p>
            <a:endParaRPr lang="en-US"/>
          </a:p>
        </p:txBody>
      </p:sp>
      <p:sp>
        <p:nvSpPr>
          <p:cNvPr id="9" name="Espace réservé du numéro de diapositive 8"/>
          <p:cNvSpPr>
            <a:spLocks noGrp="1"/>
          </p:cNvSpPr>
          <p:nvPr>
            <p:ph type="sldNum" sz="quarter" idx="12"/>
          </p:nvPr>
        </p:nvSpPr>
        <p:spPr/>
        <p:txBody>
          <a:bodyPr/>
          <a:lstStyle>
            <a:lvl1pPr>
              <a:defRPr/>
            </a:lvl1pPr>
          </a:lstStyle>
          <a:p>
            <a:fld id="{471710F0-CAA8-4C57-8C6C-94C57AE6B099}"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en-US"/>
          </a:p>
        </p:txBody>
      </p:sp>
      <p:sp>
        <p:nvSpPr>
          <p:cNvPr id="4" name="Espace réservé du pied de page 3"/>
          <p:cNvSpPr>
            <a:spLocks noGrp="1"/>
          </p:cNvSpPr>
          <p:nvPr>
            <p:ph type="ftr" sz="quarter" idx="11"/>
          </p:nvPr>
        </p:nvSpPr>
        <p:spPr/>
        <p:txBody>
          <a:bodyPr/>
          <a:lstStyle>
            <a:lvl1pPr>
              <a:defRPr/>
            </a:lvl1pPr>
          </a:lstStyle>
          <a:p>
            <a:endParaRPr lang="en-US"/>
          </a:p>
        </p:txBody>
      </p:sp>
      <p:sp>
        <p:nvSpPr>
          <p:cNvPr id="5" name="Espace réservé du numéro de diapositive 4"/>
          <p:cNvSpPr>
            <a:spLocks noGrp="1"/>
          </p:cNvSpPr>
          <p:nvPr>
            <p:ph type="sldNum" sz="quarter" idx="12"/>
          </p:nvPr>
        </p:nvSpPr>
        <p:spPr/>
        <p:txBody>
          <a:bodyPr/>
          <a:lstStyle>
            <a:lvl1pPr>
              <a:defRPr/>
            </a:lvl1pPr>
          </a:lstStyle>
          <a:p>
            <a:fld id="{12BFE46B-2AE9-4026-9D28-8FAA84D0D5AE}"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a:p>
        </p:txBody>
      </p:sp>
      <p:sp>
        <p:nvSpPr>
          <p:cNvPr id="3" name="Espace réservé du pied de page 2"/>
          <p:cNvSpPr>
            <a:spLocks noGrp="1"/>
          </p:cNvSpPr>
          <p:nvPr>
            <p:ph type="ftr" sz="quarter" idx="11"/>
          </p:nvPr>
        </p:nvSpPr>
        <p:spPr/>
        <p:txBody>
          <a:bodyPr/>
          <a:lstStyle>
            <a:lvl1pPr>
              <a:defRPr/>
            </a:lvl1pPr>
          </a:lstStyle>
          <a:p>
            <a:endParaRPr lang="en-US"/>
          </a:p>
        </p:txBody>
      </p:sp>
      <p:sp>
        <p:nvSpPr>
          <p:cNvPr id="4" name="Espace réservé du numéro de diapositive 3"/>
          <p:cNvSpPr>
            <a:spLocks noGrp="1"/>
          </p:cNvSpPr>
          <p:nvPr>
            <p:ph type="sldNum" sz="quarter" idx="12"/>
          </p:nvPr>
        </p:nvSpPr>
        <p:spPr/>
        <p:txBody>
          <a:bodyPr/>
          <a:lstStyle>
            <a:lvl1pPr>
              <a:defRPr/>
            </a:lvl1pPr>
          </a:lstStyle>
          <a:p>
            <a:fld id="{C9915BEC-2DBA-4077-BC1D-B7D51A1ACA5D}"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E2C51C78-3DD9-43B1-8711-38A89DE158AD}"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BADDE6E5-9837-44C1-B064-380C8B131C7F}"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65532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1027" name="Rectangle 3"/>
          <p:cNvSpPr>
            <a:spLocks noGrp="1" noChangeArrowheads="1"/>
          </p:cNvSpPr>
          <p:nvPr>
            <p:ph type="body" idx="1"/>
          </p:nvPr>
        </p:nvSpPr>
        <p:spPr bwMode="auto">
          <a:xfrm>
            <a:off x="1219200" y="1752600"/>
            <a:ext cx="57150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29D3CBD-ECF2-492C-BB0D-2ACAD01C1EA3}"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4800">
          <a:solidFill>
            <a:schemeClr val="bg1"/>
          </a:solidFill>
          <a:latin typeface="+mj-lt"/>
          <a:ea typeface="+mj-ea"/>
          <a:cs typeface="+mj-cs"/>
        </a:defRPr>
      </a:lvl1pPr>
      <a:lvl2pPr algn="l" rtl="0" eaLnBrk="1" fontAlgn="base" hangingPunct="1">
        <a:spcBef>
          <a:spcPct val="0"/>
        </a:spcBef>
        <a:spcAft>
          <a:spcPct val="0"/>
        </a:spcAft>
        <a:defRPr sz="4800">
          <a:solidFill>
            <a:schemeClr val="bg1"/>
          </a:solidFill>
          <a:latin typeface="Times New Roman" pitchFamily="18" charset="0"/>
        </a:defRPr>
      </a:lvl2pPr>
      <a:lvl3pPr algn="l" rtl="0" eaLnBrk="1" fontAlgn="base" hangingPunct="1">
        <a:spcBef>
          <a:spcPct val="0"/>
        </a:spcBef>
        <a:spcAft>
          <a:spcPct val="0"/>
        </a:spcAft>
        <a:defRPr sz="4800">
          <a:solidFill>
            <a:schemeClr val="bg1"/>
          </a:solidFill>
          <a:latin typeface="Times New Roman" pitchFamily="18" charset="0"/>
        </a:defRPr>
      </a:lvl3pPr>
      <a:lvl4pPr algn="l" rtl="0" eaLnBrk="1" fontAlgn="base" hangingPunct="1">
        <a:spcBef>
          <a:spcPct val="0"/>
        </a:spcBef>
        <a:spcAft>
          <a:spcPct val="0"/>
        </a:spcAft>
        <a:defRPr sz="4800">
          <a:solidFill>
            <a:schemeClr val="bg1"/>
          </a:solidFill>
          <a:latin typeface="Times New Roman" pitchFamily="18" charset="0"/>
        </a:defRPr>
      </a:lvl4pPr>
      <a:lvl5pPr algn="l" rtl="0" eaLnBrk="1" fontAlgn="base" hangingPunct="1">
        <a:spcBef>
          <a:spcPct val="0"/>
        </a:spcBef>
        <a:spcAft>
          <a:spcPct val="0"/>
        </a:spcAft>
        <a:defRPr sz="4800">
          <a:solidFill>
            <a:schemeClr val="bg1"/>
          </a:solidFill>
          <a:latin typeface="Times New Roman" pitchFamily="18" charset="0"/>
        </a:defRPr>
      </a:lvl5pPr>
      <a:lvl6pPr marL="457200" algn="l" rtl="0" eaLnBrk="1" fontAlgn="base" hangingPunct="1">
        <a:spcBef>
          <a:spcPct val="0"/>
        </a:spcBef>
        <a:spcAft>
          <a:spcPct val="0"/>
        </a:spcAft>
        <a:defRPr sz="4800">
          <a:solidFill>
            <a:schemeClr val="bg1"/>
          </a:solidFill>
          <a:latin typeface="Times New Roman" pitchFamily="18" charset="0"/>
        </a:defRPr>
      </a:lvl6pPr>
      <a:lvl7pPr marL="914400" algn="l" rtl="0" eaLnBrk="1" fontAlgn="base" hangingPunct="1">
        <a:spcBef>
          <a:spcPct val="0"/>
        </a:spcBef>
        <a:spcAft>
          <a:spcPct val="0"/>
        </a:spcAft>
        <a:defRPr sz="4800">
          <a:solidFill>
            <a:schemeClr val="bg1"/>
          </a:solidFill>
          <a:latin typeface="Times New Roman" pitchFamily="18" charset="0"/>
        </a:defRPr>
      </a:lvl7pPr>
      <a:lvl8pPr marL="1371600" algn="l" rtl="0" eaLnBrk="1" fontAlgn="base" hangingPunct="1">
        <a:spcBef>
          <a:spcPct val="0"/>
        </a:spcBef>
        <a:spcAft>
          <a:spcPct val="0"/>
        </a:spcAft>
        <a:defRPr sz="4800">
          <a:solidFill>
            <a:schemeClr val="bg1"/>
          </a:solidFill>
          <a:latin typeface="Times New Roman" pitchFamily="18" charset="0"/>
        </a:defRPr>
      </a:lvl8pPr>
      <a:lvl9pPr marL="1828800" algn="l" rtl="0" eaLnBrk="1" fontAlgn="base" hangingPunct="1">
        <a:spcBef>
          <a:spcPct val="0"/>
        </a:spcBef>
        <a:spcAft>
          <a:spcPct val="0"/>
        </a:spcAft>
        <a:defRPr sz="4800">
          <a:solidFill>
            <a:schemeClr val="bg1"/>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rgbClr val="BDD3C5"/>
          </a:solidFill>
          <a:latin typeface="+mn-lt"/>
          <a:ea typeface="+mn-ea"/>
          <a:cs typeface="+mn-cs"/>
        </a:defRPr>
      </a:lvl1pPr>
      <a:lvl2pPr marL="742950" indent="-285750" algn="l" rtl="0" eaLnBrk="1" fontAlgn="base" hangingPunct="1">
        <a:spcBef>
          <a:spcPct val="20000"/>
        </a:spcBef>
        <a:spcAft>
          <a:spcPct val="0"/>
        </a:spcAft>
        <a:buChar char="–"/>
        <a:defRPr sz="2400">
          <a:solidFill>
            <a:srgbClr val="BDD3C5"/>
          </a:solidFill>
          <a:latin typeface="+mn-lt"/>
        </a:defRPr>
      </a:lvl2pPr>
      <a:lvl3pPr marL="1143000" indent="-228600" algn="l" rtl="0" eaLnBrk="1" fontAlgn="base" hangingPunct="1">
        <a:spcBef>
          <a:spcPct val="20000"/>
        </a:spcBef>
        <a:spcAft>
          <a:spcPct val="0"/>
        </a:spcAft>
        <a:buChar char="•"/>
        <a:defRPr sz="2000">
          <a:solidFill>
            <a:srgbClr val="BDD3C5"/>
          </a:solidFill>
          <a:latin typeface="+mn-lt"/>
        </a:defRPr>
      </a:lvl3pPr>
      <a:lvl4pPr marL="1600200" indent="-228600" algn="l" rtl="0" eaLnBrk="1" fontAlgn="base" hangingPunct="1">
        <a:spcBef>
          <a:spcPct val="20000"/>
        </a:spcBef>
        <a:spcAft>
          <a:spcPct val="0"/>
        </a:spcAft>
        <a:buChar char="–"/>
        <a:defRPr>
          <a:solidFill>
            <a:srgbClr val="BDD3C5"/>
          </a:solidFill>
          <a:latin typeface="+mn-lt"/>
        </a:defRPr>
      </a:lvl4pPr>
      <a:lvl5pPr marL="2057400" indent="-228600" algn="l" rtl="0" eaLnBrk="1" fontAlgn="base" hangingPunct="1">
        <a:spcBef>
          <a:spcPct val="20000"/>
        </a:spcBef>
        <a:spcAft>
          <a:spcPct val="0"/>
        </a:spcAft>
        <a:buChar char="»"/>
        <a:defRPr>
          <a:solidFill>
            <a:srgbClr val="BDD3C5"/>
          </a:solidFill>
          <a:latin typeface="+mn-lt"/>
        </a:defRPr>
      </a:lvl5pPr>
      <a:lvl6pPr marL="2514600" indent="-228600" algn="l" rtl="0" eaLnBrk="1" fontAlgn="base" hangingPunct="1">
        <a:spcBef>
          <a:spcPct val="20000"/>
        </a:spcBef>
        <a:spcAft>
          <a:spcPct val="0"/>
        </a:spcAft>
        <a:buChar char="»"/>
        <a:defRPr>
          <a:solidFill>
            <a:srgbClr val="BDD3C5"/>
          </a:solidFill>
          <a:latin typeface="+mn-lt"/>
        </a:defRPr>
      </a:lvl6pPr>
      <a:lvl7pPr marL="2971800" indent="-228600" algn="l" rtl="0" eaLnBrk="1" fontAlgn="base" hangingPunct="1">
        <a:spcBef>
          <a:spcPct val="20000"/>
        </a:spcBef>
        <a:spcAft>
          <a:spcPct val="0"/>
        </a:spcAft>
        <a:buChar char="»"/>
        <a:defRPr>
          <a:solidFill>
            <a:srgbClr val="BDD3C5"/>
          </a:solidFill>
          <a:latin typeface="+mn-lt"/>
        </a:defRPr>
      </a:lvl7pPr>
      <a:lvl8pPr marL="3429000" indent="-228600" algn="l" rtl="0" eaLnBrk="1" fontAlgn="base" hangingPunct="1">
        <a:spcBef>
          <a:spcPct val="20000"/>
        </a:spcBef>
        <a:spcAft>
          <a:spcPct val="0"/>
        </a:spcAft>
        <a:buChar char="»"/>
        <a:defRPr>
          <a:solidFill>
            <a:srgbClr val="BDD3C5"/>
          </a:solidFill>
          <a:latin typeface="+mn-lt"/>
        </a:defRPr>
      </a:lvl8pPr>
      <a:lvl9pPr marL="3886200" indent="-228600" algn="l" rtl="0" eaLnBrk="1" fontAlgn="base" hangingPunct="1">
        <a:spcBef>
          <a:spcPct val="20000"/>
        </a:spcBef>
        <a:spcAft>
          <a:spcPct val="0"/>
        </a:spcAft>
        <a:buChar char="»"/>
        <a:defRPr>
          <a:solidFill>
            <a:srgbClr val="BDD3C5"/>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1628800"/>
            <a:ext cx="9144000" cy="914400"/>
          </a:xfrm>
        </p:spPr>
        <p:txBody>
          <a:bodyPr/>
          <a:lstStyle/>
          <a:p>
            <a:r>
              <a:rPr lang="fr-FR" sz="3600" dirty="0" smtClean="0"/>
              <a:t>Interface Homme-Machine</a:t>
            </a:r>
          </a:p>
        </p:txBody>
      </p:sp>
      <p:sp>
        <p:nvSpPr>
          <p:cNvPr id="2051" name="Rectangle 3"/>
          <p:cNvSpPr>
            <a:spLocks noGrp="1" noChangeArrowheads="1"/>
          </p:cNvSpPr>
          <p:nvPr>
            <p:ph type="subTitle" idx="1"/>
          </p:nvPr>
        </p:nvSpPr>
        <p:spPr>
          <a:xfrm>
            <a:off x="1115616" y="2636912"/>
            <a:ext cx="7239000" cy="609600"/>
          </a:xfrm>
        </p:spPr>
        <p:txBody>
          <a:bodyPr/>
          <a:lstStyle/>
          <a:p>
            <a:pPr algn="ctr"/>
            <a:r>
              <a:rPr kumimoji="0" lang="fr-FR" sz="5400" b="1" i="0" u="none" strike="noStrike" kern="1200" cap="all" spc="0" normalizeH="0" baseline="0" noProof="0" dirty="0" smtClean="0">
                <a:ln w="5000" cmpd="sng">
                  <a:solidFill>
                    <a:srgbClr val="6EA0B0">
                      <a:tint val="80000"/>
                      <a:shade val="99000"/>
                      <a:satMod val="500000"/>
                    </a:srgbClr>
                  </a:solidFill>
                  <a:prstDash val="solid"/>
                </a:ln>
                <a:solidFill>
                  <a:schemeClr val="bg1"/>
                </a:solidFill>
                <a:effectLst>
                  <a:outerShdw blurRad="50800" dist="38100" dir="5400000" algn="t" rotWithShape="0">
                    <a:prstClr val="black">
                      <a:alpha val="50000"/>
                    </a:prstClr>
                  </a:outerShdw>
                </a:effectLst>
                <a:uLnTx/>
                <a:uFillTx/>
                <a:latin typeface="Franklin Gothic Book"/>
                <a:ea typeface="+mj-ea"/>
                <a:cs typeface="+mj-cs"/>
              </a:rPr>
              <a:t>Interactions multimodales</a:t>
            </a:r>
            <a:endParaRPr lang="en-US" sz="5400" dirty="0">
              <a:solidFill>
                <a:schemeClr val="bg1"/>
              </a:solidFill>
            </a:endParaRPr>
          </a:p>
        </p:txBody>
      </p:sp>
      <p:sp>
        <p:nvSpPr>
          <p:cNvPr id="6" name="Rectangle 5"/>
          <p:cNvSpPr/>
          <p:nvPr/>
        </p:nvSpPr>
        <p:spPr>
          <a:xfrm>
            <a:off x="611560" y="5229200"/>
            <a:ext cx="3595856" cy="369332"/>
          </a:xfrm>
          <a:prstGeom prst="rect">
            <a:avLst/>
          </a:prstGeom>
        </p:spPr>
        <p:txBody>
          <a:bodyPr wrap="none">
            <a:spAutoFit/>
          </a:bodyPr>
          <a:lstStyle/>
          <a:p>
            <a:r>
              <a:rPr lang="fr-FR" dirty="0" smtClean="0">
                <a:solidFill>
                  <a:schemeClr val="bg1"/>
                </a:solidFill>
              </a:rPr>
              <a:t>Professeur:  Catherine </a:t>
            </a:r>
            <a:r>
              <a:rPr lang="fr-FR" dirty="0" err="1" smtClean="0">
                <a:solidFill>
                  <a:schemeClr val="bg1"/>
                </a:solidFill>
              </a:rPr>
              <a:t>Recannati</a:t>
            </a:r>
            <a:endParaRPr lang="fr-FR" dirty="0">
              <a:solidFill>
                <a:schemeClr val="bg1"/>
              </a:solidFill>
            </a:endParaRPr>
          </a:p>
        </p:txBody>
      </p:sp>
      <p:sp>
        <p:nvSpPr>
          <p:cNvPr id="7" name="Rectangle 6"/>
          <p:cNvSpPr/>
          <p:nvPr/>
        </p:nvSpPr>
        <p:spPr>
          <a:xfrm>
            <a:off x="6300192" y="5229200"/>
            <a:ext cx="2903359" cy="369332"/>
          </a:xfrm>
          <a:prstGeom prst="rect">
            <a:avLst/>
          </a:prstGeom>
        </p:spPr>
        <p:txBody>
          <a:bodyPr wrap="none">
            <a:spAutoFit/>
          </a:bodyPr>
          <a:lstStyle/>
          <a:p>
            <a:r>
              <a:rPr lang="fr-FR" dirty="0" smtClean="0">
                <a:solidFill>
                  <a:schemeClr val="bg1"/>
                </a:solidFill>
              </a:rPr>
              <a:t>Anes OULEBSIR – M2EID</a:t>
            </a:r>
            <a:endParaRPr lang="fr-FR" dirty="0">
              <a:solidFill>
                <a:schemeClr val="bg1"/>
              </a:solidFill>
            </a:endParaRPr>
          </a:p>
        </p:txBody>
      </p:sp>
      <p:sp>
        <p:nvSpPr>
          <p:cNvPr id="8" name="Rectangle 7"/>
          <p:cNvSpPr/>
          <p:nvPr/>
        </p:nvSpPr>
        <p:spPr>
          <a:xfrm>
            <a:off x="7236296" y="5733256"/>
            <a:ext cx="1287532" cy="369332"/>
          </a:xfrm>
          <a:prstGeom prst="rect">
            <a:avLst/>
          </a:prstGeom>
        </p:spPr>
        <p:txBody>
          <a:bodyPr wrap="none">
            <a:spAutoFit/>
          </a:bodyPr>
          <a:lstStyle/>
          <a:p>
            <a:r>
              <a:rPr lang="fr-FR" dirty="0" smtClean="0">
                <a:solidFill>
                  <a:schemeClr val="bg1"/>
                </a:solidFill>
              </a:rPr>
              <a:t>2014-2015</a:t>
            </a:r>
            <a:endParaRPr lang="fr-FR" dirty="0">
              <a:solidFill>
                <a:schemeClr val="bg1"/>
              </a:solidFill>
            </a:endParaRPr>
          </a:p>
        </p:txBody>
      </p:sp>
      <p:sp>
        <p:nvSpPr>
          <p:cNvPr id="9" name="Espace réservé du numéro de diapositive 8"/>
          <p:cNvSpPr>
            <a:spLocks noGrp="1"/>
          </p:cNvSpPr>
          <p:nvPr>
            <p:ph type="sldNum" sz="quarter" idx="4"/>
          </p:nvPr>
        </p:nvSpPr>
        <p:spPr/>
        <p:txBody>
          <a:bodyPr/>
          <a:lstStyle/>
          <a:p>
            <a:fld id="{6086AAAE-797E-4C5C-990B-67C8A4DE2103}" type="slidenum">
              <a:rPr lang="en-US" smtClean="0">
                <a:solidFill>
                  <a:schemeClr val="bg1"/>
                </a:solidFill>
              </a:rPr>
              <a:pPr/>
              <a:t>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Comment s’exprime la </a:t>
            </a:r>
            <a:r>
              <a:rPr lang="fr-FR" sz="4000" dirty="0" smtClean="0">
                <a:solidFill>
                  <a:srgbClr val="0070C0"/>
                </a:solidFill>
              </a:rPr>
              <a:t>   multi-modalité</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lgn="just">
              <a:buNone/>
            </a:pPr>
            <a:endParaRPr lang="fr-FR" sz="2000" dirty="0" smtClean="0">
              <a:solidFill>
                <a:schemeClr val="tx1"/>
              </a:solidFill>
            </a:endParaRPr>
          </a:p>
          <a:p>
            <a:pPr algn="just">
              <a:buFont typeface="Wingdings" pitchFamily="2" charset="2"/>
              <a:buChar char="Ø"/>
            </a:pPr>
            <a:r>
              <a:rPr lang="fr-FR" sz="2000" b="1" dirty="0" smtClean="0">
                <a:solidFill>
                  <a:schemeClr val="tx1"/>
                </a:solidFill>
              </a:rPr>
              <a:t>En entrée</a:t>
            </a:r>
            <a:r>
              <a:rPr lang="fr-FR" sz="2000" dirty="0" smtClean="0">
                <a:solidFill>
                  <a:schemeClr val="tx1"/>
                </a:solidFill>
              </a:rPr>
              <a:t> (l’utilisateur vers la machine) : La </a:t>
            </a:r>
            <a:r>
              <a:rPr lang="fr-FR" sz="2000" dirty="0" smtClean="0">
                <a:solidFill>
                  <a:schemeClr val="tx1"/>
                </a:solidFill>
              </a:rPr>
              <a:t>multi-modalité </a:t>
            </a:r>
            <a:r>
              <a:rPr lang="fr-FR" sz="2000" dirty="0" smtClean="0">
                <a:solidFill>
                  <a:schemeClr val="tx1"/>
                </a:solidFill>
              </a:rPr>
              <a:t>naît de l'association de plusieurs modalités comme la parole, le bruit, la musique, les gestes, l'utilisation du clavier et de la souris, etc. </a:t>
            </a:r>
          </a:p>
          <a:p>
            <a:pPr algn="just">
              <a:buFont typeface="Wingdings" pitchFamily="2" charset="2"/>
              <a:buChar char="Ø"/>
            </a:pPr>
            <a:r>
              <a:rPr lang="fr-FR" sz="2000" b="1" dirty="0" smtClean="0">
                <a:solidFill>
                  <a:schemeClr val="tx1"/>
                </a:solidFill>
              </a:rPr>
              <a:t>En sortie</a:t>
            </a:r>
            <a:r>
              <a:rPr lang="fr-FR" sz="2000" dirty="0" smtClean="0">
                <a:solidFill>
                  <a:schemeClr val="tx1"/>
                </a:solidFill>
              </a:rPr>
              <a:t> (la machine vers l’utilisateur) : La </a:t>
            </a:r>
            <a:r>
              <a:rPr lang="fr-FR" sz="2000" dirty="0" smtClean="0">
                <a:solidFill>
                  <a:schemeClr val="tx1"/>
                </a:solidFill>
              </a:rPr>
              <a:t>multi-modalité </a:t>
            </a:r>
            <a:r>
              <a:rPr lang="fr-FR" sz="2000" dirty="0" smtClean="0">
                <a:solidFill>
                  <a:schemeClr val="tx1"/>
                </a:solidFill>
              </a:rPr>
              <a:t>correspond à la combinaison de plusieurs modalités : le texte, bruit, musique, braille, vibration, </a:t>
            </a:r>
            <a:r>
              <a:rPr lang="fr-FR" sz="2000" dirty="0" err="1" smtClean="0">
                <a:solidFill>
                  <a:schemeClr val="tx1"/>
                </a:solidFill>
              </a:rPr>
              <a:t>etc</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10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362200" y="3048000"/>
            <a:ext cx="7162800" cy="838200"/>
          </a:xfrm>
        </p:spPr>
        <p:txBody>
          <a:bodyPr/>
          <a:lstStyle/>
          <a:p>
            <a:r>
              <a:rPr lang="fr-FR" sz="4400" dirty="0" smtClean="0">
                <a:solidFill>
                  <a:schemeClr val="accent2"/>
                </a:solidFill>
              </a:rPr>
              <a:t>Systèmes multimodaux</a:t>
            </a:r>
            <a:endParaRPr lang="en-US" sz="4400" dirty="0">
              <a:solidFill>
                <a:schemeClr val="accent2"/>
              </a:solidFill>
            </a:endParaRPr>
          </a:p>
        </p:txBody>
      </p:sp>
      <p:sp>
        <p:nvSpPr>
          <p:cNvPr id="3" name="Espace réservé du numéro de diapositive 2"/>
          <p:cNvSpPr>
            <a:spLocks noGrp="1"/>
          </p:cNvSpPr>
          <p:nvPr>
            <p:ph type="sldNum" sz="quarter" idx="4"/>
          </p:nvPr>
        </p:nvSpPr>
        <p:spPr/>
        <p:txBody>
          <a:bodyPr/>
          <a:lstStyle/>
          <a:p>
            <a:fld id="{6086AAAE-797E-4C5C-990B-67C8A4DE2103}" type="slidenum">
              <a:rPr lang="en-US" smtClean="0">
                <a:solidFill>
                  <a:schemeClr val="bg1"/>
                </a:solidFill>
              </a:rPr>
              <a:pPr/>
              <a:t>11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Systèmes multimodaux</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lgn="just">
              <a:buNone/>
            </a:pPr>
            <a:r>
              <a:rPr lang="fr-FR" sz="2000" dirty="0" smtClean="0">
                <a:solidFill>
                  <a:schemeClr val="tx1"/>
                </a:solidFill>
              </a:rPr>
              <a:t>	 </a:t>
            </a:r>
          </a:p>
          <a:p>
            <a:pPr algn="just">
              <a:buFont typeface="Wingdings" pitchFamily="2" charset="2"/>
              <a:buChar char="Ø"/>
            </a:pPr>
            <a:r>
              <a:rPr lang="fr-FR" sz="2000" dirty="0" smtClean="0">
                <a:solidFill>
                  <a:schemeClr val="tx1"/>
                </a:solidFill>
              </a:rPr>
              <a:t>	Un système multimodal utilise plusieurs modes d’interaction pour produire un énoncé. </a:t>
            </a:r>
          </a:p>
          <a:p>
            <a:pPr algn="just">
              <a:buFont typeface="Wingdings" pitchFamily="2" charset="2"/>
              <a:buChar char="Ø"/>
            </a:pPr>
            <a:r>
              <a:rPr lang="fr-FR" sz="2000" dirty="0" smtClean="0">
                <a:solidFill>
                  <a:schemeClr val="tx1"/>
                </a:solidFill>
              </a:rPr>
              <a:t> 	Il permet d’utiliser les modalités les mieux adaptées aux préférences de l’utilisateur, à son degré d’habileté et à la nature de la tâche à accomplir. </a:t>
            </a:r>
          </a:p>
          <a:p>
            <a:pPr algn="just">
              <a:buFont typeface="Wingdings" pitchFamily="2" charset="2"/>
              <a:buChar char="Ø"/>
            </a:pPr>
            <a:r>
              <a:rPr lang="fr-FR" sz="2000" dirty="0" smtClean="0">
                <a:solidFill>
                  <a:schemeClr val="tx1"/>
                </a:solidFill>
              </a:rPr>
              <a:t>	Il traite les différents types de données à des      niveaux d'abstractions divers. </a:t>
            </a:r>
          </a:p>
          <a:p>
            <a:pPr algn="just">
              <a:buFont typeface="Wingdings" pitchFamily="2" charset="2"/>
              <a:buChar char="Ø"/>
            </a:pPr>
            <a:r>
              <a:rPr lang="fr-FR" sz="2000" dirty="0" smtClean="0">
                <a:solidFill>
                  <a:schemeClr val="tx1"/>
                </a:solidFill>
              </a:rPr>
              <a:t>	Il possède un processus de compréhension. Il doit également posséder les capacités d’interpréter les données (commandes) provenant de plusieurs modalités.</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12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Systèmes multimodaux</a:t>
            </a:r>
            <a:endParaRPr lang="en-US" sz="4000" dirty="0">
              <a:solidFill>
                <a:srgbClr val="0070C0"/>
              </a:solidFill>
            </a:endParaRPr>
          </a:p>
        </p:txBody>
      </p:sp>
      <p:sp>
        <p:nvSpPr>
          <p:cNvPr id="5123" name="Rectangle 3"/>
          <p:cNvSpPr>
            <a:spLocks noGrp="1" noChangeArrowheads="1"/>
          </p:cNvSpPr>
          <p:nvPr>
            <p:ph type="body" idx="1"/>
          </p:nvPr>
        </p:nvSpPr>
        <p:spPr>
          <a:xfrm>
            <a:off x="899592" y="1124744"/>
            <a:ext cx="5832648" cy="5112568"/>
          </a:xfrm>
          <a:solidFill>
            <a:schemeClr val="accent3"/>
          </a:solidFill>
        </p:spPr>
        <p:txBody>
          <a:bodyPr/>
          <a:lstStyle/>
          <a:p>
            <a:pPr algn="just">
              <a:buNone/>
            </a:pPr>
            <a:r>
              <a:rPr lang="fr-FR" sz="2000" dirty="0" smtClean="0">
                <a:solidFill>
                  <a:schemeClr val="tx1"/>
                </a:solidFill>
              </a:rPr>
              <a:t>	Depuis </a:t>
            </a:r>
            <a:r>
              <a:rPr lang="fr-FR" sz="2000" dirty="0" smtClean="0">
                <a:solidFill>
                  <a:schemeClr val="tx1"/>
                </a:solidFill>
              </a:rPr>
              <a:t>la naissance de l’informatique, les moyens d’action entre l’homme et le système informatique n’ont cessé d’évoluer. En 1957, l’ordinateur expérimental TX-0 </a:t>
            </a:r>
            <a:r>
              <a:rPr lang="fr-FR" sz="2000" dirty="0" smtClean="0">
                <a:solidFill>
                  <a:schemeClr val="tx1"/>
                </a:solidFill>
              </a:rPr>
              <a:t>voit </a:t>
            </a:r>
            <a:r>
              <a:rPr lang="fr-FR" sz="2000" dirty="0" smtClean="0">
                <a:solidFill>
                  <a:schemeClr val="tx1"/>
                </a:solidFill>
              </a:rPr>
              <a:t>le jour au laboratoire Lincoln du MIT (Massachussetts Institue of </a:t>
            </a:r>
            <a:r>
              <a:rPr lang="fr-FR" sz="2000" dirty="0" err="1" smtClean="0">
                <a:solidFill>
                  <a:schemeClr val="tx1"/>
                </a:solidFill>
              </a:rPr>
              <a:t>Technology</a:t>
            </a:r>
            <a:r>
              <a:rPr lang="fr-FR" sz="2000" dirty="0" smtClean="0">
                <a:solidFill>
                  <a:schemeClr val="tx1"/>
                </a:solidFill>
              </a:rPr>
              <a:t>). Le TX-0 ouvre les portes de la </a:t>
            </a:r>
            <a:r>
              <a:rPr lang="fr-FR" sz="2000" dirty="0" err="1" smtClean="0">
                <a:solidFill>
                  <a:schemeClr val="tx1"/>
                </a:solidFill>
              </a:rPr>
              <a:t>multimodalité</a:t>
            </a:r>
            <a:r>
              <a:rPr lang="fr-FR" sz="2000" dirty="0" smtClean="0">
                <a:solidFill>
                  <a:schemeClr val="tx1"/>
                </a:solidFill>
              </a:rPr>
              <a:t> (multiplicité des modalités d’interaction) en introduisant pour la première fois deux dispositifs d’entrée : un clavier et un stylo optique.</a:t>
            </a:r>
            <a:endParaRPr lang="fr-FR" sz="2000" dirty="0" smtClean="0">
              <a:solidFill>
                <a:schemeClr val="tx1"/>
              </a:solidFill>
            </a:endParaRPr>
          </a:p>
        </p:txBody>
      </p:sp>
      <p:pic>
        <p:nvPicPr>
          <p:cNvPr id="1026" name="Picture 2" descr="C:\Users\pc\Desktop\ihm multimodale\sutherland.jpg"/>
          <p:cNvPicPr>
            <a:picLocks noChangeAspect="1" noChangeArrowheads="1"/>
          </p:cNvPicPr>
          <p:nvPr/>
        </p:nvPicPr>
        <p:blipFill>
          <a:blip r:embed="rId3" cstate="print"/>
          <a:srcRect/>
          <a:stretch>
            <a:fillRect/>
          </a:stretch>
        </p:blipFill>
        <p:spPr bwMode="auto">
          <a:xfrm>
            <a:off x="3851920" y="4149080"/>
            <a:ext cx="3096344" cy="2486025"/>
          </a:xfrm>
          <a:prstGeom prst="rect">
            <a:avLst/>
          </a:prstGeom>
          <a:noFill/>
        </p:spPr>
      </p:pic>
      <p:pic>
        <p:nvPicPr>
          <p:cNvPr id="1027" name="Picture 3" descr="C:\Users\pc\Desktop\ihm multimodale\tx0.jpeg"/>
          <p:cNvPicPr>
            <a:picLocks noChangeAspect="1" noChangeArrowheads="1"/>
          </p:cNvPicPr>
          <p:nvPr/>
        </p:nvPicPr>
        <p:blipFill>
          <a:blip r:embed="rId4" cstate="print"/>
          <a:srcRect/>
          <a:stretch>
            <a:fillRect/>
          </a:stretch>
        </p:blipFill>
        <p:spPr bwMode="auto">
          <a:xfrm>
            <a:off x="827584" y="4293096"/>
            <a:ext cx="2664296" cy="2171700"/>
          </a:xfrm>
          <a:prstGeom prst="rect">
            <a:avLst/>
          </a:prstGeom>
          <a:noFill/>
        </p:spPr>
      </p:pic>
      <p:sp>
        <p:nvSpPr>
          <p:cNvPr id="7" name="Espace réservé du numéro de diapositive 6"/>
          <p:cNvSpPr>
            <a:spLocks noGrp="1"/>
          </p:cNvSpPr>
          <p:nvPr>
            <p:ph type="sldNum" sz="quarter" idx="12"/>
          </p:nvPr>
        </p:nvSpPr>
        <p:spPr/>
        <p:txBody>
          <a:bodyPr/>
          <a:lstStyle/>
          <a:p>
            <a:fld id="{9DD4E68C-4320-4915-889E-2BEDFCC4B306}" type="slidenum">
              <a:rPr lang="en-US" smtClean="0">
                <a:solidFill>
                  <a:schemeClr val="bg1"/>
                </a:solidFill>
              </a:rPr>
              <a:pPr/>
              <a:t>13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Systèmes multimodaux</a:t>
            </a:r>
            <a:endParaRPr lang="en-US" sz="4000" dirty="0">
              <a:solidFill>
                <a:srgbClr val="0070C0"/>
              </a:solidFill>
            </a:endParaRPr>
          </a:p>
        </p:txBody>
      </p:sp>
      <p:sp>
        <p:nvSpPr>
          <p:cNvPr id="5123" name="Rectangle 3"/>
          <p:cNvSpPr>
            <a:spLocks noGrp="1" noChangeArrowheads="1"/>
          </p:cNvSpPr>
          <p:nvPr>
            <p:ph type="body" idx="1"/>
          </p:nvPr>
        </p:nvSpPr>
        <p:spPr>
          <a:xfrm>
            <a:off x="755576" y="1052736"/>
            <a:ext cx="5760640" cy="3456384"/>
          </a:xfrm>
          <a:solidFill>
            <a:schemeClr val="accent3"/>
          </a:solidFill>
        </p:spPr>
        <p:txBody>
          <a:bodyPr/>
          <a:lstStyle/>
          <a:p>
            <a:pPr algn="just">
              <a:buNone/>
            </a:pPr>
            <a:r>
              <a:rPr lang="fr-FR" sz="2000" dirty="0" smtClean="0">
                <a:solidFill>
                  <a:schemeClr val="tx1"/>
                </a:solidFill>
              </a:rPr>
              <a:t>	Bien </a:t>
            </a:r>
            <a:r>
              <a:rPr lang="fr-FR" sz="2000" dirty="0" smtClean="0">
                <a:solidFill>
                  <a:schemeClr val="tx1"/>
                </a:solidFill>
              </a:rPr>
              <a:t>que nous constations que les systèmes informatiques intègrent plusieurs modalités d’interaction depuis 1957, les problématiques de recherche dédiées à </a:t>
            </a:r>
            <a:r>
              <a:rPr lang="fr-FR" sz="2000" dirty="0" smtClean="0">
                <a:solidFill>
                  <a:schemeClr val="tx1"/>
                </a:solidFill>
              </a:rPr>
              <a:t>la multi-modalité </a:t>
            </a:r>
            <a:r>
              <a:rPr lang="fr-FR" sz="2000" dirty="0" smtClean="0">
                <a:solidFill>
                  <a:schemeClr val="tx1"/>
                </a:solidFill>
              </a:rPr>
              <a:t>sont assez récentes. C’est à partir de 1980 que la </a:t>
            </a:r>
            <a:r>
              <a:rPr lang="fr-FR" sz="2000" dirty="0" smtClean="0">
                <a:solidFill>
                  <a:schemeClr val="tx1"/>
                </a:solidFill>
              </a:rPr>
              <a:t>multi-modalité </a:t>
            </a:r>
            <a:r>
              <a:rPr lang="fr-FR" sz="2000" dirty="0" smtClean="0">
                <a:solidFill>
                  <a:schemeClr val="tx1"/>
                </a:solidFill>
              </a:rPr>
              <a:t>est étudiée aux Etats-Unis. En particulier, Richard </a:t>
            </a:r>
            <a:r>
              <a:rPr lang="fr-FR" sz="2000" dirty="0" err="1" smtClean="0">
                <a:solidFill>
                  <a:schemeClr val="tx1"/>
                </a:solidFill>
              </a:rPr>
              <a:t>Bolt</a:t>
            </a:r>
            <a:r>
              <a:rPr lang="fr-FR" sz="2000" dirty="0" smtClean="0">
                <a:solidFill>
                  <a:schemeClr val="tx1"/>
                </a:solidFill>
              </a:rPr>
              <a:t> propose le paradigme du “</a:t>
            </a:r>
            <a:r>
              <a:rPr lang="fr-FR" sz="2000" dirty="0" smtClean="0">
                <a:solidFill>
                  <a:schemeClr val="tx1"/>
                </a:solidFill>
              </a:rPr>
              <a:t>put-</a:t>
            </a:r>
            <a:r>
              <a:rPr lang="fr-FR" sz="2000" dirty="0" err="1" smtClean="0">
                <a:solidFill>
                  <a:schemeClr val="tx1"/>
                </a:solidFill>
              </a:rPr>
              <a:t>that</a:t>
            </a:r>
            <a:r>
              <a:rPr lang="fr-FR" sz="2000" dirty="0" smtClean="0">
                <a:solidFill>
                  <a:schemeClr val="tx1"/>
                </a:solidFill>
              </a:rPr>
              <a:t>-</a:t>
            </a:r>
            <a:r>
              <a:rPr lang="fr-FR" sz="2000" dirty="0" err="1" smtClean="0">
                <a:solidFill>
                  <a:schemeClr val="tx1"/>
                </a:solidFill>
              </a:rPr>
              <a:t>there</a:t>
            </a:r>
            <a:r>
              <a:rPr lang="fr-FR" sz="2000" dirty="0" smtClean="0">
                <a:solidFill>
                  <a:schemeClr val="tx1"/>
                </a:solidFill>
              </a:rPr>
              <a:t>” (“mets ça là”) dans le cas de la combinaison de deux modalités d’entrée naturelles : la parole et le geste [</a:t>
            </a:r>
            <a:r>
              <a:rPr lang="fr-FR" sz="2000" dirty="0" err="1" smtClean="0">
                <a:solidFill>
                  <a:schemeClr val="tx1"/>
                </a:solidFill>
              </a:rPr>
              <a:t>Bolt</a:t>
            </a:r>
            <a:r>
              <a:rPr lang="fr-FR" sz="2000" dirty="0" smtClean="0">
                <a:solidFill>
                  <a:schemeClr val="tx1"/>
                </a:solidFill>
              </a:rPr>
              <a:t> 1980]. Pour déplacer un objet, l’utilisateur pointe du doigt l’objet voulu en prononçant “put </a:t>
            </a:r>
            <a:r>
              <a:rPr lang="fr-FR" sz="2000" dirty="0" err="1" smtClean="0">
                <a:solidFill>
                  <a:schemeClr val="tx1"/>
                </a:solidFill>
              </a:rPr>
              <a:t>that</a:t>
            </a:r>
            <a:r>
              <a:rPr lang="fr-FR" sz="2000" dirty="0" smtClean="0">
                <a:solidFill>
                  <a:schemeClr val="tx1"/>
                </a:solidFill>
              </a:rPr>
              <a:t>” et désigne sa destination en prononçant le “</a:t>
            </a:r>
            <a:r>
              <a:rPr lang="fr-FR" sz="2000" dirty="0" err="1" smtClean="0">
                <a:solidFill>
                  <a:schemeClr val="tx1"/>
                </a:solidFill>
              </a:rPr>
              <a:t>there</a:t>
            </a:r>
            <a:r>
              <a:rPr lang="fr-FR" sz="2000" dirty="0" smtClean="0">
                <a:solidFill>
                  <a:schemeClr val="tx1"/>
                </a:solidFill>
              </a:rPr>
              <a:t>”</a:t>
            </a:r>
            <a:endParaRPr lang="fr-FR" sz="2000" dirty="0" smtClean="0">
              <a:solidFill>
                <a:schemeClr val="tx1"/>
              </a:solidFill>
            </a:endParaRPr>
          </a:p>
        </p:txBody>
      </p:sp>
      <p:pic>
        <p:nvPicPr>
          <p:cNvPr id="2050" name="Picture 2" descr="C:\Users\pc\Desktop\ihm multimodale\RTEmagicC_fig2.png.png"/>
          <p:cNvPicPr>
            <a:picLocks noChangeAspect="1" noChangeArrowheads="1"/>
          </p:cNvPicPr>
          <p:nvPr/>
        </p:nvPicPr>
        <p:blipFill>
          <a:blip r:embed="rId3" cstate="print"/>
          <a:srcRect/>
          <a:stretch>
            <a:fillRect/>
          </a:stretch>
        </p:blipFill>
        <p:spPr bwMode="auto">
          <a:xfrm>
            <a:off x="3851920" y="4725144"/>
            <a:ext cx="2743200" cy="2035175"/>
          </a:xfrm>
          <a:prstGeom prst="rect">
            <a:avLst/>
          </a:prstGeom>
          <a:noFill/>
        </p:spPr>
      </p:pic>
      <p:sp>
        <p:nvSpPr>
          <p:cNvPr id="6" name="Espace réservé du numéro de diapositive 5"/>
          <p:cNvSpPr>
            <a:spLocks noGrp="1"/>
          </p:cNvSpPr>
          <p:nvPr>
            <p:ph type="sldNum" sz="quarter" idx="12"/>
          </p:nvPr>
        </p:nvSpPr>
        <p:spPr/>
        <p:txBody>
          <a:bodyPr/>
          <a:lstStyle/>
          <a:p>
            <a:fld id="{9DD4E68C-4320-4915-889E-2BEDFCC4B306}" type="slidenum">
              <a:rPr lang="en-US" smtClean="0">
                <a:solidFill>
                  <a:schemeClr val="bg1"/>
                </a:solidFill>
              </a:rPr>
              <a:pPr/>
              <a:t>14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Variété des systèmes </a:t>
            </a:r>
            <a:r>
              <a:rPr lang="fr-FR" sz="4000" dirty="0" smtClean="0">
                <a:solidFill>
                  <a:srgbClr val="0070C0"/>
                </a:solidFill>
              </a:rPr>
              <a:t>multimodaux</a:t>
            </a:r>
            <a:endParaRPr lang="en-US" sz="4000" dirty="0">
              <a:solidFill>
                <a:srgbClr val="0070C0"/>
              </a:solidFill>
            </a:endParaRPr>
          </a:p>
        </p:txBody>
      </p:sp>
      <p:sp>
        <p:nvSpPr>
          <p:cNvPr id="5123" name="Rectangle 3"/>
          <p:cNvSpPr>
            <a:spLocks noGrp="1" noChangeArrowheads="1"/>
          </p:cNvSpPr>
          <p:nvPr>
            <p:ph type="body" idx="1"/>
          </p:nvPr>
        </p:nvSpPr>
        <p:spPr>
          <a:xfrm>
            <a:off x="611560" y="1700808"/>
            <a:ext cx="5688632" cy="2448272"/>
          </a:xfrm>
          <a:solidFill>
            <a:schemeClr val="accent3"/>
          </a:solidFill>
        </p:spPr>
        <p:txBody>
          <a:bodyPr/>
          <a:lstStyle/>
          <a:p>
            <a:pPr algn="just">
              <a:buNone/>
            </a:pPr>
            <a:r>
              <a:rPr lang="fr-FR" sz="2000" dirty="0" smtClean="0">
                <a:solidFill>
                  <a:schemeClr val="tx1"/>
                </a:solidFill>
              </a:rPr>
              <a:t>	Les </a:t>
            </a:r>
            <a:r>
              <a:rPr lang="fr-FR" sz="2000" dirty="0" smtClean="0">
                <a:solidFill>
                  <a:schemeClr val="tx1"/>
                </a:solidFill>
              </a:rPr>
              <a:t>progrès à la fois en termes de conception et de compréhension d’usages multimodaux </a:t>
            </a:r>
            <a:r>
              <a:rPr lang="fr-FR" sz="2000" dirty="0" smtClean="0">
                <a:solidFill>
                  <a:schemeClr val="tx1"/>
                </a:solidFill>
              </a:rPr>
              <a:t>ont </a:t>
            </a:r>
            <a:r>
              <a:rPr lang="fr-FR" sz="2000" dirty="0" smtClean="0">
                <a:solidFill>
                  <a:schemeClr val="tx1"/>
                </a:solidFill>
              </a:rPr>
              <a:t>favorisé la mise au point de systèmes multimodaux dans de nombreux domaines.</a:t>
            </a:r>
            <a:endParaRPr lang="fr-FR" sz="2000" dirty="0" smtClean="0">
              <a:solidFill>
                <a:schemeClr val="tx1"/>
              </a:solidFill>
            </a:endParaRPr>
          </a:p>
        </p:txBody>
      </p:sp>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15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0"/>
            <a:ext cx="6553200" cy="1340768"/>
          </a:xfrm>
        </p:spPr>
        <p:txBody>
          <a:bodyPr/>
          <a:lstStyle/>
          <a:p>
            <a:r>
              <a:rPr lang="fr-FR" sz="4000" dirty="0" smtClean="0">
                <a:solidFill>
                  <a:schemeClr val="tx1"/>
                </a:solidFill>
              </a:rPr>
              <a:t/>
            </a:r>
            <a:br>
              <a:rPr lang="fr-FR" sz="4000" dirty="0" smtClean="0">
                <a:solidFill>
                  <a:schemeClr val="tx1"/>
                </a:solidFill>
              </a:rPr>
            </a:br>
            <a:r>
              <a:rPr lang="fr-FR" sz="3600" dirty="0" smtClean="0">
                <a:solidFill>
                  <a:srgbClr val="0070C0"/>
                </a:solidFill>
              </a:rPr>
              <a:t>Variété </a:t>
            </a:r>
            <a:r>
              <a:rPr lang="fr-FR" sz="3600" dirty="0" smtClean="0">
                <a:solidFill>
                  <a:srgbClr val="0070C0"/>
                </a:solidFill>
              </a:rPr>
              <a:t>des systèmes </a:t>
            </a:r>
            <a:r>
              <a:rPr lang="fr-FR" sz="3600" dirty="0" smtClean="0">
                <a:solidFill>
                  <a:srgbClr val="0070C0"/>
                </a:solidFill>
              </a:rPr>
              <a:t>multimodaux</a:t>
            </a:r>
            <a:r>
              <a:rPr lang="fr-FR" sz="4000" dirty="0" smtClean="0"/>
              <a:t> </a:t>
            </a:r>
            <a:r>
              <a:rPr lang="fr-FR" sz="4000" dirty="0" smtClean="0"/>
              <a:t>SYSTÈMES </a:t>
            </a:r>
            <a:r>
              <a:rPr lang="fr-FR" sz="4000" dirty="0" smtClean="0"/>
              <a:t>MULTIMODAUXVARIÉTÉ</a:t>
            </a:r>
            <a:endParaRPr lang="en-US" sz="4000" dirty="0">
              <a:solidFill>
                <a:srgbClr val="0070C0"/>
              </a:solidFill>
            </a:endParaRPr>
          </a:p>
        </p:txBody>
      </p:sp>
      <p:sp>
        <p:nvSpPr>
          <p:cNvPr id="5123" name="Rectangle 3"/>
          <p:cNvSpPr>
            <a:spLocks noGrp="1" noChangeArrowheads="1"/>
          </p:cNvSpPr>
          <p:nvPr>
            <p:ph type="body" idx="1"/>
          </p:nvPr>
        </p:nvSpPr>
        <p:spPr>
          <a:xfrm>
            <a:off x="539552" y="1484784"/>
            <a:ext cx="6336704" cy="3456384"/>
          </a:xfrm>
          <a:solidFill>
            <a:schemeClr val="accent3"/>
          </a:solidFill>
        </p:spPr>
        <p:txBody>
          <a:bodyPr/>
          <a:lstStyle/>
          <a:p>
            <a:pPr algn="just">
              <a:buNone/>
            </a:pPr>
            <a:r>
              <a:rPr lang="fr-FR" sz="2000" dirty="0" smtClean="0"/>
              <a:t>	</a:t>
            </a:r>
            <a:r>
              <a:rPr lang="fr-FR" sz="2000" b="1" dirty="0" smtClean="0">
                <a:solidFill>
                  <a:schemeClr val="tx1"/>
                </a:solidFill>
              </a:rPr>
              <a:t>Le </a:t>
            </a:r>
            <a:r>
              <a:rPr lang="fr-FR" sz="2000" b="1" dirty="0" smtClean="0">
                <a:solidFill>
                  <a:schemeClr val="tx1"/>
                </a:solidFill>
              </a:rPr>
              <a:t>domaine médical </a:t>
            </a:r>
            <a:r>
              <a:rPr lang="fr-FR" sz="2000" dirty="0" smtClean="0">
                <a:solidFill>
                  <a:schemeClr val="tx1"/>
                </a:solidFill>
              </a:rPr>
              <a:t>s’intéresse de plus en plus aux systèmes multimodaux, qui semblent offrir des possibilités de sécurité et d’efficacité pour certaines chirurgies jugées trop invasives. Afin de garantir la qualité des gestes chirurgicaux et de limiter ainsi les conséquences </a:t>
            </a:r>
            <a:r>
              <a:rPr lang="fr-FR" sz="2000" dirty="0" err="1" smtClean="0">
                <a:solidFill>
                  <a:schemeClr val="tx1"/>
                </a:solidFill>
              </a:rPr>
              <a:t>post-opératoires</a:t>
            </a:r>
            <a:r>
              <a:rPr lang="fr-FR" sz="2000" dirty="0" smtClean="0">
                <a:solidFill>
                  <a:schemeClr val="tx1"/>
                </a:solidFill>
              </a:rPr>
              <a:t>, les chirurgiens sont maintenant aidés par des systèmes de guidage précis et sûrs. Par exemple, le système CASPER </a:t>
            </a:r>
            <a:r>
              <a:rPr lang="fr-FR" sz="2000" dirty="0" smtClean="0">
                <a:solidFill>
                  <a:schemeClr val="tx1"/>
                </a:solidFill>
              </a:rPr>
              <a:t>assiste </a:t>
            </a:r>
            <a:r>
              <a:rPr lang="fr-FR" sz="2000" dirty="0" smtClean="0">
                <a:solidFill>
                  <a:schemeClr val="tx1"/>
                </a:solidFill>
              </a:rPr>
              <a:t>le chirurgien lors de la réalisation d’une ponction péricardique en repérant la position 3D et la trajectoire de l’aiguille de ponction en fonction de la trajectoire prévue.</a:t>
            </a:r>
            <a:endParaRPr lang="fr-FR" sz="2000" dirty="0" smtClean="0">
              <a:solidFill>
                <a:schemeClr val="tx1"/>
              </a:solidFill>
            </a:endParaRPr>
          </a:p>
        </p:txBody>
      </p:sp>
      <p:pic>
        <p:nvPicPr>
          <p:cNvPr id="2" name="Picture 2"/>
          <p:cNvPicPr>
            <a:picLocks noChangeAspect="1" noChangeArrowheads="1"/>
          </p:cNvPicPr>
          <p:nvPr/>
        </p:nvPicPr>
        <p:blipFill>
          <a:blip r:embed="rId3" cstate="print"/>
          <a:srcRect/>
          <a:stretch>
            <a:fillRect/>
          </a:stretch>
        </p:blipFill>
        <p:spPr bwMode="auto">
          <a:xfrm>
            <a:off x="3275856" y="4941168"/>
            <a:ext cx="3687763" cy="180020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9DD4E68C-4320-4915-889E-2BEDFCC4B306}" type="slidenum">
              <a:rPr lang="en-US" smtClean="0">
                <a:solidFill>
                  <a:schemeClr val="bg1"/>
                </a:solidFill>
              </a:rPr>
              <a:pPr/>
              <a:t>16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Variété des systèmes multimodaux</a:t>
            </a:r>
            <a:endParaRPr lang="en-US" sz="4000" dirty="0">
              <a:solidFill>
                <a:srgbClr val="0070C0"/>
              </a:solidFill>
            </a:endParaRPr>
          </a:p>
        </p:txBody>
      </p:sp>
      <p:sp>
        <p:nvSpPr>
          <p:cNvPr id="5123" name="Rectangle 3"/>
          <p:cNvSpPr>
            <a:spLocks noGrp="1" noChangeArrowheads="1"/>
          </p:cNvSpPr>
          <p:nvPr>
            <p:ph type="body" idx="1"/>
          </p:nvPr>
        </p:nvSpPr>
        <p:spPr>
          <a:xfrm>
            <a:off x="611560" y="1340768"/>
            <a:ext cx="5976664" cy="4248472"/>
          </a:xfrm>
          <a:solidFill>
            <a:schemeClr val="accent3"/>
          </a:solidFill>
        </p:spPr>
        <p:txBody>
          <a:bodyPr/>
          <a:lstStyle/>
          <a:p>
            <a:pPr algn="just">
              <a:buNone/>
            </a:pPr>
            <a:r>
              <a:rPr lang="fr-FR" sz="2000" dirty="0" smtClean="0">
                <a:solidFill>
                  <a:schemeClr val="tx1"/>
                </a:solidFill>
              </a:rPr>
              <a:t>	Plusieurs </a:t>
            </a:r>
            <a:r>
              <a:rPr lang="fr-FR" sz="2000" dirty="0" smtClean="0">
                <a:solidFill>
                  <a:schemeClr val="tx1"/>
                </a:solidFill>
              </a:rPr>
              <a:t>systèmes multimodaux existent aussi dans </a:t>
            </a:r>
            <a:r>
              <a:rPr lang="fr-FR" sz="2000" b="1" dirty="0" smtClean="0">
                <a:solidFill>
                  <a:schemeClr val="tx1"/>
                </a:solidFill>
              </a:rPr>
              <a:t>le domaine militaire</a:t>
            </a:r>
            <a:r>
              <a:rPr lang="fr-FR" sz="2000" dirty="0" smtClean="0">
                <a:solidFill>
                  <a:schemeClr val="tx1"/>
                </a:solidFill>
              </a:rPr>
              <a:t>. L’abondance des tâches et la recherche d’une efficacité totale dans leurs réalisations et leurs conséquences amènent une innovation constante des modalités d’interaction. Tout d’abord, la conduite des systèmes embarqués ayant une mission de défense (tanks, avions, drones, équipement du militaire, etc.) repose sur des interfaces multimodales riches. Par exemple, l’équipement proposé par Sagem pour le fantassin du futur (projet FELIN) inclut de nombreux dispositifs comme un système GPS, un PDA ou un viseur de </a:t>
            </a:r>
            <a:r>
              <a:rPr lang="fr-FR" sz="2000" dirty="0" smtClean="0">
                <a:solidFill>
                  <a:schemeClr val="tx1"/>
                </a:solidFill>
              </a:rPr>
              <a:t>casque</a:t>
            </a:r>
            <a:r>
              <a:rPr lang="fr-FR" sz="2000" dirty="0" smtClean="0">
                <a:solidFill>
                  <a:schemeClr val="tx1"/>
                </a:solidFill>
              </a:rPr>
              <a:t> </a:t>
            </a:r>
            <a:r>
              <a:rPr lang="fr-FR" sz="2000" dirty="0" smtClean="0">
                <a:solidFill>
                  <a:schemeClr val="tx1"/>
                </a:solidFill>
              </a:rPr>
              <a:t>[Cohen </a:t>
            </a:r>
            <a:r>
              <a:rPr lang="fr-FR" sz="2000" dirty="0" smtClean="0">
                <a:solidFill>
                  <a:schemeClr val="tx1"/>
                </a:solidFill>
              </a:rPr>
              <a:t>1997].</a:t>
            </a:r>
            <a:endParaRPr lang="fr-FR" sz="2000" dirty="0" smtClean="0">
              <a:solidFill>
                <a:schemeClr val="tx1"/>
              </a:solidFill>
            </a:endParaRPr>
          </a:p>
        </p:txBody>
      </p:sp>
      <p:pic>
        <p:nvPicPr>
          <p:cNvPr id="4099" name="Picture 3"/>
          <p:cNvPicPr>
            <a:picLocks noChangeAspect="1" noChangeArrowheads="1"/>
          </p:cNvPicPr>
          <p:nvPr/>
        </p:nvPicPr>
        <p:blipFill>
          <a:blip r:embed="rId3" cstate="print"/>
          <a:srcRect/>
          <a:stretch>
            <a:fillRect/>
          </a:stretch>
        </p:blipFill>
        <p:spPr bwMode="auto">
          <a:xfrm>
            <a:off x="3419872" y="5157192"/>
            <a:ext cx="3528392" cy="1547441"/>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9DD4E68C-4320-4915-889E-2BEDFCC4B306}" type="slidenum">
              <a:rPr lang="en-US" smtClean="0">
                <a:solidFill>
                  <a:schemeClr val="bg1"/>
                </a:solidFill>
              </a:rPr>
              <a:pPr/>
              <a:t>17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188640"/>
            <a:ext cx="6553200" cy="1138138"/>
          </a:xfrm>
        </p:spPr>
        <p:txBody>
          <a:bodyPr/>
          <a:lstStyle/>
          <a:p>
            <a:r>
              <a:rPr lang="fr-FR" sz="4000" dirty="0" smtClean="0">
                <a:solidFill>
                  <a:srgbClr val="0070C0"/>
                </a:solidFill>
              </a:rPr>
              <a:t>Variété des systèmes multimodaux</a:t>
            </a:r>
            <a:endParaRPr lang="en-US" sz="4000" dirty="0">
              <a:solidFill>
                <a:srgbClr val="0070C0"/>
              </a:solidFill>
            </a:endParaRPr>
          </a:p>
        </p:txBody>
      </p:sp>
      <p:sp>
        <p:nvSpPr>
          <p:cNvPr id="5123" name="Rectangle 3"/>
          <p:cNvSpPr>
            <a:spLocks noGrp="1" noChangeArrowheads="1"/>
          </p:cNvSpPr>
          <p:nvPr>
            <p:ph type="body" idx="1"/>
          </p:nvPr>
        </p:nvSpPr>
        <p:spPr>
          <a:xfrm>
            <a:off x="755576" y="1340768"/>
            <a:ext cx="5400600" cy="3528392"/>
          </a:xfrm>
          <a:solidFill>
            <a:schemeClr val="accent3"/>
          </a:solidFill>
        </p:spPr>
        <p:txBody>
          <a:bodyPr/>
          <a:lstStyle/>
          <a:p>
            <a:pPr algn="just">
              <a:buNone/>
            </a:pPr>
            <a:r>
              <a:rPr lang="fr-FR" sz="2000" dirty="0" smtClean="0">
                <a:solidFill>
                  <a:schemeClr val="tx1"/>
                </a:solidFill>
              </a:rPr>
              <a:t>	</a:t>
            </a:r>
            <a:r>
              <a:rPr lang="fr-FR" sz="2000" b="1" dirty="0" smtClean="0">
                <a:solidFill>
                  <a:schemeClr val="tx1"/>
                </a:solidFill>
              </a:rPr>
              <a:t>Le </a:t>
            </a:r>
            <a:r>
              <a:rPr lang="fr-FR" sz="2000" b="1" dirty="0" smtClean="0">
                <a:solidFill>
                  <a:schemeClr val="tx1"/>
                </a:solidFill>
              </a:rPr>
              <a:t>domaine aéronautique </a:t>
            </a:r>
            <a:r>
              <a:rPr lang="fr-FR" sz="2000" dirty="0" smtClean="0">
                <a:solidFill>
                  <a:schemeClr val="tx1"/>
                </a:solidFill>
              </a:rPr>
              <a:t>civil utilise de plus en plus de modalités. Avec les joysticks pour le contrôle de l’avion, les manettes des gaz et les multiples boutons, de nouvelles modalités comme l’utilisation des surfaces tactiles, des dispositifs de pointage ou des systèmes de reconnaissance vocale font leur apparition. Par exemple, l’A380 utilise un dispositif de pointage de style trackball dans son cockpit et permet aux pilotes de manipuler directement les objets graphiques à </a:t>
            </a:r>
            <a:r>
              <a:rPr lang="fr-FR" sz="2000" dirty="0" smtClean="0">
                <a:solidFill>
                  <a:schemeClr val="tx1"/>
                </a:solidFill>
              </a:rPr>
              <a:t>l’écran.</a:t>
            </a:r>
            <a:endParaRPr lang="fr-FR" sz="2000" dirty="0" smtClean="0">
              <a:solidFill>
                <a:schemeClr val="tx1"/>
              </a:solidFill>
            </a:endParaRPr>
          </a:p>
        </p:txBody>
      </p:sp>
      <p:pic>
        <p:nvPicPr>
          <p:cNvPr id="2" name="Picture 2"/>
          <p:cNvPicPr>
            <a:picLocks noChangeAspect="1" noChangeArrowheads="1"/>
          </p:cNvPicPr>
          <p:nvPr/>
        </p:nvPicPr>
        <p:blipFill>
          <a:blip r:embed="rId3" cstate="print"/>
          <a:srcRect/>
          <a:stretch>
            <a:fillRect/>
          </a:stretch>
        </p:blipFill>
        <p:spPr bwMode="auto">
          <a:xfrm>
            <a:off x="2699792" y="4686812"/>
            <a:ext cx="4317429" cy="201916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9DD4E68C-4320-4915-889E-2BEDFCC4B306}" type="slidenum">
              <a:rPr lang="en-US" smtClean="0">
                <a:solidFill>
                  <a:schemeClr val="bg1"/>
                </a:solidFill>
              </a:rPr>
              <a:pPr/>
              <a:t>18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Variété des systèmes </a:t>
            </a:r>
            <a:r>
              <a:rPr lang="fr-FR" sz="4000" dirty="0" smtClean="0">
                <a:solidFill>
                  <a:srgbClr val="0070C0"/>
                </a:solidFill>
              </a:rPr>
              <a:t>     multimodaux</a:t>
            </a:r>
            <a:endParaRPr lang="en-US" sz="4000" dirty="0">
              <a:solidFill>
                <a:srgbClr val="0070C0"/>
              </a:solidFill>
            </a:endParaRPr>
          </a:p>
        </p:txBody>
      </p:sp>
      <p:sp>
        <p:nvSpPr>
          <p:cNvPr id="5123" name="Rectangle 3"/>
          <p:cNvSpPr>
            <a:spLocks noGrp="1" noChangeArrowheads="1"/>
          </p:cNvSpPr>
          <p:nvPr>
            <p:ph type="body" idx="1"/>
          </p:nvPr>
        </p:nvSpPr>
        <p:spPr>
          <a:xfrm>
            <a:off x="539552" y="1484784"/>
            <a:ext cx="6336704" cy="3312368"/>
          </a:xfrm>
          <a:solidFill>
            <a:schemeClr val="accent3"/>
          </a:solidFill>
        </p:spPr>
        <p:txBody>
          <a:bodyPr/>
          <a:lstStyle/>
          <a:p>
            <a:pPr algn="just">
              <a:buNone/>
            </a:pPr>
            <a:r>
              <a:rPr lang="fr-FR" sz="2000" dirty="0" smtClean="0">
                <a:solidFill>
                  <a:schemeClr val="tx1"/>
                </a:solidFill>
              </a:rPr>
              <a:t>	de nos jours aussi les systèmes multimodaux sont de plus en plus utilisé dans notre vie quotidienne</a:t>
            </a:r>
          </a:p>
          <a:p>
            <a:pPr algn="just">
              <a:buNone/>
            </a:pPr>
            <a:r>
              <a:rPr lang="fr-FR" sz="2000" dirty="0" smtClean="0">
                <a:solidFill>
                  <a:schemeClr val="tx1"/>
                </a:solidFill>
              </a:rPr>
              <a:t>      Les  </a:t>
            </a:r>
            <a:r>
              <a:rPr lang="fr-FR" sz="2000" dirty="0" smtClean="0">
                <a:solidFill>
                  <a:schemeClr val="tx1"/>
                </a:solidFill>
              </a:rPr>
              <a:t>téléphones portables sont équipés, en plus du clavier, d’un système de reconnaissance vocale permettant par exemple de lancer directement un appel en prononçant simplement le nom du </a:t>
            </a:r>
            <a:r>
              <a:rPr lang="fr-FR" sz="2000" dirty="0" smtClean="0">
                <a:solidFill>
                  <a:schemeClr val="tx1"/>
                </a:solidFill>
              </a:rPr>
              <a:t>correspondant.</a:t>
            </a:r>
          </a:p>
          <a:p>
            <a:pPr algn="just">
              <a:buNone/>
            </a:pPr>
            <a:r>
              <a:rPr lang="fr-FR" sz="2000" dirty="0" smtClean="0">
                <a:solidFill>
                  <a:schemeClr val="tx1"/>
                </a:solidFill>
              </a:rPr>
              <a:t>	Les </a:t>
            </a:r>
            <a:r>
              <a:rPr lang="fr-FR" sz="2000" dirty="0" smtClean="0">
                <a:solidFill>
                  <a:schemeClr val="tx1"/>
                </a:solidFill>
              </a:rPr>
              <a:t>consoles de jeux couplent écran tactile et boutons classiques </a:t>
            </a:r>
            <a:r>
              <a:rPr lang="fr-FR" sz="2000" dirty="0" smtClean="0">
                <a:solidFill>
                  <a:schemeClr val="tx1"/>
                </a:solidFill>
              </a:rPr>
              <a:t>ou </a:t>
            </a:r>
            <a:r>
              <a:rPr lang="fr-FR" sz="2000" dirty="0" smtClean="0">
                <a:solidFill>
                  <a:schemeClr val="tx1"/>
                </a:solidFill>
              </a:rPr>
              <a:t>proposent des manettes de jeux qui intègrent des capteurs de mouvement permettant, par exemple, de les utiliser comme des raquettes de </a:t>
            </a:r>
            <a:r>
              <a:rPr lang="fr-FR" sz="2000" dirty="0" smtClean="0">
                <a:solidFill>
                  <a:schemeClr val="tx1"/>
                </a:solidFill>
              </a:rPr>
              <a:t>tennis</a:t>
            </a:r>
            <a:endParaRPr lang="fr-FR" sz="2000" dirty="0" smtClean="0">
              <a:solidFill>
                <a:schemeClr val="tx1"/>
              </a:solidFill>
            </a:endParaRPr>
          </a:p>
        </p:txBody>
      </p:sp>
      <p:pic>
        <p:nvPicPr>
          <p:cNvPr id="6146" name="Picture 2"/>
          <p:cNvPicPr>
            <a:picLocks noChangeAspect="1" noChangeArrowheads="1"/>
          </p:cNvPicPr>
          <p:nvPr/>
        </p:nvPicPr>
        <p:blipFill>
          <a:blip r:embed="rId3" cstate="print"/>
          <a:srcRect/>
          <a:stretch>
            <a:fillRect/>
          </a:stretch>
        </p:blipFill>
        <p:spPr bwMode="auto">
          <a:xfrm>
            <a:off x="3131840" y="4653136"/>
            <a:ext cx="3744739" cy="2061401"/>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9DD4E68C-4320-4915-889E-2BEDFCC4B306}" type="slidenum">
              <a:rPr lang="en-US" smtClean="0">
                <a:solidFill>
                  <a:schemeClr val="bg1"/>
                </a:solidFill>
              </a:rPr>
              <a:pPr/>
              <a:t>19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Plan de la </a:t>
            </a:r>
            <a:r>
              <a:rPr lang="en-US" dirty="0" smtClean="0"/>
              <a:t>presentation</a:t>
            </a:r>
            <a:endParaRPr lang="en-US" dirty="0" smtClean="0"/>
          </a:p>
        </p:txBody>
      </p:sp>
      <p:sp>
        <p:nvSpPr>
          <p:cNvPr id="4099" name="Rectangle 3"/>
          <p:cNvSpPr>
            <a:spLocks noGrp="1" noChangeArrowheads="1"/>
          </p:cNvSpPr>
          <p:nvPr>
            <p:ph type="body" idx="1"/>
          </p:nvPr>
        </p:nvSpPr>
        <p:spPr/>
        <p:txBody>
          <a:bodyPr/>
          <a:lstStyle/>
          <a:p>
            <a:r>
              <a:rPr lang="en-US" dirty="0" smtClean="0">
                <a:solidFill>
                  <a:schemeClr val="accent3"/>
                </a:solidFill>
              </a:rPr>
              <a:t>Introduction</a:t>
            </a:r>
          </a:p>
          <a:p>
            <a:r>
              <a:rPr lang="en-US" dirty="0" smtClean="0">
                <a:solidFill>
                  <a:schemeClr val="accent3"/>
                </a:solidFill>
              </a:rPr>
              <a:t>Les interactions</a:t>
            </a:r>
          </a:p>
          <a:p>
            <a:r>
              <a:rPr lang="en-US" dirty="0" smtClean="0">
                <a:solidFill>
                  <a:schemeClr val="accent3"/>
                </a:solidFill>
              </a:rPr>
              <a:t>Les </a:t>
            </a:r>
            <a:r>
              <a:rPr lang="en-US" dirty="0" err="1" smtClean="0">
                <a:solidFill>
                  <a:schemeClr val="accent3"/>
                </a:solidFill>
              </a:rPr>
              <a:t>systèmes</a:t>
            </a:r>
            <a:r>
              <a:rPr lang="en-US" dirty="0" smtClean="0">
                <a:solidFill>
                  <a:schemeClr val="accent3"/>
                </a:solidFill>
              </a:rPr>
              <a:t> multi-</a:t>
            </a:r>
            <a:r>
              <a:rPr lang="en-US" dirty="0" err="1" smtClean="0">
                <a:solidFill>
                  <a:schemeClr val="accent3"/>
                </a:solidFill>
              </a:rPr>
              <a:t>modaux</a:t>
            </a:r>
            <a:endParaRPr lang="en-US" dirty="0" smtClean="0">
              <a:solidFill>
                <a:schemeClr val="accent3"/>
              </a:solidFill>
            </a:endParaRPr>
          </a:p>
          <a:p>
            <a:r>
              <a:rPr lang="en-US" dirty="0" smtClean="0">
                <a:solidFill>
                  <a:schemeClr val="accent3"/>
                </a:solidFill>
              </a:rPr>
              <a:t>Types de multi-</a:t>
            </a:r>
            <a:r>
              <a:rPr lang="en-US" dirty="0" err="1" smtClean="0">
                <a:solidFill>
                  <a:schemeClr val="accent3"/>
                </a:solidFill>
              </a:rPr>
              <a:t>modalité</a:t>
            </a:r>
            <a:endParaRPr lang="en-US" dirty="0" smtClean="0">
              <a:solidFill>
                <a:schemeClr val="accent3"/>
              </a:solidFill>
            </a:endParaRPr>
          </a:p>
          <a:p>
            <a:r>
              <a:rPr lang="fr-FR" dirty="0" smtClean="0">
                <a:solidFill>
                  <a:schemeClr val="accent3"/>
                </a:solidFill>
              </a:rPr>
              <a:t>Apports de la multi-modalité</a:t>
            </a:r>
            <a:r>
              <a:rPr lang="en-US" dirty="0" smtClean="0">
                <a:solidFill>
                  <a:schemeClr val="accent3"/>
                </a:solidFill>
              </a:rPr>
              <a:t> </a:t>
            </a:r>
          </a:p>
          <a:p>
            <a:r>
              <a:rPr lang="en-US" dirty="0" smtClean="0">
                <a:solidFill>
                  <a:schemeClr val="accent3"/>
                </a:solidFill>
              </a:rPr>
              <a:t>Conclusion</a:t>
            </a:r>
            <a:endParaRPr lang="en-US" dirty="0">
              <a:solidFill>
                <a:schemeClr val="accent3"/>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coopération entre modalités TYCOON </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lgn="just">
              <a:buNone/>
            </a:pPr>
            <a:endParaRPr lang="fr-FR" sz="2000" dirty="0" smtClean="0">
              <a:solidFill>
                <a:schemeClr val="tx1"/>
              </a:solidFill>
            </a:endParaRPr>
          </a:p>
          <a:p>
            <a:pPr algn="just">
              <a:buFont typeface="Wingdings" pitchFamily="2" charset="2"/>
              <a:buChar char="Ø"/>
            </a:pPr>
            <a:r>
              <a:rPr lang="fr-FR" sz="2000" dirty="0" smtClean="0">
                <a:solidFill>
                  <a:schemeClr val="tx1"/>
                </a:solidFill>
              </a:rPr>
              <a:t>(Martin, 1995) a distingué six types de coopération entre modalités TYCOON (</a:t>
            </a:r>
            <a:r>
              <a:rPr lang="fr-FR" sz="2000" dirty="0" err="1" smtClean="0">
                <a:solidFill>
                  <a:schemeClr val="tx1"/>
                </a:solidFill>
              </a:rPr>
              <a:t>TYpes</a:t>
            </a:r>
            <a:r>
              <a:rPr lang="fr-FR" sz="2000" dirty="0" smtClean="0">
                <a:solidFill>
                  <a:schemeClr val="tx1"/>
                </a:solidFill>
              </a:rPr>
              <a:t> de </a:t>
            </a:r>
            <a:r>
              <a:rPr lang="fr-FR" sz="2000" dirty="0" err="1" smtClean="0">
                <a:solidFill>
                  <a:schemeClr val="tx1"/>
                </a:solidFill>
              </a:rPr>
              <a:t>COOpératioN</a:t>
            </a:r>
            <a:r>
              <a:rPr lang="fr-FR" sz="2000" dirty="0" smtClean="0">
                <a:solidFill>
                  <a:schemeClr val="tx1"/>
                </a:solidFill>
              </a:rPr>
              <a:t>).</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La complémentarité </a:t>
            </a:r>
            <a:r>
              <a:rPr lang="fr-FR" sz="2000" dirty="0" smtClean="0">
                <a:solidFill>
                  <a:schemeClr val="tx1"/>
                </a:solidFill>
              </a:rPr>
              <a:t>: au sein d’un même énoncé, différentes informations sont transmises sur différentes modalités pour réaliser une tâche donnée:</a:t>
            </a:r>
          </a:p>
          <a:p>
            <a:pPr lvl="3" algn="just">
              <a:buFont typeface="Wingdings" pitchFamily="2" charset="2"/>
              <a:buChar char="§"/>
            </a:pPr>
            <a:r>
              <a:rPr lang="fr-FR" dirty="0" smtClean="0">
                <a:solidFill>
                  <a:schemeClr val="tx1"/>
                </a:solidFill>
              </a:rPr>
              <a:t> </a:t>
            </a:r>
            <a:r>
              <a:rPr lang="fr-FR" dirty="0" smtClean="0">
                <a:solidFill>
                  <a:schemeClr val="tx1"/>
                </a:solidFill>
                <a:effectLst>
                  <a:outerShdw blurRad="38100" dist="38100" dir="2700000" algn="tl">
                    <a:srgbClr val="000000">
                      <a:alpha val="43137"/>
                    </a:srgbClr>
                  </a:outerShdw>
                </a:effectLst>
              </a:rPr>
              <a:t>mets ça ici.</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La redondance </a:t>
            </a:r>
            <a:r>
              <a:rPr lang="fr-FR" sz="2000" dirty="0" smtClean="0">
                <a:solidFill>
                  <a:schemeClr val="tx1"/>
                </a:solidFill>
              </a:rPr>
              <a:t>: au sein d’un même énoncé, la même information est transmise par différentes modalités:</a:t>
            </a:r>
          </a:p>
          <a:p>
            <a:pPr lvl="3" algn="just">
              <a:buFont typeface="Wingdings" pitchFamily="2" charset="2"/>
              <a:buChar char="§"/>
            </a:pPr>
            <a:r>
              <a:rPr lang="fr-FR" dirty="0" smtClean="0">
                <a:solidFill>
                  <a:schemeClr val="tx1"/>
                </a:solidFill>
              </a:rPr>
              <a:t> </a:t>
            </a:r>
            <a:r>
              <a:rPr lang="fr-FR" dirty="0" smtClean="0">
                <a:solidFill>
                  <a:schemeClr val="tx1"/>
                </a:solidFill>
                <a:effectLst>
                  <a:outerShdw blurRad="38100" dist="38100" dir="2700000" algn="tl">
                    <a:srgbClr val="000000">
                      <a:alpha val="43137"/>
                    </a:srgbClr>
                  </a:outerShdw>
                </a:effectLst>
              </a:rPr>
              <a:t>vas à gauche en indiquant le gauche</a:t>
            </a:r>
            <a:r>
              <a:rPr lang="fr-FR" sz="1000" dirty="0" smtClean="0">
                <a:solidFill>
                  <a:schemeClr val="tx1"/>
                </a:solidFill>
                <a:effectLst>
                  <a:outerShdw blurRad="38100" dist="38100" dir="2700000" algn="tl">
                    <a:srgbClr val="000000">
                      <a:alpha val="43137"/>
                    </a:srgbClr>
                  </a:outerShdw>
                </a:effectLst>
              </a:rPr>
              <a:t>. </a:t>
            </a:r>
            <a:endParaRPr lang="fr-FR" dirty="0" smtClean="0">
              <a:solidFill>
                <a:schemeClr val="tx1"/>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20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coopération entre modalités TYCOON </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lgn="just">
              <a:buNone/>
            </a:pPr>
            <a:endParaRPr lang="fr-FR" sz="2000" dirty="0" smtClean="0">
              <a:solidFill>
                <a:schemeClr val="tx1"/>
              </a:solidFill>
            </a:endParaRPr>
          </a:p>
          <a:p>
            <a:pPr algn="just">
              <a:buFont typeface="Wingdings" pitchFamily="2" charset="2"/>
              <a:buChar char="Ø"/>
            </a:pPr>
            <a:r>
              <a:rPr lang="fr-FR" sz="2000" b="1" dirty="0" smtClean="0">
                <a:solidFill>
                  <a:schemeClr val="tx1"/>
                </a:solidFill>
              </a:rPr>
              <a:t>La concurrence </a:t>
            </a:r>
            <a:r>
              <a:rPr lang="fr-FR" sz="2000" dirty="0" smtClean="0">
                <a:solidFill>
                  <a:schemeClr val="tx1"/>
                </a:solidFill>
              </a:rPr>
              <a:t>: différentes modalités sont utilisées en parallèle pour réaliser des actions distinctes. </a:t>
            </a:r>
            <a:endParaRPr lang="fr-FR" sz="2000" dirty="0" smtClean="0">
              <a:solidFill>
                <a:schemeClr val="tx1"/>
              </a:solidFill>
            </a:endParaRPr>
          </a:p>
          <a:p>
            <a:pPr algn="just">
              <a:buNone/>
            </a:pPr>
            <a:r>
              <a:rPr lang="fr-FR" sz="2000" dirty="0" smtClean="0">
                <a:solidFill>
                  <a:schemeClr val="tx1"/>
                </a:solidFill>
              </a:rPr>
              <a:t>	</a:t>
            </a:r>
            <a:r>
              <a:rPr lang="fr-FR" sz="2000" dirty="0" smtClean="0">
                <a:solidFill>
                  <a:schemeClr val="tx1"/>
                </a:solidFill>
              </a:rPr>
              <a:t>	</a:t>
            </a:r>
            <a:r>
              <a:rPr lang="fr-FR" sz="2000" dirty="0" smtClean="0">
                <a:solidFill>
                  <a:schemeClr val="tx1"/>
                </a:solidFill>
              </a:rPr>
              <a:t> </a:t>
            </a:r>
            <a:r>
              <a:rPr lang="fr-FR" sz="1800" dirty="0" smtClean="0">
                <a:solidFill>
                  <a:schemeClr val="tx1"/>
                </a:solidFill>
                <a:effectLst>
                  <a:outerShdw blurRad="38100" dist="38100" dir="2700000" algn="tl">
                    <a:srgbClr val="000000">
                      <a:alpha val="43137"/>
                    </a:srgbClr>
                  </a:outerShdw>
                </a:effectLst>
              </a:rPr>
              <a:t>colorer et tracer un objet</a:t>
            </a:r>
            <a:r>
              <a:rPr lang="fr-FR" sz="2000" dirty="0" smtClean="0">
                <a:solidFill>
                  <a:schemeClr val="tx1"/>
                </a:solidFill>
                <a:effectLst>
                  <a:outerShdw blurRad="38100" dist="38100" dir="2700000" algn="tl">
                    <a:srgbClr val="000000">
                      <a:alpha val="43137"/>
                    </a:srgbClr>
                  </a:outerShdw>
                </a:effectLst>
              </a:rPr>
              <a:t>.</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L’équivalence</a:t>
            </a:r>
            <a:r>
              <a:rPr lang="fr-FR" sz="2000" dirty="0" smtClean="0">
                <a:solidFill>
                  <a:schemeClr val="tx1"/>
                </a:solidFill>
              </a:rPr>
              <a:t> : le choix entre plusieurs modalités pour formuler un énoncé particulier:</a:t>
            </a:r>
          </a:p>
          <a:p>
            <a:pPr algn="just">
              <a:buNone/>
            </a:pPr>
            <a:r>
              <a:rPr lang="fr-FR" sz="2000" dirty="0" smtClean="0">
                <a:solidFill>
                  <a:schemeClr val="tx1"/>
                </a:solidFill>
              </a:rPr>
              <a:t>		 </a:t>
            </a:r>
            <a:r>
              <a:rPr lang="fr-FR" sz="1800" dirty="0" smtClean="0">
                <a:solidFill>
                  <a:schemeClr val="tx1"/>
                </a:solidFill>
                <a:effectLst>
                  <a:outerShdw blurRad="38100" dist="38100" dir="2700000" algn="tl">
                    <a:srgbClr val="000000">
                      <a:alpha val="43137"/>
                    </a:srgbClr>
                  </a:outerShdw>
                </a:effectLst>
              </a:rPr>
              <a:t>sonneries ou vibrations</a:t>
            </a:r>
            <a:r>
              <a:rPr lang="fr-FR" sz="2000" dirty="0" smtClean="0">
                <a:solidFill>
                  <a:schemeClr val="tx1"/>
                </a:solidFill>
                <a:effectLst>
                  <a:outerShdw blurRad="38100" dist="38100" dir="2700000" algn="tl">
                    <a:srgbClr val="000000">
                      <a:alpha val="43137"/>
                    </a:srgbClr>
                  </a:outerShdw>
                </a:effectLst>
              </a:rPr>
              <a:t>. </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La spécialisation </a:t>
            </a:r>
            <a:r>
              <a:rPr lang="fr-FR" sz="2000" dirty="0" smtClean="0">
                <a:solidFill>
                  <a:schemeClr val="tx1"/>
                </a:solidFill>
              </a:rPr>
              <a:t>: on utilise toujours la même </a:t>
            </a:r>
            <a:r>
              <a:rPr lang="fr-FR" sz="2000" dirty="0" smtClean="0">
                <a:solidFill>
                  <a:schemeClr val="tx1"/>
                </a:solidFill>
              </a:rPr>
              <a:t>modalité </a:t>
            </a:r>
            <a:r>
              <a:rPr lang="fr-FR" sz="2000" dirty="0" smtClean="0">
                <a:solidFill>
                  <a:schemeClr val="tx1"/>
                </a:solidFill>
              </a:rPr>
              <a:t>pour exprimer une action particulière. </a:t>
            </a:r>
            <a:endParaRPr lang="fr-FR" sz="2000" dirty="0" smtClean="0">
              <a:solidFill>
                <a:schemeClr val="tx1"/>
              </a:solidFill>
            </a:endParaRPr>
          </a:p>
          <a:p>
            <a:pPr algn="just">
              <a:buNone/>
            </a:pPr>
            <a:r>
              <a:rPr lang="fr-FR" sz="2000" dirty="0" smtClean="0">
                <a:solidFill>
                  <a:schemeClr val="tx1"/>
                </a:solidFill>
              </a:rPr>
              <a:t>	</a:t>
            </a:r>
            <a:r>
              <a:rPr lang="fr-FR" sz="2000" dirty="0" smtClean="0">
                <a:solidFill>
                  <a:schemeClr val="tx1"/>
                </a:solidFill>
              </a:rPr>
              <a:t>	</a:t>
            </a:r>
            <a:r>
              <a:rPr lang="fr-FR" sz="2000" dirty="0" smtClean="0">
                <a:solidFill>
                  <a:schemeClr val="tx1"/>
                </a:solidFill>
              </a:rPr>
              <a:t> </a:t>
            </a:r>
            <a:r>
              <a:rPr lang="fr-FR" sz="1800" dirty="0" smtClean="0">
                <a:solidFill>
                  <a:schemeClr val="tx1"/>
                </a:solidFill>
                <a:effectLst>
                  <a:outerShdw blurRad="38100" dist="38100" dir="2700000" algn="tl">
                    <a:srgbClr val="000000">
                      <a:alpha val="43137"/>
                    </a:srgbClr>
                  </a:outerShdw>
                </a:effectLst>
              </a:rPr>
              <a:t>on utilise le clavier pour saisir le texte</a:t>
            </a:r>
            <a:r>
              <a:rPr lang="fr-FR" sz="2000" dirty="0" smtClean="0">
                <a:solidFill>
                  <a:schemeClr val="tx1"/>
                </a:solidFill>
              </a:rPr>
              <a:t>. </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Le transfert </a:t>
            </a:r>
            <a:r>
              <a:rPr lang="fr-FR" sz="2000" dirty="0" smtClean="0">
                <a:solidFill>
                  <a:schemeClr val="tx1"/>
                </a:solidFill>
              </a:rPr>
              <a:t>: un énoncé produit par une modalité est analysé par une autre modalité. </a:t>
            </a:r>
          </a:p>
          <a:p>
            <a:pPr algn="just">
              <a:buNone/>
            </a:pPr>
            <a:r>
              <a:rPr lang="fr-FR" sz="2000" dirty="0" smtClean="0">
                <a:solidFill>
                  <a:schemeClr val="tx1"/>
                </a:solidFill>
              </a:rPr>
              <a:t>		</a:t>
            </a:r>
            <a:r>
              <a:rPr lang="fr-FR" sz="1800" i="1" dirty="0" smtClean="0">
                <a:solidFill>
                  <a:schemeClr val="tx1"/>
                </a:solidFill>
                <a:effectLst>
                  <a:outerShdw blurRad="38100" dist="38100" dir="2700000" algn="tl">
                    <a:srgbClr val="000000">
                      <a:alpha val="43137"/>
                    </a:srgbClr>
                  </a:outerShdw>
                </a:effectLst>
              </a:rPr>
              <a:t>une touche de clavier conduit à la production 	d’un  son.</a:t>
            </a: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21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coopération entre modalités CARE</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lgn="just">
              <a:buNone/>
            </a:pPr>
            <a:endParaRPr lang="fr-FR" sz="2000" dirty="0" smtClean="0">
              <a:solidFill>
                <a:schemeClr val="tx1"/>
              </a:solidFill>
            </a:endParaRPr>
          </a:p>
          <a:p>
            <a:pPr algn="just">
              <a:buFont typeface="Wingdings" pitchFamily="2" charset="2"/>
              <a:buChar char="Ø"/>
            </a:pPr>
            <a:r>
              <a:rPr lang="fr-FR" sz="2000" dirty="0" smtClean="0">
                <a:solidFill>
                  <a:schemeClr val="tx1"/>
                </a:solidFill>
              </a:rPr>
              <a:t>(</a:t>
            </a:r>
            <a:r>
              <a:rPr lang="fr-FR" sz="2000" dirty="0" err="1" smtClean="0">
                <a:solidFill>
                  <a:schemeClr val="tx1"/>
                </a:solidFill>
              </a:rPr>
              <a:t>Coutaz</a:t>
            </a:r>
            <a:r>
              <a:rPr lang="fr-FR" sz="2000" dirty="0" smtClean="0">
                <a:solidFill>
                  <a:schemeClr val="tx1"/>
                </a:solidFill>
              </a:rPr>
              <a:t> 95) présente ces coopérations sous le nom CARE. </a:t>
            </a:r>
            <a:r>
              <a:rPr lang="fr-FR" sz="2000" dirty="0" smtClean="0">
                <a:solidFill>
                  <a:schemeClr val="tx1"/>
                </a:solidFill>
              </a:rPr>
              <a:t> </a:t>
            </a:r>
            <a:r>
              <a:rPr lang="fr-FR" sz="2000" dirty="0" smtClean="0">
                <a:solidFill>
                  <a:schemeClr val="tx1"/>
                </a:solidFill>
              </a:rPr>
              <a:t>Elles analysent la </a:t>
            </a:r>
            <a:r>
              <a:rPr lang="fr-FR" sz="2000" dirty="0" smtClean="0">
                <a:solidFill>
                  <a:schemeClr val="tx1"/>
                </a:solidFill>
              </a:rPr>
              <a:t>multi-modalité </a:t>
            </a:r>
            <a:r>
              <a:rPr lang="fr-FR" sz="2000" dirty="0" smtClean="0">
                <a:solidFill>
                  <a:schemeClr val="tx1"/>
                </a:solidFill>
              </a:rPr>
              <a:t>du point de vue de l'utilisateur. </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Complémentarité</a:t>
            </a:r>
            <a:r>
              <a:rPr lang="fr-FR" sz="2000" dirty="0" smtClean="0">
                <a:solidFill>
                  <a:schemeClr val="tx1"/>
                </a:solidFill>
              </a:rPr>
              <a:t>: La compréhension de l'énoncé nécessite chaque modalité (une fusion des modalités) Exemple: </a:t>
            </a:r>
            <a:r>
              <a:rPr lang="fr-FR" sz="1800" dirty="0" smtClean="0">
                <a:solidFill>
                  <a:schemeClr val="tx1"/>
                </a:solidFill>
                <a:effectLst>
                  <a:outerShdw blurRad="38100" dist="38100" dir="2700000" algn="tl">
                    <a:srgbClr val="000000">
                      <a:alpha val="43137"/>
                    </a:srgbClr>
                  </a:outerShdw>
                </a:effectLst>
              </a:rPr>
              <a:t>copie ce fichier</a:t>
            </a:r>
            <a:r>
              <a:rPr lang="fr-FR" sz="2000" dirty="0" smtClean="0">
                <a:solidFill>
                  <a:schemeClr val="tx1"/>
                </a:solidFill>
                <a:effectLst>
                  <a:outerShdw blurRad="38100" dist="38100" dir="2700000" algn="tl">
                    <a:srgbClr val="000000">
                      <a:alpha val="43137"/>
                    </a:srgbClr>
                  </a:outerShdw>
                </a:effectLst>
              </a:rPr>
              <a:t>. </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Assignation ou spécialisation</a:t>
            </a:r>
            <a:r>
              <a:rPr lang="fr-FR" sz="2000" dirty="0" smtClean="0">
                <a:solidFill>
                  <a:schemeClr val="tx1"/>
                </a:solidFill>
              </a:rPr>
              <a:t>: C’est toujours utiliser la même modalité pour exprimer une action particulière. </a:t>
            </a:r>
          </a:p>
          <a:p>
            <a:pPr algn="just">
              <a:buNone/>
            </a:pPr>
            <a:r>
              <a:rPr lang="fr-FR" sz="2000" dirty="0" smtClean="0">
                <a:solidFill>
                  <a:schemeClr val="tx1"/>
                </a:solidFill>
              </a:rPr>
              <a:t>		</a:t>
            </a:r>
            <a:r>
              <a:rPr lang="fr-FR" sz="1800" dirty="0" smtClean="0">
                <a:solidFill>
                  <a:schemeClr val="tx1"/>
                </a:solidFill>
                <a:effectLst>
                  <a:outerShdw blurRad="38100" dist="38100" dir="2700000" algn="tl">
                    <a:srgbClr val="000000">
                      <a:alpha val="43137"/>
                    </a:srgbClr>
                  </a:outerShdw>
                </a:effectLst>
              </a:rPr>
              <a:t>On utilise beaucoup plus la souris pour 	sélectionner un icône qu’une commande 	vocale!.</a:t>
            </a:r>
          </a:p>
        </p:txBody>
      </p:sp>
      <p:sp>
        <p:nvSpPr>
          <p:cNvPr id="4" name="Espace réservé du numéro de diapositive 3"/>
          <p:cNvSpPr>
            <a:spLocks noGrp="1"/>
          </p:cNvSpPr>
          <p:nvPr>
            <p:ph type="sldNum" sz="quarter" idx="12"/>
          </p:nvPr>
        </p:nvSpPr>
        <p:spPr>
          <a:xfrm>
            <a:off x="6588224" y="6237312"/>
            <a:ext cx="2133600" cy="476250"/>
          </a:xfrm>
        </p:spPr>
        <p:txBody>
          <a:bodyPr/>
          <a:lstStyle/>
          <a:p>
            <a:fld id="{9DD4E68C-4320-4915-889E-2BEDFCC4B306}" type="slidenum">
              <a:rPr lang="en-US" smtClean="0">
                <a:solidFill>
                  <a:schemeClr val="bg1"/>
                </a:solidFill>
              </a:rPr>
              <a:pPr/>
              <a:t>22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Fusion et fission</a:t>
            </a:r>
            <a:endParaRPr lang="en-US" sz="4000" dirty="0">
              <a:solidFill>
                <a:srgbClr val="0070C0"/>
              </a:solidFill>
            </a:endParaRPr>
          </a:p>
        </p:txBody>
      </p:sp>
      <p:sp>
        <p:nvSpPr>
          <p:cNvPr id="5123" name="Rectangle 3"/>
          <p:cNvSpPr>
            <a:spLocks noGrp="1" noChangeArrowheads="1"/>
          </p:cNvSpPr>
          <p:nvPr>
            <p:ph type="body" idx="1"/>
          </p:nvPr>
        </p:nvSpPr>
        <p:spPr>
          <a:xfrm>
            <a:off x="611560" y="1412776"/>
            <a:ext cx="6624736" cy="4896544"/>
          </a:xfrm>
        </p:spPr>
        <p:txBody>
          <a:bodyPr/>
          <a:lstStyle/>
          <a:p>
            <a:pPr algn="just">
              <a:buNone/>
            </a:pPr>
            <a:r>
              <a:rPr lang="fr-FR" sz="2000" dirty="0" smtClean="0">
                <a:solidFill>
                  <a:schemeClr val="tx1"/>
                </a:solidFill>
              </a:rPr>
              <a:t>	</a:t>
            </a:r>
            <a:r>
              <a:rPr lang="fr-FR" sz="2000" dirty="0" err="1" smtClean="0">
                <a:solidFill>
                  <a:schemeClr val="tx1"/>
                </a:solidFill>
              </a:rPr>
              <a:t>Coutaz</a:t>
            </a:r>
            <a:r>
              <a:rPr lang="fr-FR" sz="2000" dirty="0" smtClean="0">
                <a:solidFill>
                  <a:schemeClr val="tx1"/>
                </a:solidFill>
              </a:rPr>
              <a:t> et </a:t>
            </a:r>
            <a:r>
              <a:rPr lang="fr-FR" sz="2000" dirty="0" err="1" smtClean="0">
                <a:solidFill>
                  <a:schemeClr val="tx1"/>
                </a:solidFill>
              </a:rPr>
              <a:t>Nigay</a:t>
            </a:r>
            <a:r>
              <a:rPr lang="fr-FR" sz="2000" dirty="0" smtClean="0">
                <a:solidFill>
                  <a:schemeClr val="tx1"/>
                </a:solidFill>
              </a:rPr>
              <a:t> distinguent 3 types de fusion (fission) selon le niveau d’abstraction de l’information:</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La fusion sémantique</a:t>
            </a:r>
            <a:r>
              <a:rPr lang="fr-FR" sz="2000" dirty="0" smtClean="0">
                <a:solidFill>
                  <a:schemeClr val="tx1"/>
                </a:solidFill>
              </a:rPr>
              <a:t>: C’est de combiner des commandes pour en obtenir une nouvelle.  Exemple:  dessiner un cercle et colorier un objet = une commande qui permet de dessiner un cercle selon différentes couleurs. </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La fusion syntaxique</a:t>
            </a:r>
            <a:r>
              <a:rPr lang="fr-FR" sz="2000" dirty="0" smtClean="0">
                <a:solidFill>
                  <a:schemeClr val="tx1"/>
                </a:solidFill>
              </a:rPr>
              <a:t>: C’est de combiner des unités d’information pour obtenir une action. </a:t>
            </a:r>
            <a:r>
              <a:rPr lang="fr-FR" sz="2000" dirty="0" smtClean="0">
                <a:solidFill>
                  <a:schemeClr val="tx1"/>
                </a:solidFill>
              </a:rPr>
              <a:t> </a:t>
            </a:r>
            <a:r>
              <a:rPr lang="fr-FR" sz="2000" dirty="0" smtClean="0">
                <a:solidFill>
                  <a:schemeClr val="tx1"/>
                </a:solidFill>
              </a:rPr>
              <a:t>Exemple:  l’unité « effacer ça » n’a pas de sens qu’après sa combinaison avec une autre unité indiquant l’objet à supprimer. </a:t>
            </a:r>
          </a:p>
          <a:p>
            <a:pPr algn="just">
              <a:buFont typeface="Wingdings" pitchFamily="2" charset="2"/>
              <a:buChar char="Ø"/>
            </a:pPr>
            <a:r>
              <a:rPr lang="fr-FR" sz="2000" dirty="0" smtClean="0">
                <a:solidFill>
                  <a:schemeClr val="tx1"/>
                </a:solidFill>
              </a:rPr>
              <a:t> </a:t>
            </a:r>
            <a:r>
              <a:rPr lang="fr-FR" sz="2000" b="1" dirty="0" smtClean="0">
                <a:solidFill>
                  <a:schemeClr val="tx1"/>
                </a:solidFill>
              </a:rPr>
              <a:t>La fusion lexicale</a:t>
            </a:r>
            <a:r>
              <a:rPr lang="fr-FR" sz="2000" dirty="0" smtClean="0">
                <a:solidFill>
                  <a:schemeClr val="tx1"/>
                </a:solidFill>
              </a:rPr>
              <a:t>: C’est de combiner des actions physiques pour obtenir une action au niveau </a:t>
            </a:r>
            <a:r>
              <a:rPr lang="fr-FR" sz="2000" dirty="0" smtClean="0">
                <a:solidFill>
                  <a:schemeClr val="tx1"/>
                </a:solidFill>
              </a:rPr>
              <a:t>signal. </a:t>
            </a:r>
            <a:r>
              <a:rPr lang="fr-FR" sz="2000" dirty="0" smtClean="0">
                <a:solidFill>
                  <a:schemeClr val="tx1"/>
                </a:solidFill>
              </a:rPr>
              <a:t>Exemple: (</a:t>
            </a:r>
            <a:r>
              <a:rPr lang="fr-FR" sz="2000" dirty="0" err="1" smtClean="0">
                <a:solidFill>
                  <a:schemeClr val="tx1"/>
                </a:solidFill>
              </a:rPr>
              <a:t>windows</a:t>
            </a:r>
            <a:r>
              <a:rPr lang="fr-FR" sz="2000" dirty="0" smtClean="0">
                <a:solidFill>
                  <a:schemeClr val="tx1"/>
                </a:solidFill>
              </a:rPr>
              <a:t>) l’enfoncement conjoint des touches «CTRL» et «ESC» sont fusionnés par le système en un seul évènement</a:t>
            </a: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23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362200" y="3048000"/>
            <a:ext cx="7162800" cy="838200"/>
          </a:xfrm>
        </p:spPr>
        <p:txBody>
          <a:bodyPr/>
          <a:lstStyle/>
          <a:p>
            <a:r>
              <a:rPr lang="fr-FR" sz="4400" dirty="0" smtClean="0">
                <a:solidFill>
                  <a:schemeClr val="accent2"/>
                </a:solidFill>
              </a:rPr>
              <a:t>Types de multi-modalité</a:t>
            </a:r>
            <a:endParaRPr lang="en-US" sz="4400" dirty="0">
              <a:solidFill>
                <a:schemeClr val="accent2"/>
              </a:solidFill>
            </a:endParaRPr>
          </a:p>
        </p:txBody>
      </p:sp>
      <p:sp>
        <p:nvSpPr>
          <p:cNvPr id="3" name="Espace réservé du numéro de diapositive 2"/>
          <p:cNvSpPr>
            <a:spLocks noGrp="1"/>
          </p:cNvSpPr>
          <p:nvPr>
            <p:ph type="sldNum" sz="quarter" idx="4"/>
          </p:nvPr>
        </p:nvSpPr>
        <p:spPr/>
        <p:txBody>
          <a:bodyPr/>
          <a:lstStyle/>
          <a:p>
            <a:fld id="{6086AAAE-797E-4C5C-990B-67C8A4DE2103}" type="slidenum">
              <a:rPr lang="en-US" smtClean="0">
                <a:solidFill>
                  <a:schemeClr val="bg1"/>
                </a:solidFill>
              </a:rPr>
              <a:pPr/>
              <a:t>24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Paramètres </a:t>
            </a:r>
            <a:r>
              <a:rPr lang="fr-FR" sz="4000" dirty="0" smtClean="0">
                <a:solidFill>
                  <a:srgbClr val="0070C0"/>
                </a:solidFill>
              </a:rPr>
              <a:t>de multi-modalité</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lgn="just">
              <a:buNone/>
            </a:pPr>
            <a:r>
              <a:rPr lang="fr-FR" sz="2000" dirty="0" smtClean="0">
                <a:solidFill>
                  <a:schemeClr val="tx1"/>
                </a:solidFill>
              </a:rPr>
              <a:t>les types de </a:t>
            </a:r>
            <a:r>
              <a:rPr lang="fr-FR" sz="2000" dirty="0" smtClean="0">
                <a:solidFill>
                  <a:schemeClr val="tx1"/>
                </a:solidFill>
              </a:rPr>
              <a:t>multi-modalités </a:t>
            </a:r>
            <a:r>
              <a:rPr lang="fr-FR" sz="2000" dirty="0" smtClean="0">
                <a:solidFill>
                  <a:schemeClr val="tx1"/>
                </a:solidFill>
              </a:rPr>
              <a:t>dépendent de trois paramètres</a:t>
            </a:r>
            <a:r>
              <a:rPr lang="fr-FR" sz="2000" dirty="0" smtClean="0">
                <a:solidFill>
                  <a:schemeClr val="tx1"/>
                </a:solidFill>
              </a:rPr>
              <a:t>:</a:t>
            </a:r>
          </a:p>
          <a:p>
            <a:pPr algn="just">
              <a:lnSpc>
                <a:spcPct val="200000"/>
              </a:lnSpc>
              <a:buFont typeface="Wingdings" pitchFamily="2" charset="2"/>
              <a:buChar char="Ø"/>
            </a:pPr>
            <a:r>
              <a:rPr lang="fr-FR" sz="2000" dirty="0" smtClean="0">
                <a:solidFill>
                  <a:schemeClr val="tx1"/>
                </a:solidFill>
              </a:rPr>
              <a:t>  </a:t>
            </a:r>
            <a:r>
              <a:rPr lang="fr-FR" sz="2000" dirty="0" smtClean="0">
                <a:solidFill>
                  <a:schemeClr val="tx1"/>
                </a:solidFill>
              </a:rPr>
              <a:t>Production des </a:t>
            </a:r>
            <a:r>
              <a:rPr lang="fr-FR" sz="2000" dirty="0" smtClean="0">
                <a:solidFill>
                  <a:schemeClr val="tx1"/>
                </a:solidFill>
              </a:rPr>
              <a:t>énoncés</a:t>
            </a:r>
            <a:endParaRPr lang="fr-FR" sz="2000" dirty="0" smtClean="0">
              <a:solidFill>
                <a:schemeClr val="tx1"/>
              </a:solidFill>
            </a:endParaRPr>
          </a:p>
          <a:p>
            <a:pPr algn="just">
              <a:lnSpc>
                <a:spcPct val="200000"/>
              </a:lnSpc>
              <a:buFont typeface="Wingdings" pitchFamily="2" charset="2"/>
              <a:buChar char="Ø"/>
            </a:pPr>
            <a:r>
              <a:rPr lang="fr-FR" sz="2000" dirty="0" smtClean="0">
                <a:solidFill>
                  <a:schemeClr val="tx1"/>
                </a:solidFill>
              </a:rPr>
              <a:t> </a:t>
            </a:r>
            <a:r>
              <a:rPr lang="fr-FR" sz="2000" dirty="0" smtClean="0">
                <a:solidFill>
                  <a:schemeClr val="tx1"/>
                </a:solidFill>
              </a:rPr>
              <a:t> </a:t>
            </a:r>
            <a:r>
              <a:rPr lang="fr-FR" sz="2000" dirty="0" smtClean="0">
                <a:solidFill>
                  <a:schemeClr val="tx1"/>
                </a:solidFill>
              </a:rPr>
              <a:t>Nombre de médias dans un énoncé </a:t>
            </a:r>
            <a:r>
              <a:rPr lang="fr-FR" sz="2000" dirty="0" smtClean="0">
                <a:solidFill>
                  <a:schemeClr val="tx1"/>
                </a:solidFill>
              </a:rPr>
              <a:t> </a:t>
            </a:r>
          </a:p>
          <a:p>
            <a:pPr algn="just">
              <a:lnSpc>
                <a:spcPct val="200000"/>
              </a:lnSpc>
              <a:buFont typeface="Wingdings" pitchFamily="2" charset="2"/>
              <a:buChar char="Ø"/>
            </a:pPr>
            <a:r>
              <a:rPr lang="fr-FR" sz="2000" dirty="0" smtClean="0">
                <a:solidFill>
                  <a:schemeClr val="tx1"/>
                </a:solidFill>
              </a:rPr>
              <a:t>  Usage </a:t>
            </a:r>
            <a:r>
              <a:rPr lang="fr-FR" sz="2000" dirty="0" smtClean="0">
                <a:solidFill>
                  <a:schemeClr val="tx1"/>
                </a:solidFill>
              </a:rPr>
              <a:t>des médias </a:t>
            </a:r>
            <a:r>
              <a:rPr lang="fr-FR" sz="2000" dirty="0" smtClean="0"/>
              <a:t>.</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25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Paramètres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1115616" y="2204864"/>
            <a:ext cx="5715000" cy="4373563"/>
          </a:xfrm>
        </p:spPr>
        <p:txBody>
          <a:bodyPr/>
          <a:lstStyle/>
          <a:p>
            <a:pPr algn="just">
              <a:lnSpc>
                <a:spcPts val="3000"/>
              </a:lnSpc>
              <a:buNone/>
            </a:pPr>
            <a:r>
              <a:rPr lang="fr-FR" sz="2000" dirty="0" smtClean="0">
                <a:solidFill>
                  <a:schemeClr val="tx1"/>
                </a:solidFill>
              </a:rPr>
              <a:t>	</a:t>
            </a:r>
            <a:r>
              <a:rPr lang="fr-FR" sz="2000" b="1" u="sng" dirty="0" smtClean="0">
                <a:solidFill>
                  <a:schemeClr val="tx1"/>
                </a:solidFill>
              </a:rPr>
              <a:t>Production </a:t>
            </a:r>
            <a:r>
              <a:rPr lang="fr-FR" sz="2000" b="1" u="sng" dirty="0" smtClean="0">
                <a:solidFill>
                  <a:schemeClr val="tx1"/>
                </a:solidFill>
              </a:rPr>
              <a:t>des énoncés </a:t>
            </a:r>
            <a:r>
              <a:rPr lang="fr-FR" sz="2000" dirty="0" smtClean="0">
                <a:solidFill>
                  <a:schemeClr val="tx1"/>
                </a:solidFill>
              </a:rPr>
              <a:t>: ce paramètre indique si les énoncés (en entrée ou en sortie) doivent être produits séquentiellement, ou s'il est possible que plusieurs énoncés indépendants soient produits en parallèle. Il existe donc deux valeurs pour ce paramètre : séquentielle et parallèle.</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26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Paramètres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1115616" y="2132856"/>
            <a:ext cx="5715000" cy="4373563"/>
          </a:xfrm>
        </p:spPr>
        <p:txBody>
          <a:bodyPr/>
          <a:lstStyle/>
          <a:p>
            <a:pPr algn="just">
              <a:lnSpc>
                <a:spcPts val="3000"/>
              </a:lnSpc>
              <a:buNone/>
            </a:pPr>
            <a:r>
              <a:rPr lang="fr-FR" sz="2000" dirty="0" smtClean="0">
                <a:solidFill>
                  <a:schemeClr val="tx1"/>
                </a:solidFill>
              </a:rPr>
              <a:t>     </a:t>
            </a:r>
            <a:r>
              <a:rPr lang="fr-FR" sz="2000" b="1" u="sng" dirty="0" smtClean="0">
                <a:solidFill>
                  <a:schemeClr val="tx1"/>
                </a:solidFill>
              </a:rPr>
              <a:t>Nombre de médias dans un énoncé </a:t>
            </a:r>
            <a:r>
              <a:rPr lang="fr-FR" sz="2000" dirty="0" smtClean="0">
                <a:solidFill>
                  <a:schemeClr val="tx1"/>
                </a:solidFill>
              </a:rPr>
              <a:t>: ce paramètre indique si, lors de la production d'un énoncé, il faut utiliser un seul média, ou s'il est possible d'en utiliser plusieurs. Dans ce dernier cas, en entrée, il est nécessaire de procéder à la fusion des différentes informations provenant des différents médias. Il existe donc deux valeurs pour ce paramètre : un et plusieurs</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27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Paramètres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1115616" y="2204864"/>
            <a:ext cx="5715000" cy="4373563"/>
          </a:xfrm>
        </p:spPr>
        <p:txBody>
          <a:bodyPr/>
          <a:lstStyle/>
          <a:p>
            <a:pPr algn="just">
              <a:lnSpc>
                <a:spcPts val="3000"/>
              </a:lnSpc>
              <a:buNone/>
            </a:pPr>
            <a:r>
              <a:rPr lang="fr-FR" sz="2000" dirty="0" smtClean="0">
                <a:solidFill>
                  <a:schemeClr val="tx1"/>
                </a:solidFill>
              </a:rPr>
              <a:t>	</a:t>
            </a:r>
            <a:r>
              <a:rPr lang="fr-FR" sz="2000" b="1" u="sng" dirty="0" smtClean="0">
                <a:solidFill>
                  <a:schemeClr val="tx1"/>
                </a:solidFill>
              </a:rPr>
              <a:t>Usage </a:t>
            </a:r>
            <a:r>
              <a:rPr lang="fr-FR" sz="2000" b="1" u="sng" dirty="0" smtClean="0">
                <a:solidFill>
                  <a:schemeClr val="tx1"/>
                </a:solidFill>
              </a:rPr>
              <a:t>des médias </a:t>
            </a:r>
            <a:r>
              <a:rPr lang="fr-FR" sz="2000" dirty="0" smtClean="0">
                <a:solidFill>
                  <a:schemeClr val="tx1"/>
                </a:solidFill>
              </a:rPr>
              <a:t>: ce paramètre indique, si l'usage des médias doit être exclusif, c'est à dire qu'à un instant donné un seul média peut être utilisé, ou si au contraire, il est possible d'en utiliser plusieurs simultanément. Il existe donc deux valeurs pour ce paramètre : exclusif et simultané</a:t>
            </a:r>
            <a:r>
              <a:rPr lang="fr-FR" sz="2000" dirty="0" smtClean="0"/>
              <a:t>.</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28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a:t>
            </a:r>
            <a:r>
              <a:rPr lang="fr-FR" sz="4000" dirty="0" smtClean="0">
                <a:solidFill>
                  <a:srgbClr val="0070C0"/>
                </a:solidFill>
              </a:rPr>
              <a:t>multi-modalité</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lgn="just">
              <a:buNone/>
            </a:pPr>
            <a:r>
              <a:rPr lang="fr-FR" dirty="0" smtClean="0">
                <a:solidFill>
                  <a:schemeClr val="tx1"/>
                </a:solidFill>
              </a:rPr>
              <a:t>.</a:t>
            </a:r>
          </a:p>
        </p:txBody>
      </p:sp>
      <p:pic>
        <p:nvPicPr>
          <p:cNvPr id="4098" name="Picture 2"/>
          <p:cNvPicPr>
            <a:picLocks noChangeAspect="1" noChangeArrowheads="1"/>
          </p:cNvPicPr>
          <p:nvPr/>
        </p:nvPicPr>
        <p:blipFill>
          <a:blip r:embed="rId3" cstate="print"/>
          <a:srcRect/>
          <a:stretch>
            <a:fillRect/>
          </a:stretch>
        </p:blipFill>
        <p:spPr bwMode="auto">
          <a:xfrm>
            <a:off x="1187624" y="1268760"/>
            <a:ext cx="5440363" cy="4922837"/>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29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solidFill>
                  <a:srgbClr val="44604F"/>
                </a:solidFill>
              </a:rPr>
              <a:t>Introduction</a:t>
            </a:r>
            <a:endParaRPr lang="en-US" dirty="0">
              <a:solidFill>
                <a:srgbClr val="44604F"/>
              </a:solidFill>
            </a:endParaRPr>
          </a:p>
        </p:txBody>
      </p:sp>
      <p:sp>
        <p:nvSpPr>
          <p:cNvPr id="5123" name="Rectangle 3"/>
          <p:cNvSpPr>
            <a:spLocks noGrp="1" noChangeArrowheads="1"/>
          </p:cNvSpPr>
          <p:nvPr>
            <p:ph type="body" idx="1"/>
          </p:nvPr>
        </p:nvSpPr>
        <p:spPr/>
        <p:txBody>
          <a:bodyPr/>
          <a:lstStyle/>
          <a:p>
            <a:r>
              <a:rPr lang="fr-FR" sz="2000" dirty="0" smtClean="0">
                <a:solidFill>
                  <a:schemeClr val="tx1"/>
                </a:solidFill>
              </a:rPr>
              <a:t>La </a:t>
            </a:r>
            <a:r>
              <a:rPr lang="fr-FR" sz="2000" dirty="0" smtClean="0">
                <a:solidFill>
                  <a:schemeClr val="tx1"/>
                </a:solidFill>
              </a:rPr>
              <a:t>multi-modalité </a:t>
            </a:r>
            <a:r>
              <a:rPr lang="fr-FR" sz="2000" dirty="0" smtClean="0">
                <a:solidFill>
                  <a:schemeClr val="tx1"/>
                </a:solidFill>
              </a:rPr>
              <a:t>est un domaine vaste qui a déjà fait l'objets de nombreuses études. Du point de vue utilisateur de multiples questions se posent sur l'utilisation des interfaces multimodales. Ainsi     le concept de langage d'interaction est plus discuté car il implique la reconnaissance des capacités d'un système informatique à communiquer avec un être humain. Cette communication est parfois basée sur un langage presque naturel mais elle repose la plupart du temps sur des langages plus simples et plus efficaces tels que les langages graphiques ou les langages de commande</a:t>
            </a:r>
            <a:endParaRPr lang="en-US" sz="2000" dirty="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683568" y="1340768"/>
            <a:ext cx="5715000" cy="4373563"/>
          </a:xfrm>
        </p:spPr>
        <p:txBody>
          <a:bodyPr/>
          <a:lstStyle/>
          <a:p>
            <a:pPr algn="just">
              <a:buNone/>
            </a:pPr>
            <a:r>
              <a:rPr lang="fr-FR" sz="2000" dirty="0" smtClean="0">
                <a:solidFill>
                  <a:schemeClr val="accent2"/>
                </a:solidFill>
              </a:rPr>
              <a:t>Sommet 1 : MULTIMODALITE EXCLUSIVE :</a:t>
            </a:r>
            <a:r>
              <a:rPr lang="fr-FR" sz="2000" dirty="0" smtClean="0">
                <a:solidFill>
                  <a:schemeClr val="tx1"/>
                </a:solidFill>
              </a:rPr>
              <a:t> </a:t>
            </a:r>
          </a:p>
          <a:p>
            <a:pPr algn="just">
              <a:buNone/>
            </a:pPr>
            <a:r>
              <a:rPr lang="fr-FR" sz="2000" dirty="0" smtClean="0">
                <a:solidFill>
                  <a:schemeClr val="tx1"/>
                </a:solidFill>
              </a:rPr>
              <a:t>	Pour ce type de </a:t>
            </a:r>
            <a:r>
              <a:rPr lang="fr-FR" sz="2000" dirty="0" smtClean="0">
                <a:solidFill>
                  <a:schemeClr val="tx1"/>
                </a:solidFill>
              </a:rPr>
              <a:t>multi-modalité</a:t>
            </a:r>
            <a:r>
              <a:rPr lang="fr-FR" sz="2000" dirty="0" smtClean="0">
                <a:solidFill>
                  <a:schemeClr val="tx1"/>
                </a:solidFill>
              </a:rPr>
              <a:t>, la production des énoncés doit être séquentielle, et un énoncé doit être exprimé entièrement à travers un seul média</a:t>
            </a:r>
            <a:r>
              <a:rPr lang="fr-FR" sz="2000" dirty="0" smtClean="0"/>
              <a:t>.</a:t>
            </a:r>
            <a:endParaRPr lang="fr-FR" dirty="0" smtClean="0">
              <a:solidFill>
                <a:schemeClr val="tx1"/>
              </a:solidFill>
            </a:endParaRPr>
          </a:p>
        </p:txBody>
      </p:sp>
      <p:pic>
        <p:nvPicPr>
          <p:cNvPr id="2" name="Picture 2"/>
          <p:cNvPicPr>
            <a:picLocks noChangeAspect="1" noChangeArrowheads="1"/>
          </p:cNvPicPr>
          <p:nvPr/>
        </p:nvPicPr>
        <p:blipFill>
          <a:blip r:embed="rId3" cstate="print"/>
          <a:srcRect/>
          <a:stretch>
            <a:fillRect/>
          </a:stretch>
        </p:blipFill>
        <p:spPr bwMode="auto">
          <a:xfrm>
            <a:off x="971600" y="3429000"/>
            <a:ext cx="5544616" cy="2332037"/>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30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683568" y="1340768"/>
            <a:ext cx="5715000" cy="4373563"/>
          </a:xfrm>
        </p:spPr>
        <p:txBody>
          <a:bodyPr/>
          <a:lstStyle/>
          <a:p>
            <a:pPr algn="just">
              <a:buNone/>
            </a:pPr>
            <a:r>
              <a:rPr lang="fr-FR" sz="2000" dirty="0" smtClean="0">
                <a:solidFill>
                  <a:schemeClr val="accent2"/>
                </a:solidFill>
              </a:rPr>
              <a:t>Sommet 2 : MULTIMODALITE ALTERNEE</a:t>
            </a:r>
          </a:p>
          <a:p>
            <a:pPr algn="just">
              <a:buNone/>
            </a:pPr>
            <a:r>
              <a:rPr lang="fr-FR" sz="2000" dirty="0" smtClean="0">
                <a:solidFill>
                  <a:schemeClr val="tx1"/>
                </a:solidFill>
              </a:rPr>
              <a:t>	Pour ce type de </a:t>
            </a:r>
            <a:r>
              <a:rPr lang="fr-FR" sz="2000" dirty="0" smtClean="0">
                <a:solidFill>
                  <a:schemeClr val="tx1"/>
                </a:solidFill>
              </a:rPr>
              <a:t>multi-modalité</a:t>
            </a:r>
            <a:r>
              <a:rPr lang="fr-FR" sz="2000" dirty="0" smtClean="0">
                <a:solidFill>
                  <a:schemeClr val="tx1"/>
                </a:solidFill>
              </a:rPr>
              <a:t>, la production des énoncés doit être séquentielle, avec la possibilité d'utiliser plusieurs médias alternativement dans un énoncé</a:t>
            </a:r>
            <a:r>
              <a:rPr lang="fr-FR" sz="2000" dirty="0" smtClean="0"/>
              <a:t>. </a:t>
            </a:r>
            <a:endParaRPr lang="fr-FR" dirty="0" smtClean="0">
              <a:solidFill>
                <a:schemeClr val="tx1"/>
              </a:solidFill>
            </a:endParaRPr>
          </a:p>
        </p:txBody>
      </p:sp>
      <p:pic>
        <p:nvPicPr>
          <p:cNvPr id="6146" name="Picture 2"/>
          <p:cNvPicPr>
            <a:picLocks noChangeAspect="1" noChangeArrowheads="1"/>
          </p:cNvPicPr>
          <p:nvPr/>
        </p:nvPicPr>
        <p:blipFill>
          <a:blip r:embed="rId3" cstate="print"/>
          <a:srcRect/>
          <a:stretch>
            <a:fillRect/>
          </a:stretch>
        </p:blipFill>
        <p:spPr bwMode="auto">
          <a:xfrm>
            <a:off x="1259632" y="3645024"/>
            <a:ext cx="5328592" cy="215741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31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755576" y="1340768"/>
            <a:ext cx="5715000" cy="4373563"/>
          </a:xfrm>
        </p:spPr>
        <p:txBody>
          <a:bodyPr/>
          <a:lstStyle/>
          <a:p>
            <a:pPr algn="just">
              <a:buNone/>
            </a:pPr>
            <a:r>
              <a:rPr lang="fr-FR" sz="2000" dirty="0" smtClean="0">
                <a:solidFill>
                  <a:schemeClr val="accent2"/>
                </a:solidFill>
              </a:rPr>
              <a:t>Sommet 3 : MULTIMODALITE SYNERGIQUE</a:t>
            </a:r>
          </a:p>
          <a:p>
            <a:pPr algn="just">
              <a:buNone/>
            </a:pPr>
            <a:r>
              <a:rPr lang="fr-FR" sz="2000" dirty="0" smtClean="0">
                <a:solidFill>
                  <a:schemeClr val="tx1"/>
                </a:solidFill>
              </a:rPr>
              <a:t>	Comme pour le type précédent, il est possible d'utiliser plusieurs médias dans un énoncé, mais cette fois il peuvent être utilisés simultanément. </a:t>
            </a:r>
            <a:endParaRPr lang="fr-FR" dirty="0" smtClean="0">
              <a:solidFill>
                <a:schemeClr val="tx1"/>
              </a:solidFill>
            </a:endParaRPr>
          </a:p>
        </p:txBody>
      </p:sp>
      <p:pic>
        <p:nvPicPr>
          <p:cNvPr id="7170" name="Picture 2"/>
          <p:cNvPicPr>
            <a:picLocks noChangeAspect="1" noChangeArrowheads="1"/>
          </p:cNvPicPr>
          <p:nvPr/>
        </p:nvPicPr>
        <p:blipFill>
          <a:blip r:embed="rId3" cstate="print"/>
          <a:srcRect/>
          <a:stretch>
            <a:fillRect/>
          </a:stretch>
        </p:blipFill>
        <p:spPr bwMode="auto">
          <a:xfrm>
            <a:off x="971600" y="3284984"/>
            <a:ext cx="5831409" cy="223996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32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827584" y="1340768"/>
            <a:ext cx="5715000" cy="4373563"/>
          </a:xfrm>
        </p:spPr>
        <p:txBody>
          <a:bodyPr/>
          <a:lstStyle/>
          <a:p>
            <a:pPr>
              <a:buNone/>
            </a:pPr>
            <a:r>
              <a:rPr lang="fr-FR" sz="2000" dirty="0" smtClean="0">
                <a:solidFill>
                  <a:schemeClr val="accent2"/>
                </a:solidFill>
              </a:rPr>
              <a:t>Sommet  4 : MULTIMODALITE PARALLELE EXCLUSIVE</a:t>
            </a:r>
          </a:p>
          <a:p>
            <a:pPr>
              <a:buNone/>
            </a:pPr>
            <a:r>
              <a:rPr lang="fr-FR" sz="2000" dirty="0" smtClean="0">
                <a:solidFill>
                  <a:schemeClr val="tx1"/>
                </a:solidFill>
              </a:rPr>
              <a:t>	Plusieurs énoncés indépendants peuvent être produits en parallèle. Cependant, un énoncé doit être exprimé entièrement à travers un même média, et à un instant donné, un seul média peut être actif</a:t>
            </a:r>
            <a:r>
              <a:rPr lang="fr-FR" dirty="0" smtClean="0"/>
              <a:t>. </a:t>
            </a:r>
            <a:endParaRPr lang="fr-FR" dirty="0" smtClean="0">
              <a:solidFill>
                <a:schemeClr val="accent2"/>
              </a:solidFill>
            </a:endParaRPr>
          </a:p>
        </p:txBody>
      </p:sp>
      <p:pic>
        <p:nvPicPr>
          <p:cNvPr id="8194" name="Picture 2"/>
          <p:cNvPicPr>
            <a:picLocks noChangeAspect="1" noChangeArrowheads="1"/>
          </p:cNvPicPr>
          <p:nvPr/>
        </p:nvPicPr>
        <p:blipFill>
          <a:blip r:embed="rId3" cstate="print"/>
          <a:srcRect/>
          <a:stretch>
            <a:fillRect/>
          </a:stretch>
        </p:blipFill>
        <p:spPr bwMode="auto">
          <a:xfrm>
            <a:off x="1115616" y="4077072"/>
            <a:ext cx="5688632" cy="2448272"/>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33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899592" y="1340768"/>
            <a:ext cx="5715000" cy="4373563"/>
          </a:xfrm>
        </p:spPr>
        <p:txBody>
          <a:bodyPr/>
          <a:lstStyle/>
          <a:p>
            <a:pPr>
              <a:buNone/>
            </a:pPr>
            <a:r>
              <a:rPr lang="fr-FR" sz="2000" dirty="0" smtClean="0">
                <a:solidFill>
                  <a:schemeClr val="accent2"/>
                </a:solidFill>
              </a:rPr>
              <a:t>Sommet 5 : MULTIMODALITE PARALLELE SIMULTANEE</a:t>
            </a:r>
          </a:p>
          <a:p>
            <a:pPr algn="just">
              <a:buNone/>
            </a:pPr>
            <a:r>
              <a:rPr lang="fr-FR" sz="2000" dirty="0" smtClean="0">
                <a:solidFill>
                  <a:schemeClr val="tx1"/>
                </a:solidFill>
              </a:rPr>
              <a:t>     La différence avec le type précédent réside dans l'usage simultané des médias</a:t>
            </a:r>
            <a:endParaRPr lang="fr-FR" dirty="0" smtClean="0">
              <a:solidFill>
                <a:schemeClr val="tx1"/>
              </a:solidFill>
            </a:endParaRPr>
          </a:p>
        </p:txBody>
      </p:sp>
      <p:pic>
        <p:nvPicPr>
          <p:cNvPr id="9218" name="Picture 2"/>
          <p:cNvPicPr>
            <a:picLocks noChangeAspect="1" noChangeArrowheads="1"/>
          </p:cNvPicPr>
          <p:nvPr/>
        </p:nvPicPr>
        <p:blipFill>
          <a:blip r:embed="rId3" cstate="print"/>
          <a:srcRect/>
          <a:stretch>
            <a:fillRect/>
          </a:stretch>
        </p:blipFill>
        <p:spPr bwMode="auto">
          <a:xfrm>
            <a:off x="755576" y="3212976"/>
            <a:ext cx="6192788" cy="323056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34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Types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827584" y="1340768"/>
            <a:ext cx="6192688" cy="4373563"/>
          </a:xfrm>
        </p:spPr>
        <p:txBody>
          <a:bodyPr/>
          <a:lstStyle/>
          <a:p>
            <a:pPr>
              <a:buNone/>
            </a:pPr>
            <a:r>
              <a:rPr lang="fr-FR" sz="2000" dirty="0" smtClean="0">
                <a:solidFill>
                  <a:schemeClr val="accent2"/>
                </a:solidFill>
              </a:rPr>
              <a:t>Sommet 6 : MULTIMODALITE PARALLELE ALTERNEE</a:t>
            </a:r>
          </a:p>
          <a:p>
            <a:pPr algn="just">
              <a:buNone/>
            </a:pPr>
            <a:r>
              <a:rPr lang="fr-FR" sz="2000" dirty="0" smtClean="0">
                <a:solidFill>
                  <a:schemeClr val="accent2"/>
                </a:solidFill>
              </a:rPr>
              <a:t>     </a:t>
            </a:r>
            <a:r>
              <a:rPr lang="fr-FR" sz="2000" dirty="0" smtClean="0">
                <a:solidFill>
                  <a:schemeClr val="tx1"/>
                </a:solidFill>
              </a:rPr>
              <a:t>Dans ce type, où plusieurs énoncés peuvent être produits en parallèle, il est possible d'utiliser plusieurs médias dans un même énoncé. Cependant, à un instant donné, un seul média peut être utilisé</a:t>
            </a:r>
            <a:endParaRPr lang="fr-FR" dirty="0" smtClean="0">
              <a:solidFill>
                <a:schemeClr val="tx1"/>
              </a:solidFill>
            </a:endParaRPr>
          </a:p>
        </p:txBody>
      </p:sp>
      <p:pic>
        <p:nvPicPr>
          <p:cNvPr id="10242" name="Picture 2"/>
          <p:cNvPicPr>
            <a:picLocks noChangeAspect="1" noChangeArrowheads="1"/>
          </p:cNvPicPr>
          <p:nvPr/>
        </p:nvPicPr>
        <p:blipFill>
          <a:blip r:embed="rId3" cstate="print"/>
          <a:srcRect/>
          <a:stretch>
            <a:fillRect/>
          </a:stretch>
        </p:blipFill>
        <p:spPr bwMode="auto">
          <a:xfrm>
            <a:off x="899592" y="3501008"/>
            <a:ext cx="6068839" cy="285750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35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260648"/>
            <a:ext cx="6553200" cy="944562"/>
          </a:xfrm>
        </p:spPr>
        <p:txBody>
          <a:bodyPr/>
          <a:lstStyle/>
          <a:p>
            <a:r>
              <a:rPr lang="fr-FR" sz="4000" dirty="0" smtClean="0">
                <a:solidFill>
                  <a:srgbClr val="0070C0"/>
                </a:solidFill>
              </a:rPr>
              <a:t>Types de multi-modalité</a:t>
            </a:r>
            <a:endParaRPr lang="en-US" sz="4000" dirty="0">
              <a:solidFill>
                <a:srgbClr val="0070C0"/>
              </a:solidFill>
            </a:endParaRPr>
          </a:p>
        </p:txBody>
      </p:sp>
      <p:sp>
        <p:nvSpPr>
          <p:cNvPr id="5123" name="Rectangle 3"/>
          <p:cNvSpPr>
            <a:spLocks noGrp="1" noChangeArrowheads="1"/>
          </p:cNvSpPr>
          <p:nvPr>
            <p:ph type="body" idx="1"/>
          </p:nvPr>
        </p:nvSpPr>
        <p:spPr>
          <a:xfrm>
            <a:off x="827584" y="1340768"/>
            <a:ext cx="5715000" cy="4373563"/>
          </a:xfrm>
        </p:spPr>
        <p:txBody>
          <a:bodyPr/>
          <a:lstStyle/>
          <a:p>
            <a:pPr algn="just">
              <a:buNone/>
            </a:pPr>
            <a:r>
              <a:rPr lang="fr-FR" sz="2000" dirty="0" smtClean="0">
                <a:solidFill>
                  <a:schemeClr val="accent2"/>
                </a:solidFill>
              </a:rPr>
              <a:t>Sommet 7 : MULTIMODALITE PARALLELE</a:t>
            </a:r>
          </a:p>
          <a:p>
            <a:pPr algn="just">
              <a:buNone/>
            </a:pPr>
            <a:r>
              <a:rPr lang="fr-FR" sz="2000" dirty="0" smtClean="0">
                <a:solidFill>
                  <a:schemeClr val="tx1"/>
                </a:solidFill>
              </a:rPr>
              <a:t>	 C'est le type de </a:t>
            </a:r>
            <a:r>
              <a:rPr lang="fr-FR" sz="2000" dirty="0" smtClean="0">
                <a:solidFill>
                  <a:schemeClr val="tx1"/>
                </a:solidFill>
              </a:rPr>
              <a:t>multi-modalité </a:t>
            </a:r>
            <a:r>
              <a:rPr lang="fr-FR" sz="2000" dirty="0" smtClean="0">
                <a:solidFill>
                  <a:schemeClr val="tx1"/>
                </a:solidFill>
              </a:rPr>
              <a:t>le plus complexe. Plusieurs énoncés peuvent être produits en parallèle et plusieurs médias peuvent être utilisés dans un même énoncé simultanément. </a:t>
            </a:r>
            <a:endParaRPr lang="fr-FR" dirty="0" smtClean="0">
              <a:solidFill>
                <a:schemeClr val="tx1"/>
              </a:solidFill>
            </a:endParaRPr>
          </a:p>
        </p:txBody>
      </p:sp>
      <p:pic>
        <p:nvPicPr>
          <p:cNvPr id="11266" name="Picture 2"/>
          <p:cNvPicPr>
            <a:picLocks noChangeAspect="1" noChangeArrowheads="1"/>
          </p:cNvPicPr>
          <p:nvPr/>
        </p:nvPicPr>
        <p:blipFill>
          <a:blip r:embed="rId3" cstate="print"/>
          <a:srcRect/>
          <a:stretch>
            <a:fillRect/>
          </a:stretch>
        </p:blipFill>
        <p:spPr bwMode="auto">
          <a:xfrm>
            <a:off x="539552" y="3356992"/>
            <a:ext cx="6368554" cy="3040063"/>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36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362200" y="3048000"/>
            <a:ext cx="7162800" cy="838200"/>
          </a:xfrm>
        </p:spPr>
        <p:txBody>
          <a:bodyPr/>
          <a:lstStyle/>
          <a:p>
            <a:r>
              <a:rPr lang="fr-FR" sz="4400" dirty="0" smtClean="0">
                <a:solidFill>
                  <a:schemeClr val="accent2"/>
                </a:solidFill>
              </a:rPr>
              <a:t>Apports de la multi-modalité</a:t>
            </a:r>
            <a:endParaRPr lang="en-US" sz="4400" dirty="0">
              <a:solidFill>
                <a:schemeClr val="accent2"/>
              </a:solidFill>
            </a:endParaRPr>
          </a:p>
        </p:txBody>
      </p:sp>
      <p:sp>
        <p:nvSpPr>
          <p:cNvPr id="3" name="Espace réservé du numéro de diapositive 2"/>
          <p:cNvSpPr>
            <a:spLocks noGrp="1"/>
          </p:cNvSpPr>
          <p:nvPr>
            <p:ph type="sldNum" sz="quarter" idx="4"/>
          </p:nvPr>
        </p:nvSpPr>
        <p:spPr/>
        <p:txBody>
          <a:bodyPr/>
          <a:lstStyle/>
          <a:p>
            <a:fld id="{6086AAAE-797E-4C5C-990B-67C8A4DE2103}" type="slidenum">
              <a:rPr lang="en-US" smtClean="0">
                <a:solidFill>
                  <a:schemeClr val="bg1"/>
                </a:solidFill>
              </a:rPr>
              <a:pPr/>
              <a:t>37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Apports de la </a:t>
            </a:r>
            <a:r>
              <a:rPr lang="fr-FR" sz="4000" dirty="0" smtClean="0">
                <a:solidFill>
                  <a:srgbClr val="0070C0"/>
                </a:solidFill>
              </a:rPr>
              <a:t>multi-modalité</a:t>
            </a:r>
            <a:endParaRPr lang="en-US" sz="4000" dirty="0">
              <a:solidFill>
                <a:srgbClr val="0070C0"/>
              </a:solidFill>
            </a:endParaRPr>
          </a:p>
        </p:txBody>
      </p:sp>
      <p:sp>
        <p:nvSpPr>
          <p:cNvPr id="5123" name="Rectangle 3"/>
          <p:cNvSpPr>
            <a:spLocks noGrp="1" noChangeArrowheads="1"/>
          </p:cNvSpPr>
          <p:nvPr>
            <p:ph type="body" idx="1"/>
          </p:nvPr>
        </p:nvSpPr>
        <p:spPr>
          <a:xfrm>
            <a:off x="1187624" y="1772816"/>
            <a:ext cx="5715000" cy="3320827"/>
          </a:xfrm>
        </p:spPr>
        <p:txBody>
          <a:bodyPr/>
          <a:lstStyle/>
          <a:p>
            <a:pPr>
              <a:lnSpc>
                <a:spcPct val="150000"/>
              </a:lnSpc>
              <a:spcBef>
                <a:spcPts val="600"/>
              </a:spcBef>
              <a:spcAft>
                <a:spcPts val="600"/>
              </a:spcAft>
              <a:buFont typeface="Wingdings" pitchFamily="2" charset="2"/>
              <a:buChar char="Ø"/>
            </a:pPr>
            <a:r>
              <a:rPr lang="fr-FR" sz="2000" dirty="0" smtClean="0">
                <a:solidFill>
                  <a:schemeClr val="tx1"/>
                </a:solidFill>
              </a:rPr>
              <a:t>une souplesse de l’interaction.</a:t>
            </a:r>
          </a:p>
          <a:p>
            <a:pPr>
              <a:lnSpc>
                <a:spcPct val="150000"/>
              </a:lnSpc>
              <a:spcBef>
                <a:spcPts val="600"/>
              </a:spcBef>
              <a:spcAft>
                <a:spcPts val="600"/>
              </a:spcAft>
              <a:buFont typeface="Wingdings" pitchFamily="2" charset="2"/>
              <a:buChar char="Ø"/>
            </a:pPr>
            <a:r>
              <a:rPr lang="fr-FR" sz="2000" dirty="0" smtClean="0">
                <a:solidFill>
                  <a:schemeClr val="tx1"/>
                </a:solidFill>
              </a:rPr>
              <a:t>Redondance de l’interaction pour une meilleure fiabilité</a:t>
            </a:r>
          </a:p>
          <a:p>
            <a:pPr>
              <a:lnSpc>
                <a:spcPct val="150000"/>
              </a:lnSpc>
              <a:spcBef>
                <a:spcPts val="600"/>
              </a:spcBef>
              <a:spcAft>
                <a:spcPts val="600"/>
              </a:spcAft>
              <a:buFont typeface="Wingdings" pitchFamily="2" charset="2"/>
              <a:buChar char="Ø"/>
            </a:pPr>
            <a:r>
              <a:rPr lang="fr-FR" sz="2000" dirty="0" smtClean="0">
                <a:solidFill>
                  <a:schemeClr val="tx1"/>
                </a:solidFill>
              </a:rPr>
              <a:t>Complémentarité des modalités d’interaction pour une recherche de l’efficacité</a:t>
            </a: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38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Apports de la multi-modalité</a:t>
            </a:r>
            <a:endParaRPr lang="en-US" sz="4000" dirty="0">
              <a:solidFill>
                <a:srgbClr val="0070C0"/>
              </a:solidFill>
            </a:endParaRPr>
          </a:p>
        </p:txBody>
      </p:sp>
      <p:sp>
        <p:nvSpPr>
          <p:cNvPr id="5123" name="Rectangle 3"/>
          <p:cNvSpPr>
            <a:spLocks noGrp="1" noChangeArrowheads="1"/>
          </p:cNvSpPr>
          <p:nvPr>
            <p:ph type="body" idx="1"/>
          </p:nvPr>
        </p:nvSpPr>
        <p:spPr>
          <a:xfrm>
            <a:off x="1115616" y="1412777"/>
            <a:ext cx="5715000" cy="3960440"/>
          </a:xfrm>
        </p:spPr>
        <p:txBody>
          <a:bodyPr/>
          <a:lstStyle/>
          <a:p>
            <a:pPr algn="just">
              <a:buNone/>
            </a:pPr>
            <a:r>
              <a:rPr lang="fr-FR" sz="2400" dirty="0" smtClean="0">
                <a:solidFill>
                  <a:schemeClr val="accent2"/>
                </a:solidFill>
              </a:rPr>
              <a:t>une souplesse de l’interaction:</a:t>
            </a:r>
          </a:p>
          <a:p>
            <a:pPr algn="just">
              <a:buNone/>
            </a:pPr>
            <a:r>
              <a:rPr lang="fr-FR" sz="2000" dirty="0" smtClean="0">
                <a:solidFill>
                  <a:schemeClr val="tx1"/>
                </a:solidFill>
              </a:rPr>
              <a:t>	les systèmes multimodaux, qui proposent une équivalence entre les modalités d’interaction, offrent une souplesse aux utilisateurs. En effet, cette souplesse permet de répondre aux préférences des utilisateurs selon leurs spécificités individuelles, aux variations du contexte d’interaction ou encore de la tâche à accomplir. La variabilité des capacités humaines et du contexte d’interaction favorise la mise en œuvre d’une équivalence de modalités d’interaction, pour laisser la possibilité aux utilisateurs d’utiliser à tout moment les modalités d’interaction les plus adéquates.</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39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362200" y="3048000"/>
            <a:ext cx="7162800" cy="838200"/>
          </a:xfrm>
        </p:spPr>
        <p:txBody>
          <a:bodyPr/>
          <a:lstStyle/>
          <a:p>
            <a:r>
              <a:rPr lang="en-US" sz="4400" dirty="0" smtClean="0">
                <a:solidFill>
                  <a:schemeClr val="accent6"/>
                </a:solidFill>
              </a:rPr>
              <a:t>Les Interactions</a:t>
            </a:r>
            <a:endParaRPr lang="en-US" sz="4400" dirty="0">
              <a:solidFill>
                <a:schemeClr val="accent6"/>
              </a:solidFill>
            </a:endParaRPr>
          </a:p>
        </p:txBody>
      </p:sp>
      <p:sp>
        <p:nvSpPr>
          <p:cNvPr id="3" name="Espace réservé du numéro de diapositive 2"/>
          <p:cNvSpPr>
            <a:spLocks noGrp="1"/>
          </p:cNvSpPr>
          <p:nvPr>
            <p:ph type="sldNum" sz="quarter" idx="4"/>
          </p:nvPr>
        </p:nvSpPr>
        <p:spPr/>
        <p:txBody>
          <a:bodyPr/>
          <a:lstStyle/>
          <a:p>
            <a:fld id="{6086AAAE-797E-4C5C-990B-67C8A4DE2103}" type="slidenum">
              <a:rPr lang="en-US" smtClean="0">
                <a:solidFill>
                  <a:schemeClr val="bg1"/>
                </a:solidFill>
              </a:rPr>
              <a:pPr/>
              <a:t>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Apports de la multi-modalité</a:t>
            </a:r>
            <a:endParaRPr lang="en-US" sz="4000" dirty="0">
              <a:solidFill>
                <a:srgbClr val="0070C0"/>
              </a:solidFill>
            </a:endParaRPr>
          </a:p>
        </p:txBody>
      </p:sp>
      <p:sp>
        <p:nvSpPr>
          <p:cNvPr id="5123" name="Rectangle 3"/>
          <p:cNvSpPr>
            <a:spLocks noGrp="1" noChangeArrowheads="1"/>
          </p:cNvSpPr>
          <p:nvPr>
            <p:ph type="body" idx="1"/>
          </p:nvPr>
        </p:nvSpPr>
        <p:spPr>
          <a:xfrm>
            <a:off x="395536" y="1412776"/>
            <a:ext cx="6552728" cy="4824536"/>
          </a:xfrm>
        </p:spPr>
        <p:txBody>
          <a:bodyPr/>
          <a:lstStyle/>
          <a:p>
            <a:pPr>
              <a:lnSpc>
                <a:spcPts val="3000"/>
              </a:lnSpc>
              <a:spcBef>
                <a:spcPts val="600"/>
              </a:spcBef>
              <a:spcAft>
                <a:spcPts val="600"/>
              </a:spcAft>
              <a:buNone/>
            </a:pPr>
            <a:r>
              <a:rPr lang="fr-FR" dirty="0" smtClean="0">
                <a:solidFill>
                  <a:schemeClr val="accent2"/>
                </a:solidFill>
              </a:rPr>
              <a:t>	</a:t>
            </a:r>
            <a:r>
              <a:rPr lang="fr-FR" sz="2400" dirty="0" smtClean="0">
                <a:solidFill>
                  <a:schemeClr val="accent2"/>
                </a:solidFill>
              </a:rPr>
              <a:t>Redondance de l’interaction pour une meilleure fiabilité</a:t>
            </a:r>
            <a:r>
              <a:rPr lang="fr-FR" dirty="0" smtClean="0">
                <a:solidFill>
                  <a:schemeClr val="accent2"/>
                </a:solidFill>
              </a:rPr>
              <a:t>:</a:t>
            </a:r>
            <a:r>
              <a:rPr lang="fr-FR" dirty="0" smtClean="0">
                <a:solidFill>
                  <a:schemeClr val="tx1"/>
                </a:solidFill>
              </a:rPr>
              <a:t> </a:t>
            </a:r>
          </a:p>
          <a:p>
            <a:pPr algn="just">
              <a:lnSpc>
                <a:spcPts val="2700"/>
              </a:lnSpc>
              <a:spcBef>
                <a:spcPts val="600"/>
              </a:spcBef>
              <a:spcAft>
                <a:spcPts val="600"/>
              </a:spcAft>
              <a:buNone/>
            </a:pPr>
            <a:r>
              <a:rPr lang="fr-FR" sz="2000" dirty="0" smtClean="0">
                <a:solidFill>
                  <a:schemeClr val="tx1"/>
                </a:solidFill>
              </a:rPr>
              <a:t>		La redondance est néanmoins utilisée dans une 	recherche de fiabilité. Obliger l’utilisateur à spécifier 	un énoncé par au minimum deux modalités 	d’interaction équivalentes assure de ses intentions et 	évite la propagation de commandes non 	intentionnelles. Par exemple, l’utilisation de la 	reconnaissance vocale entraîne parfois des erreurs 	d’énoncés qui impliquent des commandes erronées. 	L’utilisation redondante de la reconnaissance de la 	parole et d’une autre modalité d’interaction renforce 	la fiabilité de l’interaction globale. La redondance est 	ainsi complètement adaptée aux tâches critiques..</a:t>
            </a: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40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Apports de la multi-modalité</a:t>
            </a:r>
            <a:endParaRPr lang="en-US" sz="4000" dirty="0">
              <a:solidFill>
                <a:srgbClr val="0070C0"/>
              </a:solidFill>
            </a:endParaRPr>
          </a:p>
        </p:txBody>
      </p:sp>
      <p:sp>
        <p:nvSpPr>
          <p:cNvPr id="5123" name="Rectangle 3"/>
          <p:cNvSpPr>
            <a:spLocks noGrp="1" noChangeArrowheads="1"/>
          </p:cNvSpPr>
          <p:nvPr>
            <p:ph type="body" idx="1"/>
          </p:nvPr>
        </p:nvSpPr>
        <p:spPr>
          <a:xfrm>
            <a:off x="539552" y="1412776"/>
            <a:ext cx="6552728" cy="4373563"/>
          </a:xfrm>
        </p:spPr>
        <p:txBody>
          <a:bodyPr/>
          <a:lstStyle/>
          <a:p>
            <a:pPr>
              <a:buNone/>
            </a:pPr>
            <a:r>
              <a:rPr lang="fr-FR" sz="2400" dirty="0" smtClean="0">
                <a:solidFill>
                  <a:schemeClr val="accent2"/>
                </a:solidFill>
              </a:rPr>
              <a:t>	Complémentarité des modalités d’interaction pour une recherche de l’efficacité :</a:t>
            </a:r>
          </a:p>
          <a:p>
            <a:pPr>
              <a:lnSpc>
                <a:spcPts val="2800"/>
              </a:lnSpc>
              <a:buNone/>
            </a:pPr>
            <a:r>
              <a:rPr lang="fr-FR" sz="2000" dirty="0" smtClean="0">
                <a:solidFill>
                  <a:schemeClr val="tx1"/>
                </a:solidFill>
              </a:rPr>
              <a:t>		</a:t>
            </a:r>
            <a:r>
              <a:rPr lang="fr-FR" sz="2000" dirty="0" smtClean="0">
                <a:solidFill>
                  <a:schemeClr val="tx1"/>
                </a:solidFill>
              </a:rPr>
              <a:t>Un système qui propose une complémentarité entre 	plusieurs modalités d’interaction est souvent 	considéré comme plus efficace qu’un système 	monomodal. En effet, l’utilisation complémentaire de 	plusieurs modalités  d’interaction est plus efficace en 	termes de rapidité  que l’utilisation d’une interface 	classique. </a:t>
            </a:r>
          </a:p>
          <a:p>
            <a:pPr>
              <a:lnSpc>
                <a:spcPts val="2800"/>
              </a:lnSpc>
              <a:buNone/>
            </a:pPr>
            <a:r>
              <a:rPr lang="fr-FR" sz="2000" dirty="0" smtClean="0">
                <a:solidFill>
                  <a:schemeClr val="tx1"/>
                </a:solidFill>
              </a:rPr>
              <a:t>	</a:t>
            </a:r>
            <a:r>
              <a:rPr lang="fr-FR" sz="2000" dirty="0" smtClean="0">
                <a:solidFill>
                  <a:schemeClr val="tx1"/>
                </a:solidFill>
              </a:rPr>
              <a:t>	</a:t>
            </a:r>
            <a:r>
              <a:rPr lang="fr-FR" sz="2000" dirty="0" smtClean="0">
                <a:solidFill>
                  <a:schemeClr val="tx1"/>
                </a:solidFill>
              </a:rPr>
              <a:t>Bien  qu’utilisé pour les tâches complexes, 	les 	langages  d’interaction utilisés de façon 	complémentaire sont  syntaxiquement moins 	complexes : les énoncés sont plus compacts, moins 	ambigües et ainsi plus  efficaces.</a:t>
            </a:r>
            <a:endParaRPr lang="fr-FR" dirty="0" smtClean="0">
              <a:solidFill>
                <a:schemeClr val="tx1"/>
              </a:solidFill>
            </a:endParaRPr>
          </a:p>
        </p:txBody>
      </p:sp>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41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a:xfrm>
            <a:off x="2362200" y="3048000"/>
            <a:ext cx="7162800" cy="838200"/>
          </a:xfrm>
        </p:spPr>
        <p:txBody>
          <a:bodyPr/>
          <a:lstStyle/>
          <a:p>
            <a:r>
              <a:rPr lang="fr-FR" sz="4400" dirty="0" smtClean="0">
                <a:solidFill>
                  <a:schemeClr val="accent2"/>
                </a:solidFill>
              </a:rPr>
              <a:t>Conclusion</a:t>
            </a:r>
            <a:endParaRPr lang="en-US" sz="4400" dirty="0">
              <a:solidFill>
                <a:schemeClr val="accent2"/>
              </a:solidFill>
            </a:endParaRPr>
          </a:p>
        </p:txBody>
      </p:sp>
      <p:sp>
        <p:nvSpPr>
          <p:cNvPr id="3" name="Espace réservé du numéro de diapositive 2"/>
          <p:cNvSpPr>
            <a:spLocks noGrp="1"/>
          </p:cNvSpPr>
          <p:nvPr>
            <p:ph type="sldNum" sz="quarter" idx="4"/>
          </p:nvPr>
        </p:nvSpPr>
        <p:spPr/>
        <p:txBody>
          <a:bodyPr/>
          <a:lstStyle/>
          <a:p>
            <a:fld id="{6086AAAE-797E-4C5C-990B-67C8A4DE2103}" type="slidenum">
              <a:rPr lang="en-US" smtClean="0">
                <a:solidFill>
                  <a:schemeClr val="bg1"/>
                </a:solidFill>
              </a:rPr>
              <a:pPr/>
              <a:t>42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C</a:t>
            </a:r>
            <a:r>
              <a:rPr lang="fr-FR" sz="4000" dirty="0" smtClean="0">
                <a:solidFill>
                  <a:srgbClr val="0070C0"/>
                </a:solidFill>
              </a:rPr>
              <a:t>onclusion</a:t>
            </a:r>
            <a:endParaRPr lang="en-US" sz="4000" dirty="0">
              <a:solidFill>
                <a:srgbClr val="0070C0"/>
              </a:solidFill>
            </a:endParaRPr>
          </a:p>
        </p:txBody>
      </p:sp>
      <p:sp>
        <p:nvSpPr>
          <p:cNvPr id="5123" name="Rectangle 3"/>
          <p:cNvSpPr>
            <a:spLocks noGrp="1" noChangeArrowheads="1"/>
          </p:cNvSpPr>
          <p:nvPr>
            <p:ph type="body" idx="1"/>
          </p:nvPr>
        </p:nvSpPr>
        <p:spPr>
          <a:xfrm>
            <a:off x="539552" y="1412776"/>
            <a:ext cx="6552728" cy="4373563"/>
          </a:xfrm>
        </p:spPr>
        <p:txBody>
          <a:bodyPr/>
          <a:lstStyle/>
          <a:p>
            <a:pPr>
              <a:buNone/>
            </a:pPr>
            <a:r>
              <a:rPr lang="fr-FR" sz="2400" dirty="0" smtClean="0">
                <a:solidFill>
                  <a:schemeClr val="accent2"/>
                </a:solidFill>
              </a:rPr>
              <a:t>	</a:t>
            </a:r>
            <a:r>
              <a:rPr lang="fr-FR" sz="2400" dirty="0" smtClean="0">
                <a:solidFill>
                  <a:schemeClr val="tx1"/>
                </a:solidFill>
              </a:rPr>
              <a:t>la multi-modalité </a:t>
            </a:r>
            <a:r>
              <a:rPr lang="fr-FR" sz="2400" dirty="0" smtClean="0">
                <a:solidFill>
                  <a:schemeClr val="tx1"/>
                </a:solidFill>
              </a:rPr>
              <a:t>permettrait à une plus vaste population d’utilisateurs d’employer les systèmes informatiques. Les capacités intellectuelles, cognitives et motrices lors de la interaction avec des systèmes multimodaux ainsi que les préférences et choix d’utilisation des modes de communication varient de manière significative entre les individus</a:t>
            </a:r>
            <a:endParaRPr lang="fr-FR" dirty="0" smtClean="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43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Interaction Homme </a:t>
            </a:r>
            <a:r>
              <a:rPr lang="fr-FR" sz="4000" dirty="0" err="1" smtClean="0">
                <a:solidFill>
                  <a:srgbClr val="0070C0"/>
                </a:solidFill>
              </a:rPr>
              <a:t>Homme</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buNone/>
            </a:pPr>
            <a:r>
              <a:rPr lang="fr-FR" sz="2000" dirty="0" smtClean="0">
                <a:solidFill>
                  <a:schemeClr val="tx1"/>
                </a:solidFill>
              </a:rPr>
              <a:t>L’être humain interagit avec son environnement à travers ses 5 sens. </a:t>
            </a:r>
          </a:p>
          <a:p>
            <a:r>
              <a:rPr lang="fr-FR" sz="2000" dirty="0" smtClean="0">
                <a:solidFill>
                  <a:schemeClr val="tx1"/>
                </a:solidFill>
              </a:rPr>
              <a:t>Vue, odorat, toucher, goût, ouïe. </a:t>
            </a:r>
          </a:p>
          <a:p>
            <a:r>
              <a:rPr lang="fr-FR" sz="2000" dirty="0" smtClean="0">
                <a:solidFill>
                  <a:schemeClr val="tx1"/>
                </a:solidFill>
              </a:rPr>
              <a:t> La communication par un sens est connue comme un mode: </a:t>
            </a:r>
          </a:p>
          <a:p>
            <a:pPr lvl="3">
              <a:buFont typeface="Wingdings" pitchFamily="2" charset="2"/>
              <a:buChar char="Ø"/>
            </a:pPr>
            <a:r>
              <a:rPr lang="fr-FR" dirty="0" smtClean="0">
                <a:solidFill>
                  <a:schemeClr val="tx1"/>
                </a:solidFill>
              </a:rPr>
              <a:t> En entrée: visuel, tactile, et auditif.</a:t>
            </a:r>
          </a:p>
          <a:p>
            <a:pPr lvl="3">
              <a:buFont typeface="Wingdings" pitchFamily="2" charset="2"/>
              <a:buChar char="Ø"/>
            </a:pPr>
            <a:r>
              <a:rPr lang="fr-FR" dirty="0" smtClean="0">
                <a:solidFill>
                  <a:schemeClr val="tx1"/>
                </a:solidFill>
              </a:rPr>
              <a:t> En sortie: oral et gestuel</a:t>
            </a:r>
            <a:r>
              <a:rPr lang="fr-FR" sz="1000" dirty="0" smtClean="0">
                <a:solidFill>
                  <a:schemeClr val="tx1"/>
                </a:solidFill>
              </a:rPr>
              <a:t>.</a:t>
            </a:r>
            <a:endParaRPr lang="en-US" sz="1000" dirty="0">
              <a:solidFill>
                <a:schemeClr val="tx1"/>
              </a:solidFill>
            </a:endParaRPr>
          </a:p>
        </p:txBody>
      </p:sp>
      <p:pic>
        <p:nvPicPr>
          <p:cNvPr id="1026" name="Picture 2" descr="C:\Users\pc\Desktop\ihm multimodale\téléchargement.jpg"/>
          <p:cNvPicPr>
            <a:picLocks noChangeAspect="1" noChangeArrowheads="1"/>
          </p:cNvPicPr>
          <p:nvPr/>
        </p:nvPicPr>
        <p:blipFill>
          <a:blip r:embed="rId3" cstate="print"/>
          <a:srcRect/>
          <a:stretch>
            <a:fillRect/>
          </a:stretch>
        </p:blipFill>
        <p:spPr bwMode="auto">
          <a:xfrm>
            <a:off x="1259632" y="4149080"/>
            <a:ext cx="2095500" cy="1749177"/>
          </a:xfrm>
          <a:prstGeom prst="rect">
            <a:avLst/>
          </a:prstGeom>
          <a:noFill/>
        </p:spPr>
      </p:pic>
      <p:pic>
        <p:nvPicPr>
          <p:cNvPr id="1028" name="Picture 4" descr="C:\Users\pc\Desktop\ihm multimodale\images.jpg"/>
          <p:cNvPicPr>
            <a:picLocks noChangeAspect="1" noChangeArrowheads="1"/>
          </p:cNvPicPr>
          <p:nvPr/>
        </p:nvPicPr>
        <p:blipFill>
          <a:blip r:embed="rId4" cstate="print"/>
          <a:srcRect/>
          <a:stretch>
            <a:fillRect/>
          </a:stretch>
        </p:blipFill>
        <p:spPr bwMode="auto">
          <a:xfrm>
            <a:off x="4139952" y="4221088"/>
            <a:ext cx="2762250" cy="1657350"/>
          </a:xfrm>
          <a:prstGeom prst="rect">
            <a:avLst/>
          </a:prstGeom>
          <a:noFill/>
        </p:spPr>
      </p:pic>
      <p:sp>
        <p:nvSpPr>
          <p:cNvPr id="6" name="Espace réservé du numéro de diapositive 5"/>
          <p:cNvSpPr>
            <a:spLocks noGrp="1"/>
          </p:cNvSpPr>
          <p:nvPr>
            <p:ph type="sldNum" sz="quarter" idx="12"/>
          </p:nvPr>
        </p:nvSpPr>
        <p:spPr/>
        <p:txBody>
          <a:bodyPr/>
          <a:lstStyle/>
          <a:p>
            <a:fld id="{9DD4E68C-4320-4915-889E-2BEDFCC4B306}" type="slidenum">
              <a:rPr lang="en-US" smtClean="0">
                <a:solidFill>
                  <a:schemeClr val="bg1"/>
                </a:solidFill>
              </a:rPr>
              <a:pPr/>
              <a:t>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Interaction Homme Machine</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buNone/>
            </a:pPr>
            <a:r>
              <a:rPr lang="fr-FR" sz="2000" dirty="0" smtClean="0">
                <a:solidFill>
                  <a:schemeClr val="tx1"/>
                </a:solidFill>
              </a:rPr>
              <a:t>L’être humain interagit avec la machine par l’entremise des médias (dispositifs). </a:t>
            </a:r>
          </a:p>
          <a:p>
            <a:pPr>
              <a:buNone/>
            </a:pPr>
            <a:r>
              <a:rPr lang="fr-FR" sz="2000" dirty="0" smtClean="0">
                <a:solidFill>
                  <a:schemeClr val="tx1"/>
                </a:solidFill>
              </a:rPr>
              <a:t> Clavier, souris, écran, etc.</a:t>
            </a:r>
          </a:p>
          <a:p>
            <a:pPr lvl="3">
              <a:buNone/>
            </a:pPr>
            <a:r>
              <a:rPr lang="fr-FR" sz="1000" dirty="0" smtClean="0">
                <a:solidFill>
                  <a:schemeClr val="tx1"/>
                </a:solidFill>
              </a:rPr>
              <a:t>.</a:t>
            </a:r>
            <a:endParaRPr lang="en-US" sz="100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611561" y="3356992"/>
            <a:ext cx="6264695" cy="2328230"/>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9DD4E68C-4320-4915-889E-2BEDFCC4B306}" type="slidenum">
              <a:rPr lang="en-US" smtClean="0">
                <a:solidFill>
                  <a:schemeClr val="bg1"/>
                </a:solidFill>
              </a:rPr>
              <a:pPr/>
              <a:t>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dirty="0" smtClean="0">
                <a:solidFill>
                  <a:srgbClr val="0070C0"/>
                </a:solidFill>
              </a:rPr>
              <a:t>Multi-</a:t>
            </a:r>
            <a:r>
              <a:rPr lang="en-US" sz="4000" dirty="0" err="1" smtClean="0">
                <a:solidFill>
                  <a:srgbClr val="0070C0"/>
                </a:solidFill>
              </a:rPr>
              <a:t>média</a:t>
            </a:r>
            <a:r>
              <a:rPr lang="en-US" sz="4000" dirty="0" smtClean="0">
                <a:solidFill>
                  <a:srgbClr val="0070C0"/>
                </a:solidFill>
              </a:rPr>
              <a:t> </a:t>
            </a:r>
            <a:r>
              <a:rPr lang="en-US" sz="4000" dirty="0" smtClean="0">
                <a:solidFill>
                  <a:srgbClr val="0070C0"/>
                </a:solidFill>
              </a:rPr>
              <a:t>et </a:t>
            </a:r>
            <a:r>
              <a:rPr lang="en-US" sz="4000" dirty="0" smtClean="0">
                <a:solidFill>
                  <a:srgbClr val="0070C0"/>
                </a:solidFill>
              </a:rPr>
              <a:t>multi-</a:t>
            </a:r>
            <a:r>
              <a:rPr lang="en-US" sz="4000" dirty="0" err="1" smtClean="0">
                <a:solidFill>
                  <a:srgbClr val="0070C0"/>
                </a:solidFill>
              </a:rPr>
              <a:t>modalité</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buNone/>
            </a:pPr>
            <a:r>
              <a:rPr lang="fr-FR" sz="2000" dirty="0" smtClean="0">
                <a:solidFill>
                  <a:schemeClr val="tx1"/>
                </a:solidFill>
              </a:rPr>
              <a:t>On fera tout d’abord la distinction entre </a:t>
            </a:r>
            <a:r>
              <a:rPr lang="fr-FR" sz="2000" dirty="0" smtClean="0">
                <a:solidFill>
                  <a:schemeClr val="tx1"/>
                </a:solidFill>
              </a:rPr>
              <a:t>multimédia, modalité </a:t>
            </a:r>
            <a:r>
              <a:rPr lang="fr-FR" sz="2000" dirty="0" smtClean="0">
                <a:solidFill>
                  <a:schemeClr val="tx1"/>
                </a:solidFill>
              </a:rPr>
              <a:t>et </a:t>
            </a:r>
            <a:r>
              <a:rPr lang="fr-FR" sz="2000" dirty="0" smtClean="0">
                <a:solidFill>
                  <a:schemeClr val="tx1"/>
                </a:solidFill>
              </a:rPr>
              <a:t>multi-modalité</a:t>
            </a:r>
            <a:r>
              <a:rPr lang="fr-FR" sz="2000" dirty="0" smtClean="0">
                <a:solidFill>
                  <a:schemeClr val="tx1"/>
                </a:solidFill>
              </a:rPr>
              <a:t>.</a:t>
            </a:r>
          </a:p>
          <a:p>
            <a:pPr>
              <a:buNone/>
            </a:pPr>
            <a:r>
              <a:rPr lang="fr-FR" sz="2000" dirty="0" smtClean="0">
                <a:solidFill>
                  <a:schemeClr val="tx1"/>
                </a:solidFill>
              </a:rPr>
              <a:t> Le premier désigne les supports ou les véhicules de l'information le deuxième la substance de l'information :  </a:t>
            </a:r>
          </a:p>
          <a:p>
            <a:r>
              <a:rPr lang="fr-FR" sz="2000" dirty="0" smtClean="0">
                <a:solidFill>
                  <a:schemeClr val="tx1"/>
                </a:solidFill>
              </a:rPr>
              <a:t>média : microphone, écran, clavier, souris, caméra, </a:t>
            </a:r>
          </a:p>
          <a:p>
            <a:r>
              <a:rPr lang="fr-FR" sz="2000" dirty="0" smtClean="0">
                <a:solidFill>
                  <a:schemeClr val="tx1"/>
                </a:solidFill>
              </a:rPr>
              <a:t>modalité : parole, vision, écriture, geste, etc.</a:t>
            </a:r>
            <a:endParaRPr lang="en-US" sz="1000" dirty="0">
              <a:solidFill>
                <a:schemeClr val="tx1"/>
              </a:solidFill>
            </a:endParaRP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Modalité</a:t>
            </a:r>
            <a:endParaRPr lang="en-US" sz="4000" dirty="0">
              <a:solidFill>
                <a:srgbClr val="0070C0"/>
              </a:solidFill>
            </a:endParaRPr>
          </a:p>
        </p:txBody>
      </p:sp>
      <p:sp>
        <p:nvSpPr>
          <p:cNvPr id="5123" name="Rectangle 3"/>
          <p:cNvSpPr>
            <a:spLocks noGrp="1" noChangeArrowheads="1"/>
          </p:cNvSpPr>
          <p:nvPr>
            <p:ph type="body" idx="1"/>
          </p:nvPr>
        </p:nvSpPr>
        <p:spPr>
          <a:xfrm>
            <a:off x="1115616" y="1412776"/>
            <a:ext cx="5715000" cy="4373563"/>
          </a:xfrm>
        </p:spPr>
        <p:txBody>
          <a:bodyPr/>
          <a:lstStyle/>
          <a:p>
            <a:pPr algn="just">
              <a:buNone/>
            </a:pPr>
            <a:r>
              <a:rPr lang="fr-FR" sz="2000" dirty="0" smtClean="0">
                <a:solidFill>
                  <a:schemeClr val="tx1"/>
                </a:solidFill>
              </a:rPr>
              <a:t>	La modalité est définie par la structure d’informations échangées telle qu'elle est perçue par l'être humain (</a:t>
            </a:r>
            <a:r>
              <a:rPr lang="fr-FR" sz="2000" dirty="0" err="1" smtClean="0">
                <a:solidFill>
                  <a:schemeClr val="tx1"/>
                </a:solidFill>
              </a:rPr>
              <a:t>Bellik</a:t>
            </a:r>
            <a:r>
              <a:rPr lang="fr-FR" sz="2000" dirty="0" smtClean="0">
                <a:solidFill>
                  <a:schemeClr val="tx1"/>
                </a:solidFill>
              </a:rPr>
              <a:t> 95).  Il y a plusieurs interprétations des notions mode et modalité. </a:t>
            </a:r>
          </a:p>
          <a:p>
            <a:pPr algn="just">
              <a:buNone/>
            </a:pPr>
            <a:r>
              <a:rPr lang="fr-FR" sz="2000" dirty="0" smtClean="0">
                <a:solidFill>
                  <a:schemeClr val="tx1"/>
                </a:solidFill>
              </a:rPr>
              <a:t>      Exemples: </a:t>
            </a:r>
          </a:p>
          <a:p>
            <a:pPr lvl="2" algn="just"/>
            <a:r>
              <a:rPr lang="fr-FR" dirty="0" smtClean="0">
                <a:solidFill>
                  <a:schemeClr val="tx1"/>
                </a:solidFill>
              </a:rPr>
              <a:t> Pour désigner un appel entrant sur un cellulaire, on utilise plusieurs modalités: auditive (sonnerie), visuelle (texte, image, luminosité), tactile (vibration), etc.</a:t>
            </a:r>
          </a:p>
          <a:p>
            <a:pPr lvl="2" algn="just"/>
            <a:r>
              <a:rPr lang="fr-FR" dirty="0" smtClean="0">
                <a:solidFill>
                  <a:schemeClr val="tx1"/>
                </a:solidFill>
              </a:rPr>
              <a:t> le bruit, la musique, la parole sont des modalités du mode sonore.</a:t>
            </a: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sz="4000" dirty="0" smtClean="0">
                <a:solidFill>
                  <a:srgbClr val="0070C0"/>
                </a:solidFill>
              </a:rPr>
              <a:t>Multi-modalité</a:t>
            </a:r>
            <a:r>
              <a:rPr lang="en-US" sz="4000" dirty="0" smtClean="0">
                <a:solidFill>
                  <a:srgbClr val="0070C0"/>
                </a:solidFill>
              </a:rPr>
              <a:t>      </a:t>
            </a:r>
            <a:endParaRPr lang="en-US" sz="4000" dirty="0">
              <a:solidFill>
                <a:srgbClr val="0070C0"/>
              </a:solidFill>
            </a:endParaRPr>
          </a:p>
        </p:txBody>
      </p:sp>
      <p:sp>
        <p:nvSpPr>
          <p:cNvPr id="5123" name="Rectangle 3"/>
          <p:cNvSpPr>
            <a:spLocks noGrp="1" noChangeArrowheads="1"/>
          </p:cNvSpPr>
          <p:nvPr>
            <p:ph type="body" idx="1"/>
          </p:nvPr>
        </p:nvSpPr>
        <p:spPr>
          <a:xfrm>
            <a:off x="899592" y="1412776"/>
            <a:ext cx="5715000" cy="4373563"/>
          </a:xfrm>
        </p:spPr>
        <p:txBody>
          <a:bodyPr/>
          <a:lstStyle/>
          <a:p>
            <a:pPr algn="just">
              <a:buNone/>
            </a:pPr>
            <a:r>
              <a:rPr lang="fr-FR" sz="2000" dirty="0" smtClean="0">
                <a:solidFill>
                  <a:schemeClr val="tx1"/>
                </a:solidFill>
              </a:rPr>
              <a:t>	La multi-modalité est la coopération entre plusieurs modalités ou modes de communication entre l'homme et la machine pour obtenir une interaction enrichie.</a:t>
            </a:r>
          </a:p>
          <a:p>
            <a:pPr algn="just">
              <a:buNone/>
            </a:pPr>
            <a:r>
              <a:rPr lang="fr-FR" sz="2000" dirty="0" smtClean="0">
                <a:solidFill>
                  <a:schemeClr val="tx1"/>
                </a:solidFill>
              </a:rPr>
              <a:t>	Exemples: </a:t>
            </a:r>
          </a:p>
          <a:p>
            <a:pPr lvl="2" algn="just"/>
            <a:r>
              <a:rPr lang="fr-FR" dirty="0" smtClean="0">
                <a:solidFill>
                  <a:schemeClr val="tx1"/>
                </a:solidFill>
              </a:rPr>
              <a:t>« Mets ça ici » est la combinaison de la modalité gestuelle et vocale. </a:t>
            </a:r>
          </a:p>
          <a:p>
            <a:pPr lvl="2" algn="just"/>
            <a:r>
              <a:rPr lang="fr-FR" dirty="0" smtClean="0">
                <a:solidFill>
                  <a:schemeClr val="tx1"/>
                </a:solidFill>
              </a:rPr>
              <a:t> La sonnerie et la luminosité, pour signaler un appel.</a:t>
            </a:r>
          </a:p>
          <a:p>
            <a:pPr lvl="2" algn="just"/>
            <a:r>
              <a:rPr lang="fr-FR" dirty="0" smtClean="0">
                <a:solidFill>
                  <a:schemeClr val="tx1"/>
                </a:solidFill>
              </a:rPr>
              <a:t> Un GPS donne des indications visuelles et sonores.</a:t>
            </a:r>
          </a:p>
        </p:txBody>
      </p:sp>
      <p:sp>
        <p:nvSpPr>
          <p:cNvPr id="4" name="Espace réservé du numéro de diapositive 3"/>
          <p:cNvSpPr>
            <a:spLocks noGrp="1"/>
          </p:cNvSpPr>
          <p:nvPr>
            <p:ph type="sldNum" sz="quarter" idx="12"/>
          </p:nvPr>
        </p:nvSpPr>
        <p:spPr/>
        <p:txBody>
          <a:bodyPr/>
          <a:lstStyle/>
          <a:p>
            <a:fld id="{9DD4E68C-4320-4915-889E-2BEDFCC4B306}" type="slidenum">
              <a:rPr lang="en-US" smtClean="0">
                <a:solidFill>
                  <a:schemeClr val="bg1"/>
                </a:solidFill>
              </a:rPr>
              <a:pPr/>
              <a:t>9</a:t>
            </a:fld>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teraction multimodale">
  <a:themeElements>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èm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interaction multimodale</Template>
  <TotalTime>5322</TotalTime>
  <Words>790</Words>
  <Application>Microsoft Office PowerPoint</Application>
  <PresentationFormat>Affichage à l'écran (4:3)</PresentationFormat>
  <Paragraphs>194</Paragraphs>
  <Slides>43</Slides>
  <Notes>2</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interaction multimodale</vt:lpstr>
      <vt:lpstr>Interface Homme-Machine</vt:lpstr>
      <vt:lpstr>Plan de la presentation</vt:lpstr>
      <vt:lpstr>Introduction</vt:lpstr>
      <vt:lpstr>Les Interactions</vt:lpstr>
      <vt:lpstr>Interaction Homme Homme</vt:lpstr>
      <vt:lpstr>Interaction Homme Machine</vt:lpstr>
      <vt:lpstr>Multi-média et multi-modalité</vt:lpstr>
      <vt:lpstr>Modalité</vt:lpstr>
      <vt:lpstr>Multi-modalité      </vt:lpstr>
      <vt:lpstr>Comment s’exprime la    multi-modalité</vt:lpstr>
      <vt:lpstr>Systèmes multimodaux</vt:lpstr>
      <vt:lpstr>Systèmes multimodaux</vt:lpstr>
      <vt:lpstr>Systèmes multimodaux</vt:lpstr>
      <vt:lpstr>Systèmes multimodaux</vt:lpstr>
      <vt:lpstr>Variété des systèmes multimodaux</vt:lpstr>
      <vt:lpstr> Variété des systèmes multimodaux SYSTÈMES MULTIMODAUXVARIÉTÉ</vt:lpstr>
      <vt:lpstr>Variété des systèmes multimodaux</vt:lpstr>
      <vt:lpstr>Variété des systèmes multimodaux</vt:lpstr>
      <vt:lpstr>Variété des systèmes      multimodaux</vt:lpstr>
      <vt:lpstr>Types de coopération entre modalités TYCOON </vt:lpstr>
      <vt:lpstr>Types de coopération entre modalités TYCOON </vt:lpstr>
      <vt:lpstr>Types de coopération entre modalités CARE</vt:lpstr>
      <vt:lpstr>Fusion et fission</vt:lpstr>
      <vt:lpstr>Types de multi-modalité</vt:lpstr>
      <vt:lpstr>Paramètres de multi-modalité</vt:lpstr>
      <vt:lpstr>Paramètres de multi-modalité</vt:lpstr>
      <vt:lpstr>Paramètres de multi-modalité</vt:lpstr>
      <vt:lpstr>Paramètres de multi-modalité</vt:lpstr>
      <vt:lpstr>Types de multi-modalité</vt:lpstr>
      <vt:lpstr>Types de multi-modalité</vt:lpstr>
      <vt:lpstr>Types de multi-modalité</vt:lpstr>
      <vt:lpstr>Types de multi-modalité</vt:lpstr>
      <vt:lpstr>Types de multi-modalité</vt:lpstr>
      <vt:lpstr>Types de multi-modalité</vt:lpstr>
      <vt:lpstr>Types de multi-modalité</vt:lpstr>
      <vt:lpstr>Types de multi-modalité</vt:lpstr>
      <vt:lpstr>Apports de la multi-modalité</vt:lpstr>
      <vt:lpstr>Apports de la multi-modalité</vt:lpstr>
      <vt:lpstr>Apports de la multi-modalité</vt:lpstr>
      <vt:lpstr>Apports de la multi-modalité</vt:lpstr>
      <vt:lpstr>Apports de la multi-modalité</vt:lpstr>
      <vt:lpstr>Conclusion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Homme-Machine</dc:title>
  <dc:creator>Anes oulebsir</dc:creator>
  <cp:lastModifiedBy>Anes oulebsir</cp:lastModifiedBy>
  <cp:revision>4</cp:revision>
  <dcterms:created xsi:type="dcterms:W3CDTF">2015-03-04T14:13:47Z</dcterms:created>
  <dcterms:modified xsi:type="dcterms:W3CDTF">2015-03-19T21:05:24Z</dcterms:modified>
</cp:coreProperties>
</file>