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19"/>
  </p:notesMasterIdLst>
  <p:sldIdLst>
    <p:sldId id="256" r:id="rId2"/>
    <p:sldId id="257" r:id="rId3"/>
    <p:sldId id="258" r:id="rId4"/>
    <p:sldId id="273" r:id="rId5"/>
    <p:sldId id="260" r:id="rId6"/>
    <p:sldId id="261" r:id="rId7"/>
    <p:sldId id="263" r:id="rId8"/>
    <p:sldId id="264" r:id="rId9"/>
    <p:sldId id="265" r:id="rId10"/>
    <p:sldId id="266" r:id="rId11"/>
    <p:sldId id="267" r:id="rId12"/>
    <p:sldId id="268" r:id="rId13"/>
    <p:sldId id="269" r:id="rId14"/>
    <p:sldId id="270" r:id="rId15"/>
    <p:sldId id="271" r:id="rId16"/>
    <p:sldId id="272" r:id="rId17"/>
    <p:sldId id="274" r:id="rId1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021"/>
    <a:srgbClr val="CC0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570"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1EAA80-4536-48EB-AF44-94CB814CF5FA}" type="datetimeFigureOut">
              <a:rPr lang="fr-FR" smtClean="0"/>
              <a:pPr/>
              <a:t>07/03/2014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FF2C701-F1EC-4558-AB84-AEED3D32B86F}" type="slidenum">
              <a:rPr lang="fr-FR" smtClean="0"/>
              <a:pPr/>
              <a:t>‹N°›</a:t>
            </a:fld>
            <a:endParaRPr lang="fr-FR"/>
          </a:p>
        </p:txBody>
      </p:sp>
    </p:spTree>
    <p:extLst>
      <p:ext uri="{BB962C8B-B14F-4D97-AF65-F5344CB8AC3E}">
        <p14:creationId xmlns:p14="http://schemas.microsoft.com/office/powerpoint/2010/main" xmlns="" val="37622845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Triangle isocè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540544" y="776288"/>
            <a:ext cx="8062912" cy="1470025"/>
          </a:xfrm>
        </p:spPr>
        <p:txBody>
          <a:bodyPr anchor="b">
            <a:normAutofit/>
          </a:bodyPr>
          <a:lstStyle>
            <a:lvl1pPr algn="r">
              <a:defRPr sz="4400"/>
            </a:lvl1pPr>
          </a:lstStyle>
          <a:p>
            <a:r>
              <a:rPr kumimoji="0" lang="fr-FR" smtClean="0"/>
              <a:t>Modifiez le style du titre</a:t>
            </a:r>
            <a:endParaRPr kumimoji="0" lang="en-US"/>
          </a:p>
        </p:txBody>
      </p:sp>
      <p:sp>
        <p:nvSpPr>
          <p:cNvPr id="9" name="Sous-titr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
        <p:nvSpPr>
          <p:cNvPr id="28" name="Espace réservé de la date 27"/>
          <p:cNvSpPr>
            <a:spLocks noGrp="1"/>
          </p:cNvSpPr>
          <p:nvPr>
            <p:ph type="dt" sz="half" idx="10"/>
          </p:nvPr>
        </p:nvSpPr>
        <p:spPr>
          <a:xfrm>
            <a:off x="1371600" y="6012656"/>
            <a:ext cx="5791200" cy="365125"/>
          </a:xfrm>
        </p:spPr>
        <p:txBody>
          <a:bodyPr tIns="0" bIns="0" anchor="t"/>
          <a:lstStyle>
            <a:lvl1pPr algn="r">
              <a:defRPr sz="1000"/>
            </a:lvl1pPr>
          </a:lstStyle>
          <a:p>
            <a:fld id="{54ADE23D-66ED-4FD5-A998-00EE2FDE0DCB}" type="datetimeFigureOut">
              <a:rPr lang="fr-FR" smtClean="0"/>
              <a:pPr/>
              <a:t>07/03/2014</a:t>
            </a:fld>
            <a:endParaRPr lang="fr-FR"/>
          </a:p>
        </p:txBody>
      </p:sp>
      <p:sp>
        <p:nvSpPr>
          <p:cNvPr id="17" name="Espace réservé du pied de page 16"/>
          <p:cNvSpPr>
            <a:spLocks noGrp="1"/>
          </p:cNvSpPr>
          <p:nvPr>
            <p:ph type="ftr" sz="quarter" idx="11"/>
          </p:nvPr>
        </p:nvSpPr>
        <p:spPr>
          <a:xfrm>
            <a:off x="1371600" y="5650704"/>
            <a:ext cx="5791200" cy="365125"/>
          </a:xfrm>
        </p:spPr>
        <p:txBody>
          <a:bodyPr tIns="0" bIns="0" anchor="b"/>
          <a:lstStyle>
            <a:lvl1pPr algn="r">
              <a:defRPr sz="1100"/>
            </a:lvl1pPr>
          </a:lstStyle>
          <a:p>
            <a:endParaRPr lang="fr-FR"/>
          </a:p>
        </p:txBody>
      </p:sp>
      <p:sp>
        <p:nvSpPr>
          <p:cNvPr id="29" name="Espace réservé du numéro de diapositive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BF1F2953-BFCF-43A9-8B89-3948F1C52D9E}"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4ADE23D-66ED-4FD5-A998-00EE2FDE0DCB}" type="datetimeFigureOut">
              <a:rPr lang="fr-FR" smtClean="0"/>
              <a:pPr/>
              <a:t>07/03/2014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F1F2953-BFCF-43A9-8B89-3948F1C52D9E}"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781800" y="381000"/>
            <a:ext cx="1905000" cy="5486400"/>
          </a:xfrm>
        </p:spPr>
        <p:txBody>
          <a:bodyPr vert="eaVer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381000"/>
            <a:ext cx="6248400" cy="5486400"/>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4ADE23D-66ED-4FD5-A998-00EE2FDE0DCB}" type="datetimeFigureOut">
              <a:rPr lang="fr-FR" smtClean="0"/>
              <a:pPr/>
              <a:t>07/03/2014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F1F2953-BFCF-43A9-8B89-3948F1C52D9E}"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67494"/>
            <a:ext cx="8229600" cy="1399032"/>
          </a:xfrm>
        </p:spPr>
        <p:txBody>
          <a:bodyPr/>
          <a:lstStyle/>
          <a:p>
            <a:r>
              <a:rPr kumimoji="0" lang="fr-FR" smtClean="0"/>
              <a:t>Modifiez le style du titre</a:t>
            </a:r>
            <a:endParaRPr kumimoji="0" lang="en-US"/>
          </a:p>
        </p:txBody>
      </p:sp>
      <p:sp>
        <p:nvSpPr>
          <p:cNvPr id="3" name="Espace réservé du contenu 2"/>
          <p:cNvSpPr>
            <a:spLocks noGrp="1"/>
          </p:cNvSpPr>
          <p:nvPr>
            <p:ph idx="1"/>
          </p:nvPr>
        </p:nvSpPr>
        <p:spPr>
          <a:xfrm>
            <a:off x="457200" y="1882808"/>
            <a:ext cx="8229600" cy="45720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a:xfrm>
            <a:off x="4791456" y="6480048"/>
            <a:ext cx="2133600" cy="301752"/>
          </a:xfrm>
        </p:spPr>
        <p:txBody>
          <a:bodyPr/>
          <a:lstStyle/>
          <a:p>
            <a:fld id="{54ADE23D-66ED-4FD5-A998-00EE2FDE0DCB}" type="datetimeFigureOut">
              <a:rPr lang="fr-FR" smtClean="0"/>
              <a:pPr/>
              <a:t>07/03/2014</a:t>
            </a:fld>
            <a:endParaRPr lang="fr-FR"/>
          </a:p>
        </p:txBody>
      </p:sp>
      <p:sp>
        <p:nvSpPr>
          <p:cNvPr id="5" name="Espace réservé du pied de page 4"/>
          <p:cNvSpPr>
            <a:spLocks noGrp="1"/>
          </p:cNvSpPr>
          <p:nvPr>
            <p:ph type="ftr" sz="quarter" idx="11"/>
          </p:nvPr>
        </p:nvSpPr>
        <p:spPr>
          <a:xfrm>
            <a:off x="457200" y="6480969"/>
            <a:ext cx="4260056" cy="300831"/>
          </a:xfrm>
        </p:spPr>
        <p:txBody>
          <a:bodyPr/>
          <a:lstStyle/>
          <a:p>
            <a:endParaRPr lang="fr-FR"/>
          </a:p>
        </p:txBody>
      </p:sp>
      <p:sp>
        <p:nvSpPr>
          <p:cNvPr id="6" name="Espace réservé du numéro de diapositive 5"/>
          <p:cNvSpPr>
            <a:spLocks noGrp="1"/>
          </p:cNvSpPr>
          <p:nvPr>
            <p:ph type="sldNum" sz="quarter" idx="12"/>
          </p:nvPr>
        </p:nvSpPr>
        <p:spPr/>
        <p:txBody>
          <a:bodyPr/>
          <a:lstStyle/>
          <a:p>
            <a:fld id="{BF1F2953-BFCF-43A9-8B89-3948F1C52D9E}"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2">
        <a:schemeClr val="bg1"/>
      </p:bgRef>
    </p:bg>
    <p:spTree>
      <p:nvGrpSpPr>
        <p:cNvPr id="1" name=""/>
        <p:cNvGrpSpPr/>
        <p:nvPr/>
      </p:nvGrpSpPr>
      <p:grpSpPr>
        <a:xfrm>
          <a:off x="0" y="0"/>
          <a:ext cx="0" cy="0"/>
          <a:chOff x="0" y="0"/>
          <a:chExt cx="0" cy="0"/>
        </a:xfrm>
      </p:grpSpPr>
      <p:sp>
        <p:nvSpPr>
          <p:cNvPr id="9" name="Triangle rect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Triangle isocè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Espace réservé de la date 3"/>
          <p:cNvSpPr>
            <a:spLocks noGrp="1"/>
          </p:cNvSpPr>
          <p:nvPr>
            <p:ph type="dt" sz="half" idx="10"/>
          </p:nvPr>
        </p:nvSpPr>
        <p:spPr>
          <a:xfrm>
            <a:off x="6955632" y="6477000"/>
            <a:ext cx="2133600" cy="304800"/>
          </a:xfrm>
        </p:spPr>
        <p:txBody>
          <a:bodyPr/>
          <a:lstStyle/>
          <a:p>
            <a:fld id="{54ADE23D-66ED-4FD5-A998-00EE2FDE0DCB}" type="datetimeFigureOut">
              <a:rPr lang="fr-FR" smtClean="0"/>
              <a:pPr/>
              <a:t>07/03/2014</a:t>
            </a:fld>
            <a:endParaRPr lang="fr-FR"/>
          </a:p>
        </p:txBody>
      </p:sp>
      <p:sp>
        <p:nvSpPr>
          <p:cNvPr id="5" name="Espace réservé du pied de page 4"/>
          <p:cNvSpPr>
            <a:spLocks noGrp="1"/>
          </p:cNvSpPr>
          <p:nvPr>
            <p:ph type="ftr" sz="quarter" idx="11"/>
          </p:nvPr>
        </p:nvSpPr>
        <p:spPr>
          <a:xfrm>
            <a:off x="2619376" y="6480969"/>
            <a:ext cx="4260056" cy="300831"/>
          </a:xfrm>
        </p:spPr>
        <p:txBody>
          <a:bodyPr/>
          <a:lstStyle/>
          <a:p>
            <a:endParaRPr lang="fr-FR"/>
          </a:p>
        </p:txBody>
      </p:sp>
      <p:sp>
        <p:nvSpPr>
          <p:cNvPr id="6" name="Espace réservé du numéro de diapositive 5"/>
          <p:cNvSpPr>
            <a:spLocks noGrp="1"/>
          </p:cNvSpPr>
          <p:nvPr>
            <p:ph type="sldNum" sz="quarter" idx="12"/>
          </p:nvPr>
        </p:nvSpPr>
        <p:spPr>
          <a:xfrm>
            <a:off x="8451056" y="809624"/>
            <a:ext cx="502920" cy="300831"/>
          </a:xfrm>
        </p:spPr>
        <p:txBody>
          <a:bodyPr/>
          <a:lstStyle/>
          <a:p>
            <a:fld id="{BF1F2953-BFCF-43A9-8B89-3948F1C52D9E}" type="slidenum">
              <a:rPr lang="fr-FR" smtClean="0"/>
              <a:pPr/>
              <a:t>‹N°›</a:t>
            </a:fld>
            <a:endParaRPr lang="fr-FR"/>
          </a:p>
        </p:txBody>
      </p:sp>
      <p:cxnSp>
        <p:nvCxnSpPr>
          <p:cNvPr id="11" name="Connecteur droit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Connecteur droit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r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marL="0" algn="l">
              <a:defRPr/>
            </a:lvl1pPr>
          </a:lstStyle>
          <a:p>
            <a:r>
              <a:rPr kumimoji="0" lang="fr-FR" smtClean="0"/>
              <a:t>Modifiez le style du titre</a:t>
            </a:r>
            <a:endParaRPr kumimoji="0" lang="en-US"/>
          </a:p>
        </p:txBody>
      </p:sp>
      <p:sp>
        <p:nvSpPr>
          <p:cNvPr id="3" name="Espace réservé du contenu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4791456" y="6480969"/>
            <a:ext cx="2133600" cy="301752"/>
          </a:xfrm>
        </p:spPr>
        <p:txBody>
          <a:bodyPr/>
          <a:lstStyle/>
          <a:p>
            <a:fld id="{54ADE23D-66ED-4FD5-A998-00EE2FDE0DCB}" type="datetimeFigureOut">
              <a:rPr lang="fr-FR" smtClean="0"/>
              <a:pPr/>
              <a:t>07/03/2014</a:t>
            </a:fld>
            <a:endParaRPr lang="fr-FR"/>
          </a:p>
        </p:txBody>
      </p:sp>
      <p:sp>
        <p:nvSpPr>
          <p:cNvPr id="6" name="Espace réservé du pied de page 5"/>
          <p:cNvSpPr>
            <a:spLocks noGrp="1"/>
          </p:cNvSpPr>
          <p:nvPr>
            <p:ph type="ftr" sz="quarter" idx="11"/>
          </p:nvPr>
        </p:nvSpPr>
        <p:spPr>
          <a:xfrm>
            <a:off x="457200" y="6480969"/>
            <a:ext cx="4260056" cy="301752"/>
          </a:xfrm>
        </p:spPr>
        <p:txBody>
          <a:bodyPr/>
          <a:lstStyle/>
          <a:p>
            <a:endParaRPr lang="fr-FR"/>
          </a:p>
        </p:txBody>
      </p:sp>
      <p:sp>
        <p:nvSpPr>
          <p:cNvPr id="7" name="Espace réservé du numéro de diapositive 6"/>
          <p:cNvSpPr>
            <a:spLocks noGrp="1"/>
          </p:cNvSpPr>
          <p:nvPr>
            <p:ph type="sldNum" sz="quarter" idx="12"/>
          </p:nvPr>
        </p:nvSpPr>
        <p:spPr>
          <a:xfrm>
            <a:off x="7589520" y="6480969"/>
            <a:ext cx="502920" cy="301752"/>
          </a:xfrm>
        </p:spPr>
        <p:txBody>
          <a:bodyPr/>
          <a:lstStyle/>
          <a:p>
            <a:fld id="{BF1F2953-BFCF-43A9-8B89-3948F1C52D9E}"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a:xfrm>
            <a:off x="4791456" y="6480969"/>
            <a:ext cx="2130552" cy="301752"/>
          </a:xfrm>
        </p:spPr>
        <p:txBody>
          <a:bodyPr/>
          <a:lstStyle/>
          <a:p>
            <a:fld id="{54ADE23D-66ED-4FD5-A998-00EE2FDE0DCB}" type="datetimeFigureOut">
              <a:rPr lang="fr-FR" smtClean="0"/>
              <a:pPr/>
              <a:t>07/03/2014</a:t>
            </a:fld>
            <a:endParaRPr lang="fr-FR"/>
          </a:p>
        </p:txBody>
      </p:sp>
      <p:sp>
        <p:nvSpPr>
          <p:cNvPr id="8" name="Espace réservé du pied de page 7"/>
          <p:cNvSpPr>
            <a:spLocks noGrp="1"/>
          </p:cNvSpPr>
          <p:nvPr>
            <p:ph type="ftr" sz="quarter" idx="11"/>
          </p:nvPr>
        </p:nvSpPr>
        <p:spPr>
          <a:xfrm>
            <a:off x="457200" y="6480969"/>
            <a:ext cx="4261104" cy="301752"/>
          </a:xfrm>
        </p:spPr>
        <p:txBody>
          <a:bodyPr/>
          <a:lstStyle/>
          <a:p>
            <a:endParaRPr lang="fr-FR"/>
          </a:p>
        </p:txBody>
      </p:sp>
      <p:sp>
        <p:nvSpPr>
          <p:cNvPr id="9" name="Espace réservé du numéro de diapositive 8"/>
          <p:cNvSpPr>
            <a:spLocks noGrp="1"/>
          </p:cNvSpPr>
          <p:nvPr>
            <p:ph type="sldNum" sz="quarter" idx="12"/>
          </p:nvPr>
        </p:nvSpPr>
        <p:spPr>
          <a:xfrm>
            <a:off x="7589520" y="6483096"/>
            <a:ext cx="502920" cy="301752"/>
          </a:xfrm>
        </p:spPr>
        <p:txBody>
          <a:bodyPr/>
          <a:lstStyle>
            <a:lvl1pPr algn="ctr">
              <a:defRPr/>
            </a:lvl1pPr>
          </a:lstStyle>
          <a:p>
            <a:fld id="{BF1F2953-BFCF-43A9-8B89-3948F1C52D9E}"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b="0"/>
            </a:lvl1pPr>
          </a:lstStyle>
          <a:p>
            <a:r>
              <a:rPr kumimoji="0" lang="fr-FR" smtClean="0"/>
              <a:t>Modifiez le style du titre</a:t>
            </a:r>
            <a:endParaRPr kumimoji="0" lang="en-US"/>
          </a:p>
        </p:txBody>
      </p:sp>
      <p:sp>
        <p:nvSpPr>
          <p:cNvPr id="3" name="Espace réservé de la date 2"/>
          <p:cNvSpPr>
            <a:spLocks noGrp="1"/>
          </p:cNvSpPr>
          <p:nvPr>
            <p:ph type="dt" sz="half" idx="10"/>
          </p:nvPr>
        </p:nvSpPr>
        <p:spPr/>
        <p:txBody>
          <a:bodyPr/>
          <a:lstStyle/>
          <a:p>
            <a:fld id="{54ADE23D-66ED-4FD5-A998-00EE2FDE0DCB}" type="datetimeFigureOut">
              <a:rPr lang="fr-FR" smtClean="0"/>
              <a:pPr/>
              <a:t>07/03/2014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F1F2953-BFCF-43A9-8B89-3948F1C52D9E}"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a:xfrm>
            <a:off x="4791456" y="6480969"/>
            <a:ext cx="2133600" cy="301752"/>
          </a:xfrm>
        </p:spPr>
        <p:txBody>
          <a:bodyPr/>
          <a:lstStyle/>
          <a:p>
            <a:fld id="{54ADE23D-66ED-4FD5-A998-00EE2FDE0DCB}" type="datetimeFigureOut">
              <a:rPr lang="fr-FR" smtClean="0"/>
              <a:pPr/>
              <a:t>07/03/2014</a:t>
            </a:fld>
            <a:endParaRPr lang="fr-FR"/>
          </a:p>
        </p:txBody>
      </p:sp>
      <p:sp>
        <p:nvSpPr>
          <p:cNvPr id="3" name="Espace réservé du pied de page 2"/>
          <p:cNvSpPr>
            <a:spLocks noGrp="1"/>
          </p:cNvSpPr>
          <p:nvPr>
            <p:ph type="ftr" sz="quarter" idx="11"/>
          </p:nvPr>
        </p:nvSpPr>
        <p:spPr>
          <a:xfrm>
            <a:off x="457200" y="6481890"/>
            <a:ext cx="4260056" cy="300831"/>
          </a:xfrm>
        </p:spPr>
        <p:txBody>
          <a:bodyPr/>
          <a:lstStyle/>
          <a:p>
            <a:endParaRPr lang="fr-FR"/>
          </a:p>
        </p:txBody>
      </p:sp>
      <p:sp>
        <p:nvSpPr>
          <p:cNvPr id="4" name="Espace réservé du numéro de diapositive 3"/>
          <p:cNvSpPr>
            <a:spLocks noGrp="1"/>
          </p:cNvSpPr>
          <p:nvPr>
            <p:ph type="sldNum" sz="quarter" idx="12"/>
          </p:nvPr>
        </p:nvSpPr>
        <p:spPr>
          <a:xfrm>
            <a:off x="7589520" y="6480969"/>
            <a:ext cx="502920" cy="301752"/>
          </a:xfrm>
        </p:spPr>
        <p:txBody>
          <a:bodyPr/>
          <a:lstStyle/>
          <a:p>
            <a:fld id="{BF1F2953-BFCF-43A9-8B89-3948F1C52D9E}"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fr-FR" smtClean="0"/>
              <a:t>Modifiez le style du titre</a:t>
            </a:r>
            <a:endParaRPr kumimoji="0" lang="en-US"/>
          </a:p>
        </p:txBody>
      </p:sp>
      <p:sp>
        <p:nvSpPr>
          <p:cNvPr id="3" name="Espace réservé du texte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Modifiez les styles du texte du masque</a:t>
            </a:r>
          </a:p>
        </p:txBody>
      </p:sp>
      <p:sp>
        <p:nvSpPr>
          <p:cNvPr id="4" name="Espace réservé du contenu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278976" y="6556248"/>
            <a:ext cx="2133600" cy="301752"/>
          </a:xfrm>
        </p:spPr>
        <p:txBody>
          <a:bodyPr/>
          <a:lstStyle>
            <a:lvl1pPr>
              <a:defRPr sz="900"/>
            </a:lvl1pPr>
          </a:lstStyle>
          <a:p>
            <a:fld id="{54ADE23D-66ED-4FD5-A998-00EE2FDE0DCB}" type="datetimeFigureOut">
              <a:rPr lang="fr-FR" smtClean="0"/>
              <a:pPr/>
              <a:t>07/03/2014</a:t>
            </a:fld>
            <a:endParaRPr lang="fr-FR"/>
          </a:p>
        </p:txBody>
      </p:sp>
      <p:sp>
        <p:nvSpPr>
          <p:cNvPr id="6" name="Espace réservé du pied de page 5"/>
          <p:cNvSpPr>
            <a:spLocks noGrp="1"/>
          </p:cNvSpPr>
          <p:nvPr>
            <p:ph type="ftr" sz="quarter" idx="11"/>
          </p:nvPr>
        </p:nvSpPr>
        <p:spPr>
          <a:xfrm>
            <a:off x="1135856" y="6556248"/>
            <a:ext cx="5143120" cy="301752"/>
          </a:xfrm>
        </p:spPr>
        <p:txBody>
          <a:bodyPr/>
          <a:lstStyle>
            <a:lvl1pPr>
              <a:defRPr sz="900"/>
            </a:lvl1pPr>
          </a:lstStyle>
          <a:p>
            <a:endParaRPr lang="fr-FR"/>
          </a:p>
        </p:txBody>
      </p:sp>
      <p:sp>
        <p:nvSpPr>
          <p:cNvPr id="7" name="Espace réservé du numéro de diapositive 6"/>
          <p:cNvSpPr>
            <a:spLocks noGrp="1"/>
          </p:cNvSpPr>
          <p:nvPr>
            <p:ph type="sldNum" sz="quarter" idx="12"/>
          </p:nvPr>
        </p:nvSpPr>
        <p:spPr>
          <a:xfrm>
            <a:off x="8410576" y="6556248"/>
            <a:ext cx="502920" cy="301752"/>
          </a:xfrm>
        </p:spPr>
        <p:txBody>
          <a:bodyPr/>
          <a:lstStyle>
            <a:lvl1pPr>
              <a:defRPr sz="900"/>
            </a:lvl1pPr>
          </a:lstStyle>
          <a:p>
            <a:fld id="{BF1F2953-BFCF-43A9-8B89-3948F1C52D9E}"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fr-FR" smtClean="0"/>
              <a:t>Modifiez le style du titre</a:t>
            </a:r>
            <a:endParaRPr kumimoji="0" lang="en-US"/>
          </a:p>
        </p:txBody>
      </p:sp>
      <p:sp>
        <p:nvSpPr>
          <p:cNvPr id="3" name="Espace réservé pour une image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
        <p:nvSpPr>
          <p:cNvPr id="5" name="Espace réservé de la date 4"/>
          <p:cNvSpPr>
            <a:spLocks noGrp="1"/>
          </p:cNvSpPr>
          <p:nvPr>
            <p:ph type="dt" sz="half" idx="10"/>
          </p:nvPr>
        </p:nvSpPr>
        <p:spPr>
          <a:xfrm>
            <a:off x="6108192" y="6556248"/>
            <a:ext cx="2103120" cy="301752"/>
          </a:xfrm>
        </p:spPr>
        <p:txBody>
          <a:bodyPr/>
          <a:lstStyle>
            <a:lvl1pPr>
              <a:defRPr sz="900"/>
            </a:lvl1pPr>
          </a:lstStyle>
          <a:p>
            <a:fld id="{54ADE23D-66ED-4FD5-A998-00EE2FDE0DCB}" type="datetimeFigureOut">
              <a:rPr lang="fr-FR" smtClean="0"/>
              <a:pPr/>
              <a:t>07/03/2014</a:t>
            </a:fld>
            <a:endParaRPr lang="fr-FR"/>
          </a:p>
        </p:txBody>
      </p:sp>
      <p:sp>
        <p:nvSpPr>
          <p:cNvPr id="6" name="Espace réservé du pied de page 5"/>
          <p:cNvSpPr>
            <a:spLocks noGrp="1"/>
          </p:cNvSpPr>
          <p:nvPr>
            <p:ph type="ftr" sz="quarter" idx="11"/>
          </p:nvPr>
        </p:nvSpPr>
        <p:spPr>
          <a:xfrm>
            <a:off x="1170432" y="6557169"/>
            <a:ext cx="4948072" cy="301752"/>
          </a:xfrm>
        </p:spPr>
        <p:txBody>
          <a:bodyPr/>
          <a:lstStyle>
            <a:lvl1pPr>
              <a:defRPr sz="900"/>
            </a:lvl1pPr>
          </a:lstStyle>
          <a:p>
            <a:endParaRPr lang="fr-FR"/>
          </a:p>
        </p:txBody>
      </p:sp>
      <p:sp>
        <p:nvSpPr>
          <p:cNvPr id="7" name="Espace réservé du numéro de diapositive 6"/>
          <p:cNvSpPr>
            <a:spLocks noGrp="1"/>
          </p:cNvSpPr>
          <p:nvPr>
            <p:ph type="sldNum" sz="quarter" idx="12"/>
          </p:nvPr>
        </p:nvSpPr>
        <p:spPr>
          <a:xfrm>
            <a:off x="8217192" y="6556248"/>
            <a:ext cx="365760" cy="301752"/>
          </a:xfrm>
        </p:spPr>
        <p:txBody>
          <a:bodyPr/>
          <a:lstStyle>
            <a:lvl1pPr algn="ctr">
              <a:defRPr sz="900"/>
            </a:lvl1pPr>
          </a:lstStyle>
          <a:p>
            <a:fld id="{BF1F2953-BFCF-43A9-8B89-3948F1C52D9E}"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Triangle rect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Connecteur droit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Connecteur droit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Espace réservé du titre 21"/>
          <p:cNvSpPr>
            <a:spLocks noGrp="1"/>
          </p:cNvSpPr>
          <p:nvPr>
            <p:ph type="title"/>
          </p:nvPr>
        </p:nvSpPr>
        <p:spPr>
          <a:xfrm>
            <a:off x="457200" y="267494"/>
            <a:ext cx="8229600" cy="1399032"/>
          </a:xfrm>
          <a:prstGeom prst="rect">
            <a:avLst/>
          </a:prstGeom>
        </p:spPr>
        <p:txBody>
          <a:bodyPr vert="horz" anchor="ctr">
            <a:normAutofit/>
          </a:bodyPr>
          <a:lstStyle/>
          <a:p>
            <a:r>
              <a:rPr kumimoji="0" lang="fr-FR" smtClean="0"/>
              <a:t>Modifiez le style du titre</a:t>
            </a:r>
            <a:endParaRPr kumimoji="0" lang="en-US"/>
          </a:p>
        </p:txBody>
      </p:sp>
      <p:sp>
        <p:nvSpPr>
          <p:cNvPr id="13" name="Espace réservé du texte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54ADE23D-66ED-4FD5-A998-00EE2FDE0DCB}" type="datetimeFigureOut">
              <a:rPr lang="fr-FR" smtClean="0"/>
              <a:pPr/>
              <a:t>07/03/2014</a:t>
            </a:fld>
            <a:endParaRPr lang="fr-FR"/>
          </a:p>
        </p:txBody>
      </p:sp>
      <p:sp>
        <p:nvSpPr>
          <p:cNvPr id="3" name="Espace réservé du pied de page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fr-FR"/>
          </a:p>
        </p:txBody>
      </p:sp>
      <p:sp>
        <p:nvSpPr>
          <p:cNvPr id="23" name="Espace réservé du numéro de diapositive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BF1F2953-BFCF-43A9-8B89-3948F1C52D9E}" type="slidenum">
              <a:rPr lang="fr-FR" smtClean="0"/>
              <a:pPr/>
              <a:t>‹N°›</a:t>
            </a:fld>
            <a:endParaRPr lang="fr-FR"/>
          </a:p>
        </p:txBody>
      </p:sp>
    </p:spTree>
  </p:cSld>
  <p:clrMap bg1="dk1" tx1="lt1" bg2="dk2" tx2="lt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540544" y="2250280"/>
            <a:ext cx="8062912" cy="3482976"/>
          </a:xfrm>
        </p:spPr>
        <p:txBody>
          <a:bodyPr>
            <a:normAutofit/>
          </a:bodyPr>
          <a:lstStyle/>
          <a:p>
            <a:pPr algn="ctr"/>
            <a:r>
              <a:rPr lang="fr-FR" sz="2400" b="1" i="1" dirty="0" smtClean="0">
                <a:solidFill>
                  <a:schemeClr val="bg1"/>
                </a:solidFill>
                <a:latin typeface="Times New Roman" panose="02020603050405020304" pitchFamily="18" charset="0"/>
                <a:cs typeface="Times New Roman" panose="02020603050405020304" pitchFamily="18" charset="0"/>
              </a:rPr>
              <a:t>Modèles d’architecture et liens avec les outils de production d’interfaces hommes –Machine</a:t>
            </a:r>
          </a:p>
          <a:p>
            <a:pPr algn="ctr"/>
            <a:endParaRPr lang="fr-FR" sz="2400" b="1" i="1" dirty="0" smtClean="0">
              <a:solidFill>
                <a:schemeClr val="bg1"/>
              </a:solidFill>
              <a:latin typeface="Times New Roman" panose="02020603050405020304" pitchFamily="18" charset="0"/>
              <a:cs typeface="Times New Roman" panose="02020603050405020304" pitchFamily="18" charset="0"/>
            </a:endParaRPr>
          </a:p>
          <a:p>
            <a:pPr algn="ctr"/>
            <a:r>
              <a:rPr lang="fr-FR" sz="2400" b="1" i="1" dirty="0" smtClean="0">
                <a:solidFill>
                  <a:srgbClr val="A50021"/>
                </a:solidFill>
                <a:latin typeface="Times New Roman" panose="02020603050405020304" pitchFamily="18" charset="0"/>
                <a:cs typeface="Times New Roman" panose="02020603050405020304" pitchFamily="18" charset="0"/>
              </a:rPr>
              <a:t>Réalisée par </a:t>
            </a:r>
            <a:r>
              <a:rPr lang="fr-FR" sz="2400" b="1" i="1" dirty="0" smtClean="0">
                <a:solidFill>
                  <a:schemeClr val="bg1"/>
                </a:solidFill>
                <a:latin typeface="Times New Roman" panose="02020603050405020304" pitchFamily="18" charset="0"/>
                <a:cs typeface="Times New Roman" panose="02020603050405020304" pitchFamily="18" charset="0"/>
              </a:rPr>
              <a:t>:Samira RAHALI</a:t>
            </a:r>
          </a:p>
          <a:p>
            <a:pPr algn="ctr"/>
            <a:endParaRPr lang="fr-FR" sz="2400" b="1" dirty="0">
              <a:solidFill>
                <a:schemeClr val="bg1"/>
              </a:solidFill>
              <a:latin typeface="Times New Roman" panose="02020603050405020304" pitchFamily="18" charset="0"/>
              <a:cs typeface="Times New Roman" panose="02020603050405020304" pitchFamily="18" charset="0"/>
            </a:endParaRPr>
          </a:p>
          <a:p>
            <a:pPr algn="ctr"/>
            <a:endParaRPr lang="fr-FR" sz="2400" b="1" i="1" dirty="0" smtClean="0">
              <a:solidFill>
                <a:schemeClr val="bg1"/>
              </a:solidFill>
              <a:latin typeface="Times New Roman" panose="02020603050405020304" pitchFamily="18" charset="0"/>
              <a:cs typeface="Times New Roman" panose="02020603050405020304" pitchFamily="18" charset="0"/>
            </a:endParaRPr>
          </a:p>
          <a:p>
            <a:pPr algn="ctr"/>
            <a:r>
              <a:rPr lang="fr-FR" sz="2400" b="1" i="1" dirty="0" smtClean="0">
                <a:solidFill>
                  <a:schemeClr val="bg1"/>
                </a:solidFill>
                <a:latin typeface="Times New Roman" panose="02020603050405020304" pitchFamily="18" charset="0"/>
                <a:cs typeface="Times New Roman" panose="02020603050405020304" pitchFamily="18" charset="0"/>
              </a:rPr>
              <a:t>2013/2014</a:t>
            </a:r>
          </a:p>
          <a:p>
            <a:pPr algn="ctr"/>
            <a:endParaRPr lang="fr-FR" sz="2400" b="1" i="1" dirty="0" smtClean="0">
              <a:solidFill>
                <a:schemeClr val="bg1"/>
              </a:solidFill>
              <a:latin typeface="Times New Roman" panose="02020603050405020304" pitchFamily="18" charset="0"/>
              <a:cs typeface="Times New Roman" panose="02020603050405020304" pitchFamily="18" charset="0"/>
            </a:endParaRPr>
          </a:p>
          <a:p>
            <a:pPr algn="ctr"/>
            <a:endParaRPr lang="fr-FR" sz="2400" b="1" i="1" dirty="0">
              <a:solidFill>
                <a:schemeClr val="bg1"/>
              </a:solidFill>
              <a:latin typeface="Times New Roman" panose="02020603050405020304" pitchFamily="18" charset="0"/>
              <a:cs typeface="Times New Roman" panose="02020603050405020304" pitchFamily="18" charset="0"/>
            </a:endParaRPr>
          </a:p>
          <a:p>
            <a:pPr algn="ctr"/>
            <a:endParaRPr lang="fr-FR" sz="2400" b="1" i="1" dirty="0" smtClean="0">
              <a:solidFill>
                <a:schemeClr val="bg1"/>
              </a:solidFill>
              <a:latin typeface="Times New Roman" panose="02020603050405020304" pitchFamily="18" charset="0"/>
              <a:cs typeface="Times New Roman" panose="02020603050405020304" pitchFamily="18" charset="0"/>
            </a:endParaRPr>
          </a:p>
          <a:p>
            <a:pPr algn="ctr"/>
            <a:endParaRPr lang="fr-FR" sz="2400" b="1" i="1" dirty="0">
              <a:solidFill>
                <a:schemeClr val="bg1"/>
              </a:solidFill>
              <a:latin typeface="Times New Roman" panose="02020603050405020304" pitchFamily="18" charset="0"/>
              <a:cs typeface="Times New Roman" panose="02020603050405020304" pitchFamily="18" charset="0"/>
            </a:endParaRPr>
          </a:p>
          <a:p>
            <a:pPr algn="ctr"/>
            <a:endParaRPr lang="fr-FR" sz="2400" b="1" i="1" dirty="0" smtClean="0">
              <a:solidFill>
                <a:schemeClr val="bg1"/>
              </a:solidFill>
              <a:latin typeface="Times New Roman" panose="02020603050405020304" pitchFamily="18" charset="0"/>
              <a:cs typeface="Times New Roman" panose="02020603050405020304" pitchFamily="18" charset="0"/>
            </a:endParaRPr>
          </a:p>
          <a:p>
            <a:endParaRPr lang="fr-FR" sz="2400" b="1" i="1" dirty="0" smtClean="0">
              <a:solidFill>
                <a:schemeClr val="bg1"/>
              </a:solidFill>
              <a:latin typeface="Times New Roman" panose="02020603050405020304" pitchFamily="18" charset="0"/>
              <a:cs typeface="Times New Roman" panose="02020603050405020304" pitchFamily="18" charset="0"/>
            </a:endParaRPr>
          </a:p>
          <a:p>
            <a:pPr algn="ctr"/>
            <a:endParaRPr lang="fr-FR" dirty="0"/>
          </a:p>
        </p:txBody>
      </p:sp>
      <p:pic>
        <p:nvPicPr>
          <p:cNvPr id="4" name="Imag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23528" y="404664"/>
            <a:ext cx="2016224" cy="1440160"/>
          </a:xfrm>
          <a:prstGeom prst="rect">
            <a:avLst/>
          </a:prstGeom>
        </p:spPr>
      </p:pic>
      <p:pic>
        <p:nvPicPr>
          <p:cNvPr id="5" name="Image 4"/>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940153" y="404664"/>
            <a:ext cx="2016224" cy="720080"/>
          </a:xfrm>
          <a:prstGeom prst="rect">
            <a:avLst/>
          </a:prstGeom>
        </p:spPr>
      </p:pic>
    </p:spTree>
    <p:extLst>
      <p:ext uri="{BB962C8B-B14F-4D97-AF65-F5344CB8AC3E}">
        <p14:creationId xmlns:p14="http://schemas.microsoft.com/office/powerpoint/2010/main" xmlns="" val="14425555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906128"/>
          </a:xfrm>
        </p:spPr>
        <p:txBody>
          <a:bodyPr>
            <a:normAutofit/>
          </a:bodyPr>
          <a:lstStyle/>
          <a:p>
            <a:r>
              <a:rPr lang="fr-FR" sz="2000" dirty="0">
                <a:solidFill>
                  <a:schemeClr val="bg1"/>
                </a:solidFill>
                <a:latin typeface="Times New Roman" panose="02020603050405020304" pitchFamily="18" charset="0"/>
                <a:cs typeface="Times New Roman" panose="02020603050405020304" pitchFamily="18" charset="0"/>
              </a:rPr>
              <a:t>Le modèle </a:t>
            </a:r>
            <a:r>
              <a:rPr lang="fr-FR" sz="2000" dirty="0" smtClean="0">
                <a:solidFill>
                  <a:schemeClr val="bg1"/>
                </a:solidFill>
                <a:latin typeface="Times New Roman" panose="02020603050405020304" pitchFamily="18" charset="0"/>
                <a:cs typeface="Times New Roman" panose="02020603050405020304" pitchFamily="18" charset="0"/>
              </a:rPr>
              <a:t>linguistique de l’Arche </a:t>
            </a:r>
            <a:endParaRPr lang="fr-FR" sz="2000" dirty="0"/>
          </a:p>
        </p:txBody>
      </p:sp>
      <p:pic>
        <p:nvPicPr>
          <p:cNvPr id="4" name="Imag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2933700" y="1985962"/>
            <a:ext cx="3276600" cy="2886075"/>
          </a:xfrm>
          <a:prstGeom prst="rect">
            <a:avLst/>
          </a:prstGeom>
        </p:spPr>
      </p:pic>
    </p:spTree>
    <p:extLst>
      <p:ext uri="{BB962C8B-B14F-4D97-AF65-F5344CB8AC3E}">
        <p14:creationId xmlns:p14="http://schemas.microsoft.com/office/powerpoint/2010/main" xmlns="" val="22710945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978136"/>
          </a:xfrm>
        </p:spPr>
        <p:txBody>
          <a:bodyPr>
            <a:normAutofit/>
          </a:bodyPr>
          <a:lstStyle/>
          <a:p>
            <a:pPr marL="64008" indent="0">
              <a:buNone/>
            </a:pPr>
            <a:endParaRPr lang="fr-FR" sz="2000" b="1" i="1" u="sng" dirty="0" smtClean="0">
              <a:solidFill>
                <a:schemeClr val="bg1"/>
              </a:solidFill>
              <a:latin typeface="Times New Roman" panose="02020603050405020304" pitchFamily="18" charset="0"/>
              <a:cs typeface="Times New Roman" panose="02020603050405020304" pitchFamily="18" charset="0"/>
            </a:endParaRPr>
          </a:p>
          <a:p>
            <a:pPr marL="64008" indent="0">
              <a:buNone/>
            </a:pPr>
            <a:r>
              <a:rPr lang="fr-FR" sz="2000" b="1" i="1" u="sng" dirty="0" smtClean="0">
                <a:solidFill>
                  <a:schemeClr val="bg1"/>
                </a:solidFill>
                <a:latin typeface="Times New Roman" panose="02020603050405020304" pitchFamily="18" charset="0"/>
                <a:cs typeface="Times New Roman" panose="02020603050405020304" pitchFamily="18" charset="0"/>
              </a:rPr>
              <a:t>Interaction</a:t>
            </a:r>
            <a:r>
              <a:rPr lang="fr-FR" sz="2000" dirty="0" smtClean="0">
                <a:solidFill>
                  <a:schemeClr val="bg1"/>
                </a:solidFill>
                <a:latin typeface="Times New Roman" panose="02020603050405020304" pitchFamily="18" charset="0"/>
                <a:cs typeface="Times New Roman" panose="02020603050405020304" pitchFamily="18" charset="0"/>
              </a:rPr>
              <a:t> :désigne </a:t>
            </a:r>
            <a:r>
              <a:rPr lang="fr-FR" sz="2000" dirty="0">
                <a:solidFill>
                  <a:schemeClr val="bg1"/>
                </a:solidFill>
                <a:latin typeface="Times New Roman" panose="02020603050405020304" pitchFamily="18" charset="0"/>
                <a:cs typeface="Times New Roman" panose="02020603050405020304" pitchFamily="18" charset="0"/>
              </a:rPr>
              <a:t>l'ensemble des widgets (objets interactifs) d'une boîte à outils, ainsi que les communications avec les périphériques </a:t>
            </a:r>
            <a:r>
              <a:rPr lang="fr-FR" sz="2000" dirty="0" smtClean="0">
                <a:solidFill>
                  <a:schemeClr val="bg1"/>
                </a:solidFill>
                <a:latin typeface="Times New Roman" panose="02020603050405020304" pitchFamily="18" charset="0"/>
                <a:cs typeface="Times New Roman" panose="02020603050405020304" pitchFamily="18" charset="0"/>
              </a:rPr>
              <a:t>physiques</a:t>
            </a:r>
          </a:p>
          <a:p>
            <a:pPr marL="64008" indent="0">
              <a:buNone/>
            </a:pPr>
            <a:endParaRPr lang="fr-FR" sz="2000" dirty="0" smtClean="0">
              <a:solidFill>
                <a:schemeClr val="bg1"/>
              </a:solidFill>
              <a:latin typeface="Times New Roman" panose="02020603050405020304" pitchFamily="18" charset="0"/>
              <a:cs typeface="Times New Roman" panose="02020603050405020304" pitchFamily="18" charset="0"/>
            </a:endParaRPr>
          </a:p>
          <a:p>
            <a:pPr marL="64008" indent="0">
              <a:buNone/>
            </a:pPr>
            <a:r>
              <a:rPr lang="fr-FR" sz="2000" b="1" i="1" u="sng" dirty="0">
                <a:solidFill>
                  <a:schemeClr val="bg1"/>
                </a:solidFill>
                <a:latin typeface="Times New Roman" panose="02020603050405020304" pitchFamily="18" charset="0"/>
                <a:cs typeface="Times New Roman" panose="02020603050405020304" pitchFamily="18" charset="0"/>
              </a:rPr>
              <a:t>P</a:t>
            </a:r>
            <a:r>
              <a:rPr lang="fr-FR" sz="2000" b="1" i="1" u="sng" dirty="0" smtClean="0">
                <a:solidFill>
                  <a:schemeClr val="bg1"/>
                </a:solidFill>
                <a:latin typeface="Times New Roman" panose="02020603050405020304" pitchFamily="18" charset="0"/>
                <a:cs typeface="Times New Roman" panose="02020603050405020304" pitchFamily="18" charset="0"/>
              </a:rPr>
              <a:t>résentation</a:t>
            </a:r>
            <a:r>
              <a:rPr lang="fr-FR" sz="2000" dirty="0" smtClean="0">
                <a:solidFill>
                  <a:schemeClr val="bg1"/>
                </a:solidFill>
                <a:latin typeface="Times New Roman" panose="02020603050405020304" pitchFamily="18" charset="0"/>
                <a:cs typeface="Times New Roman" panose="02020603050405020304" pitchFamily="18" charset="0"/>
              </a:rPr>
              <a:t> </a:t>
            </a:r>
            <a:r>
              <a:rPr lang="fr-FR" sz="2000" dirty="0">
                <a:solidFill>
                  <a:schemeClr val="bg1"/>
                </a:solidFill>
                <a:latin typeface="Times New Roman" panose="02020603050405020304" pitchFamily="18" charset="0"/>
                <a:cs typeface="Times New Roman" panose="02020603050405020304" pitchFamily="18" charset="0"/>
              </a:rPr>
              <a:t>joue le rôle de médiateur entre le composant d'interaction et le contrôleur de </a:t>
            </a:r>
            <a:r>
              <a:rPr lang="fr-FR" sz="2000" dirty="0" smtClean="0">
                <a:solidFill>
                  <a:schemeClr val="bg1"/>
                </a:solidFill>
                <a:latin typeface="Times New Roman" panose="02020603050405020304" pitchFamily="18" charset="0"/>
                <a:cs typeface="Times New Roman" panose="02020603050405020304" pitchFamily="18" charset="0"/>
              </a:rPr>
              <a:t>dialogue</a:t>
            </a:r>
            <a:r>
              <a:rPr lang="fr-FR" sz="2000" dirty="0" smtClean="0">
                <a:solidFill>
                  <a:schemeClr val="bg1"/>
                </a:solidFill>
              </a:rPr>
              <a:t>.</a:t>
            </a:r>
          </a:p>
          <a:p>
            <a:pPr marL="64008" indent="0">
              <a:buNone/>
            </a:pPr>
            <a:endParaRPr lang="fr-FR" sz="2000" dirty="0" smtClean="0"/>
          </a:p>
          <a:p>
            <a:pPr marL="64008" indent="0">
              <a:buNone/>
            </a:pPr>
            <a:r>
              <a:rPr lang="fr-FR" sz="2000" b="1" i="1" u="sng" dirty="0">
                <a:solidFill>
                  <a:schemeClr val="bg1"/>
                </a:solidFill>
                <a:latin typeface="Times New Roman" panose="02020603050405020304" pitchFamily="18" charset="0"/>
                <a:cs typeface="Times New Roman" panose="02020603050405020304" pitchFamily="18" charset="0"/>
              </a:rPr>
              <a:t>Le contrôleur de dialogue</a:t>
            </a:r>
            <a:r>
              <a:rPr lang="fr-FR" sz="2000" b="1" u="sng" dirty="0">
                <a:solidFill>
                  <a:schemeClr val="bg1"/>
                </a:solidFill>
                <a:latin typeface="Times New Roman" panose="02020603050405020304" pitchFamily="18" charset="0"/>
                <a:cs typeface="Times New Roman" panose="02020603050405020304" pitchFamily="18" charset="0"/>
              </a:rPr>
              <a:t> </a:t>
            </a:r>
            <a:r>
              <a:rPr lang="fr-FR" sz="2000" dirty="0">
                <a:solidFill>
                  <a:schemeClr val="bg1"/>
                </a:solidFill>
                <a:latin typeface="Times New Roman" panose="02020603050405020304" pitchFamily="18" charset="0"/>
                <a:cs typeface="Times New Roman" panose="02020603050405020304" pitchFamily="18" charset="0"/>
              </a:rPr>
              <a:t>joue le même rôle articulatoire que celui du modèle de </a:t>
            </a:r>
            <a:r>
              <a:rPr lang="fr-FR" sz="2000" dirty="0" err="1">
                <a:solidFill>
                  <a:schemeClr val="bg1"/>
                </a:solidFill>
                <a:latin typeface="Times New Roman" panose="02020603050405020304" pitchFamily="18" charset="0"/>
                <a:cs typeface="Times New Roman" panose="02020603050405020304" pitchFamily="18" charset="0"/>
              </a:rPr>
              <a:t>Seeheim</a:t>
            </a:r>
            <a:r>
              <a:rPr lang="fr-FR" sz="2000" dirty="0">
                <a:solidFill>
                  <a:schemeClr val="bg1"/>
                </a:solidFill>
                <a:latin typeface="Times New Roman" panose="02020603050405020304" pitchFamily="18" charset="0"/>
                <a:cs typeface="Times New Roman" panose="02020603050405020304" pitchFamily="18" charset="0"/>
              </a:rPr>
              <a:t>. Il est notamment responsable du séquencement des tâches et du maintien de la consistance </a:t>
            </a:r>
            <a:r>
              <a:rPr lang="fr-FR" sz="2000" dirty="0" smtClean="0">
                <a:solidFill>
                  <a:schemeClr val="bg1"/>
                </a:solidFill>
                <a:latin typeface="Times New Roman" panose="02020603050405020304" pitchFamily="18" charset="0"/>
                <a:cs typeface="Times New Roman" panose="02020603050405020304" pitchFamily="18" charset="0"/>
              </a:rPr>
              <a:t>entre </a:t>
            </a:r>
            <a:r>
              <a:rPr lang="fr-FR" sz="2000" dirty="0">
                <a:solidFill>
                  <a:schemeClr val="bg1"/>
                </a:solidFill>
                <a:latin typeface="Times New Roman" panose="02020603050405020304" pitchFamily="18" charset="0"/>
                <a:cs typeface="Times New Roman" panose="02020603050405020304" pitchFamily="18" charset="0"/>
              </a:rPr>
              <a:t>les vues multiples</a:t>
            </a:r>
            <a:r>
              <a:rPr lang="fr-FR" sz="2000" dirty="0" smtClean="0">
                <a:solidFill>
                  <a:schemeClr val="bg1"/>
                </a:solidFill>
                <a:latin typeface="Times New Roman" panose="02020603050405020304" pitchFamily="18" charset="0"/>
                <a:cs typeface="Times New Roman" panose="02020603050405020304" pitchFamily="18" charset="0"/>
              </a:rPr>
              <a:t>.</a:t>
            </a:r>
          </a:p>
          <a:p>
            <a:pPr marL="64008" indent="0">
              <a:buNone/>
            </a:pPr>
            <a:endParaRPr lang="fr-FR" sz="2000" dirty="0" smtClean="0">
              <a:solidFill>
                <a:schemeClr val="bg1"/>
              </a:solidFill>
              <a:latin typeface="Times New Roman" panose="02020603050405020304" pitchFamily="18" charset="0"/>
              <a:cs typeface="Times New Roman" panose="02020603050405020304" pitchFamily="18" charset="0"/>
            </a:endParaRPr>
          </a:p>
          <a:p>
            <a:pPr marL="64008" indent="0">
              <a:buNone/>
            </a:pPr>
            <a:r>
              <a:rPr lang="fr-FR" sz="2000" b="1" i="1" u="sng" dirty="0">
                <a:solidFill>
                  <a:schemeClr val="bg1"/>
                </a:solidFill>
                <a:latin typeface="Times New Roman" panose="02020603050405020304" pitchFamily="18" charset="0"/>
                <a:cs typeface="Times New Roman" panose="02020603050405020304" pitchFamily="18" charset="0"/>
              </a:rPr>
              <a:t>L'adaptateur du domaine</a:t>
            </a:r>
            <a:r>
              <a:rPr lang="fr-FR" sz="2000" b="1" u="sng" dirty="0">
                <a:solidFill>
                  <a:schemeClr val="bg1"/>
                </a:solidFill>
                <a:latin typeface="Times New Roman" panose="02020603050405020304" pitchFamily="18" charset="0"/>
                <a:cs typeface="Times New Roman" panose="02020603050405020304" pitchFamily="18" charset="0"/>
              </a:rPr>
              <a:t> </a:t>
            </a:r>
            <a:r>
              <a:rPr lang="fr-FR" sz="2000" dirty="0">
                <a:solidFill>
                  <a:schemeClr val="bg1"/>
                </a:solidFill>
                <a:latin typeface="Times New Roman" panose="02020603050405020304" pitchFamily="18" charset="0"/>
                <a:cs typeface="Times New Roman" panose="02020603050405020304" pitchFamily="18" charset="0"/>
              </a:rPr>
              <a:t>est un composant médiateur entre le contrôleur de </a:t>
            </a:r>
            <a:r>
              <a:rPr lang="fr-FR" sz="2000" dirty="0" smtClean="0">
                <a:solidFill>
                  <a:schemeClr val="bg1"/>
                </a:solidFill>
                <a:latin typeface="Times New Roman" panose="02020603050405020304" pitchFamily="18" charset="0"/>
                <a:cs typeface="Times New Roman" panose="02020603050405020304" pitchFamily="18" charset="0"/>
              </a:rPr>
              <a:t>dialogue </a:t>
            </a:r>
            <a:r>
              <a:rPr lang="fr-FR" sz="2000" dirty="0">
                <a:solidFill>
                  <a:schemeClr val="bg1"/>
                </a:solidFill>
                <a:latin typeface="Times New Roman" panose="02020603050405020304" pitchFamily="18" charset="0"/>
                <a:cs typeface="Times New Roman" panose="02020603050405020304" pitchFamily="18" charset="0"/>
              </a:rPr>
              <a:t>et le noyau fonctionnel</a:t>
            </a:r>
            <a:r>
              <a:rPr lang="fr-FR" sz="2000" dirty="0" smtClean="0">
                <a:solidFill>
                  <a:schemeClr val="bg1"/>
                </a:solidFill>
                <a:latin typeface="Times New Roman" panose="02020603050405020304" pitchFamily="18" charset="0"/>
                <a:cs typeface="Times New Roman" panose="02020603050405020304" pitchFamily="18" charset="0"/>
              </a:rPr>
              <a:t>.</a:t>
            </a:r>
          </a:p>
          <a:p>
            <a:pPr marL="64008" indent="0">
              <a:buNone/>
            </a:pPr>
            <a:endParaRPr lang="fr-FR" sz="2000" dirty="0" smtClean="0">
              <a:solidFill>
                <a:schemeClr val="bg1"/>
              </a:solidFill>
              <a:latin typeface="Times New Roman" panose="02020603050405020304" pitchFamily="18" charset="0"/>
              <a:cs typeface="Times New Roman" panose="02020603050405020304" pitchFamily="18" charset="0"/>
            </a:endParaRPr>
          </a:p>
          <a:p>
            <a:pPr marL="64008" indent="0">
              <a:buNone/>
            </a:pPr>
            <a:r>
              <a:rPr lang="fr-FR" sz="2000" b="1" i="1" u="sng" dirty="0">
                <a:solidFill>
                  <a:schemeClr val="bg1"/>
                </a:solidFill>
                <a:latin typeface="Times New Roman" panose="02020603050405020304" pitchFamily="18" charset="0"/>
                <a:cs typeface="Times New Roman" panose="02020603050405020304" pitchFamily="18" charset="0"/>
              </a:rPr>
              <a:t>Le noyau fonctionnel </a:t>
            </a:r>
            <a:r>
              <a:rPr lang="fr-FR" sz="2000" i="1" dirty="0">
                <a:solidFill>
                  <a:schemeClr val="bg1"/>
                </a:solidFill>
                <a:latin typeface="Times New Roman" panose="02020603050405020304" pitchFamily="18" charset="0"/>
                <a:cs typeface="Times New Roman" panose="02020603050405020304" pitchFamily="18" charset="0"/>
              </a:rPr>
              <a:t>représente la partie non interactive de l'application.</a:t>
            </a:r>
            <a:endParaRPr lang="fr-FR" sz="2000" dirty="0" smtClean="0">
              <a:solidFill>
                <a:schemeClr val="bg1"/>
              </a:solidFill>
              <a:latin typeface="Times New Roman" panose="02020603050405020304" pitchFamily="18" charset="0"/>
              <a:cs typeface="Times New Roman" panose="02020603050405020304" pitchFamily="18" charset="0"/>
            </a:endParaRPr>
          </a:p>
          <a:p>
            <a:pPr marL="64008" indent="0">
              <a:buNone/>
            </a:pPr>
            <a:endParaRPr lang="fr-FR" sz="2000" dirty="0">
              <a:solidFill>
                <a:schemeClr val="bg1"/>
              </a:solidFill>
              <a:latin typeface="Times New Roman" panose="02020603050405020304" pitchFamily="18" charset="0"/>
              <a:cs typeface="Times New Roman" panose="02020603050405020304" pitchFamily="18" charset="0"/>
            </a:endParaRPr>
          </a:p>
        </p:txBody>
      </p:sp>
      <p:sp>
        <p:nvSpPr>
          <p:cNvPr id="4" name="Flèche droite 3"/>
          <p:cNvSpPr/>
          <p:nvPr/>
        </p:nvSpPr>
        <p:spPr>
          <a:xfrm>
            <a:off x="179512" y="1052736"/>
            <a:ext cx="288032"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Flèche droite 4"/>
          <p:cNvSpPr/>
          <p:nvPr/>
        </p:nvSpPr>
        <p:spPr>
          <a:xfrm>
            <a:off x="251520" y="2060848"/>
            <a:ext cx="288032"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droite 5"/>
          <p:cNvSpPr/>
          <p:nvPr/>
        </p:nvSpPr>
        <p:spPr>
          <a:xfrm>
            <a:off x="251520" y="3068960"/>
            <a:ext cx="288032"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Flèche droite 6"/>
          <p:cNvSpPr/>
          <p:nvPr/>
        </p:nvSpPr>
        <p:spPr>
          <a:xfrm>
            <a:off x="323528" y="4437112"/>
            <a:ext cx="288032"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droite 7"/>
          <p:cNvSpPr/>
          <p:nvPr/>
        </p:nvSpPr>
        <p:spPr>
          <a:xfrm>
            <a:off x="251520" y="5445224"/>
            <a:ext cx="288032"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xmlns="" val="26136078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906128"/>
          </a:xfrm>
        </p:spPr>
        <p:txBody>
          <a:bodyPr>
            <a:normAutofit/>
          </a:bodyPr>
          <a:lstStyle/>
          <a:p>
            <a:r>
              <a:rPr lang="fr-FR" sz="2000" dirty="0">
                <a:solidFill>
                  <a:schemeClr val="bg1"/>
                </a:solidFill>
                <a:latin typeface="Times New Roman" panose="02020603050405020304" pitchFamily="18" charset="0"/>
                <a:cs typeface="Times New Roman" panose="02020603050405020304" pitchFamily="18" charset="0"/>
              </a:rPr>
              <a:t>Le modèle </a:t>
            </a:r>
            <a:r>
              <a:rPr lang="fr-FR" sz="2000" dirty="0" smtClean="0">
                <a:solidFill>
                  <a:schemeClr val="bg1"/>
                </a:solidFill>
                <a:latin typeface="Times New Roman" panose="02020603050405020304" pitchFamily="18" charset="0"/>
                <a:cs typeface="Times New Roman" panose="02020603050405020304" pitchFamily="18" charset="0"/>
              </a:rPr>
              <a:t>orienté objet PAC</a:t>
            </a:r>
          </a:p>
          <a:p>
            <a:pPr marL="64008" indent="0">
              <a:buNone/>
            </a:pPr>
            <a:r>
              <a:rPr lang="fr-FR" sz="2000" dirty="0">
                <a:solidFill>
                  <a:schemeClr val="bg1"/>
                </a:solidFill>
                <a:latin typeface="Times New Roman" panose="02020603050405020304" pitchFamily="18" charset="0"/>
                <a:cs typeface="Times New Roman" panose="02020603050405020304" pitchFamily="18" charset="0"/>
              </a:rPr>
              <a:t>PAC :PAC (Présentation, abstraction, contrôle) a été introduit par la chercheuse en informatique grenobloise Joëlle </a:t>
            </a:r>
            <a:r>
              <a:rPr lang="fr-FR" sz="2000" dirty="0" err="1">
                <a:solidFill>
                  <a:schemeClr val="bg1"/>
                </a:solidFill>
                <a:latin typeface="Times New Roman" panose="02020603050405020304" pitchFamily="18" charset="0"/>
                <a:cs typeface="Times New Roman" panose="02020603050405020304" pitchFamily="18" charset="0"/>
              </a:rPr>
              <a:t>Coutaz</a:t>
            </a:r>
            <a:r>
              <a:rPr lang="fr-FR" sz="2000" dirty="0">
                <a:solidFill>
                  <a:schemeClr val="bg1"/>
                </a:solidFill>
                <a:latin typeface="Times New Roman" panose="02020603050405020304" pitchFamily="18" charset="0"/>
                <a:cs typeface="Times New Roman" panose="02020603050405020304" pitchFamily="18" charset="0"/>
              </a:rPr>
              <a:t> dans les années 1980 en tant que modèle abstrait d'architecture logicielle pour les interfaces </a:t>
            </a:r>
            <a:r>
              <a:rPr lang="fr-FR" sz="2000" dirty="0" smtClean="0">
                <a:solidFill>
                  <a:schemeClr val="bg1"/>
                </a:solidFill>
                <a:latin typeface="Times New Roman" panose="02020603050405020304" pitchFamily="18" charset="0"/>
                <a:cs typeface="Times New Roman" panose="02020603050405020304" pitchFamily="18" charset="0"/>
              </a:rPr>
              <a:t>homme-machine.</a:t>
            </a:r>
            <a:r>
              <a:rPr lang="fr-FR" sz="2000" dirty="0">
                <a:solidFill>
                  <a:schemeClr val="bg1"/>
                </a:solidFill>
                <a:latin typeface="Times New Roman" panose="02020603050405020304" pitchFamily="18" charset="0"/>
                <a:cs typeface="Times New Roman" panose="02020603050405020304" pitchFamily="18" charset="0"/>
              </a:rPr>
              <a:t/>
            </a:r>
            <a:br>
              <a:rPr lang="fr-FR" sz="2000" dirty="0">
                <a:solidFill>
                  <a:schemeClr val="bg1"/>
                </a:solidFill>
                <a:latin typeface="Times New Roman" panose="02020603050405020304" pitchFamily="18" charset="0"/>
                <a:cs typeface="Times New Roman" panose="02020603050405020304" pitchFamily="18" charset="0"/>
              </a:rPr>
            </a:br>
            <a:r>
              <a:rPr lang="fr-FR" sz="2000" dirty="0"/>
              <a:t/>
            </a:r>
            <a:br>
              <a:rPr lang="fr-FR" sz="2000" dirty="0"/>
            </a:br>
            <a:endParaRPr lang="fr-FR" sz="2000" dirty="0"/>
          </a:p>
          <a:p>
            <a:endParaRPr lang="fr-FR" sz="2000" dirty="0"/>
          </a:p>
        </p:txBody>
      </p:sp>
      <p:pic>
        <p:nvPicPr>
          <p:cNvPr id="4" name="Imag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059832" y="2575144"/>
            <a:ext cx="3600400" cy="2510040"/>
          </a:xfrm>
          <a:prstGeom prst="rect">
            <a:avLst/>
          </a:prstGeom>
        </p:spPr>
      </p:pic>
    </p:spTree>
    <p:extLst>
      <p:ext uri="{BB962C8B-B14F-4D97-AF65-F5344CB8AC3E}">
        <p14:creationId xmlns:p14="http://schemas.microsoft.com/office/powerpoint/2010/main" xmlns="" val="243196274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60648"/>
            <a:ext cx="8229600" cy="6194160"/>
          </a:xfrm>
        </p:spPr>
        <p:txBody>
          <a:bodyPr>
            <a:normAutofit/>
          </a:bodyPr>
          <a:lstStyle/>
          <a:p>
            <a:pPr marL="64008" indent="0">
              <a:buNone/>
            </a:pPr>
            <a:endParaRPr lang="fr-FR" sz="2000" b="1" i="1" u="sng" dirty="0" smtClean="0">
              <a:solidFill>
                <a:schemeClr val="bg1"/>
              </a:solidFill>
              <a:latin typeface="Times New Roman" panose="02020603050405020304" pitchFamily="18" charset="0"/>
              <a:cs typeface="Times New Roman" panose="02020603050405020304" pitchFamily="18" charset="0"/>
            </a:endParaRPr>
          </a:p>
          <a:p>
            <a:pPr marL="64008" indent="0">
              <a:buNone/>
            </a:pPr>
            <a:endParaRPr lang="fr-FR" sz="2000" b="1" i="1" u="sng" dirty="0">
              <a:solidFill>
                <a:schemeClr val="bg1"/>
              </a:solidFill>
              <a:latin typeface="Times New Roman" panose="02020603050405020304" pitchFamily="18" charset="0"/>
              <a:cs typeface="Times New Roman" panose="02020603050405020304" pitchFamily="18" charset="0"/>
            </a:endParaRPr>
          </a:p>
          <a:p>
            <a:pPr marL="64008" indent="0">
              <a:buNone/>
            </a:pPr>
            <a:endParaRPr lang="fr-FR" sz="2000" b="1" i="1" u="sng" dirty="0" smtClean="0">
              <a:solidFill>
                <a:schemeClr val="bg1"/>
              </a:solidFill>
              <a:latin typeface="Times New Roman" panose="02020603050405020304" pitchFamily="18" charset="0"/>
              <a:cs typeface="Times New Roman" panose="02020603050405020304" pitchFamily="18" charset="0"/>
            </a:endParaRPr>
          </a:p>
          <a:p>
            <a:pPr marL="64008" indent="0">
              <a:buNone/>
            </a:pPr>
            <a:endParaRPr lang="fr-FR" sz="2000" b="1" i="1" u="sng" dirty="0">
              <a:solidFill>
                <a:schemeClr val="bg1"/>
              </a:solidFill>
              <a:latin typeface="Times New Roman" panose="02020603050405020304" pitchFamily="18" charset="0"/>
              <a:cs typeface="Times New Roman" panose="02020603050405020304" pitchFamily="18" charset="0"/>
            </a:endParaRPr>
          </a:p>
          <a:p>
            <a:pPr marL="64008" indent="0">
              <a:buNone/>
            </a:pPr>
            <a:endParaRPr lang="fr-FR" sz="2000" b="1" i="1" u="sng" dirty="0" smtClean="0">
              <a:solidFill>
                <a:schemeClr val="bg1"/>
              </a:solidFill>
              <a:latin typeface="Times New Roman" panose="02020603050405020304" pitchFamily="18" charset="0"/>
              <a:cs typeface="Times New Roman" panose="02020603050405020304" pitchFamily="18" charset="0"/>
            </a:endParaRPr>
          </a:p>
          <a:p>
            <a:pPr marL="64008" indent="0">
              <a:buNone/>
            </a:pPr>
            <a:r>
              <a:rPr lang="fr-FR" sz="2000" b="1" i="1" dirty="0" smtClean="0">
                <a:solidFill>
                  <a:schemeClr val="bg1"/>
                </a:solidFill>
                <a:latin typeface="Times New Roman" panose="02020603050405020304" pitchFamily="18" charset="0"/>
                <a:cs typeface="Times New Roman" panose="02020603050405020304" pitchFamily="18" charset="0"/>
              </a:rPr>
              <a:t>  </a:t>
            </a:r>
            <a:r>
              <a:rPr lang="fr-FR" sz="2000" b="1" i="1" u="sng" dirty="0" smtClean="0">
                <a:solidFill>
                  <a:schemeClr val="bg1"/>
                </a:solidFill>
                <a:latin typeface="Times New Roman" panose="02020603050405020304" pitchFamily="18" charset="0"/>
                <a:cs typeface="Times New Roman" panose="02020603050405020304" pitchFamily="18" charset="0"/>
              </a:rPr>
              <a:t> La </a:t>
            </a:r>
            <a:r>
              <a:rPr lang="fr-FR" sz="2000" b="1" i="1" u="sng" dirty="0">
                <a:solidFill>
                  <a:schemeClr val="bg1"/>
                </a:solidFill>
                <a:latin typeface="Times New Roman" panose="02020603050405020304" pitchFamily="18" charset="0"/>
                <a:cs typeface="Times New Roman" panose="02020603050405020304" pitchFamily="18" charset="0"/>
              </a:rPr>
              <a:t>présentation</a:t>
            </a:r>
            <a:r>
              <a:rPr lang="fr-FR" sz="2000" b="1" u="sng" dirty="0">
                <a:solidFill>
                  <a:schemeClr val="bg1"/>
                </a:solidFill>
                <a:latin typeface="Times New Roman" panose="02020603050405020304" pitchFamily="18" charset="0"/>
                <a:cs typeface="Times New Roman" panose="02020603050405020304" pitchFamily="18" charset="0"/>
              </a:rPr>
              <a:t> </a:t>
            </a:r>
            <a:r>
              <a:rPr lang="fr-FR" sz="2000" dirty="0">
                <a:solidFill>
                  <a:schemeClr val="bg1"/>
                </a:solidFill>
                <a:latin typeface="Times New Roman" panose="02020603050405020304" pitchFamily="18" charset="0"/>
                <a:cs typeface="Times New Roman" panose="02020603050405020304" pitchFamily="18" charset="0"/>
              </a:rPr>
              <a:t>définit le comportement en entrée et en sortie de l'agent, tel qu'il est perçu par l'utilisateur.</a:t>
            </a:r>
          </a:p>
          <a:p>
            <a:endParaRPr lang="fr-FR" sz="2000" dirty="0">
              <a:solidFill>
                <a:schemeClr val="bg1"/>
              </a:solidFill>
              <a:latin typeface="Times New Roman" panose="02020603050405020304" pitchFamily="18" charset="0"/>
              <a:cs typeface="Times New Roman" panose="02020603050405020304" pitchFamily="18" charset="0"/>
            </a:endParaRPr>
          </a:p>
          <a:p>
            <a:pPr marL="64008" indent="0">
              <a:buNone/>
            </a:pPr>
            <a:r>
              <a:rPr lang="fr-FR" sz="2000" b="1" i="1" dirty="0" smtClean="0">
                <a:solidFill>
                  <a:schemeClr val="bg1"/>
                </a:solidFill>
                <a:latin typeface="Times New Roman" panose="02020603050405020304" pitchFamily="18" charset="0"/>
                <a:cs typeface="Times New Roman" panose="02020603050405020304" pitchFamily="18" charset="0"/>
              </a:rPr>
              <a:t>    </a:t>
            </a:r>
            <a:r>
              <a:rPr lang="fr-FR" sz="2000" b="1" i="1" u="sng" dirty="0" smtClean="0">
                <a:solidFill>
                  <a:schemeClr val="bg1"/>
                </a:solidFill>
                <a:latin typeface="Times New Roman" panose="02020603050405020304" pitchFamily="18" charset="0"/>
                <a:cs typeface="Times New Roman" panose="02020603050405020304" pitchFamily="18" charset="0"/>
              </a:rPr>
              <a:t> L'abstraction</a:t>
            </a:r>
            <a:r>
              <a:rPr lang="fr-FR" sz="2000" b="1" u="sng" dirty="0" smtClean="0">
                <a:solidFill>
                  <a:schemeClr val="bg1"/>
                </a:solidFill>
                <a:latin typeface="Times New Roman" panose="02020603050405020304" pitchFamily="18" charset="0"/>
                <a:cs typeface="Times New Roman" panose="02020603050405020304" pitchFamily="18" charset="0"/>
              </a:rPr>
              <a:t> </a:t>
            </a:r>
            <a:r>
              <a:rPr lang="fr-FR" sz="2000" dirty="0">
                <a:solidFill>
                  <a:schemeClr val="bg1"/>
                </a:solidFill>
                <a:latin typeface="Times New Roman" panose="02020603050405020304" pitchFamily="18" charset="0"/>
                <a:cs typeface="Times New Roman" panose="02020603050405020304" pitchFamily="18" charset="0"/>
              </a:rPr>
              <a:t>encapsule la partie sémantique de l'agent</a:t>
            </a:r>
            <a:r>
              <a:rPr lang="fr-FR" sz="3200" dirty="0">
                <a:solidFill>
                  <a:schemeClr val="bg1"/>
                </a:solidFill>
                <a:latin typeface="Times New Roman" panose="02020603050405020304" pitchFamily="18" charset="0"/>
                <a:cs typeface="Times New Roman" panose="02020603050405020304" pitchFamily="18" charset="0"/>
              </a:rPr>
              <a:t>. </a:t>
            </a:r>
          </a:p>
          <a:p>
            <a:pPr marL="64008" indent="0">
              <a:buNone/>
            </a:pPr>
            <a:endParaRPr lang="fr-FR" sz="3200" dirty="0">
              <a:solidFill>
                <a:schemeClr val="bg1"/>
              </a:solidFill>
              <a:latin typeface="Times New Roman" panose="02020603050405020304" pitchFamily="18" charset="0"/>
              <a:cs typeface="Times New Roman" panose="02020603050405020304" pitchFamily="18" charset="0"/>
            </a:endParaRPr>
          </a:p>
          <a:p>
            <a:pPr marL="64008" indent="0">
              <a:buNone/>
            </a:pPr>
            <a:r>
              <a:rPr lang="fr-FR" sz="2000" b="1" i="1" dirty="0" smtClean="0">
                <a:solidFill>
                  <a:schemeClr val="bg1"/>
                </a:solidFill>
                <a:latin typeface="Times New Roman" panose="02020603050405020304" pitchFamily="18" charset="0"/>
                <a:cs typeface="Times New Roman" panose="02020603050405020304" pitchFamily="18" charset="0"/>
              </a:rPr>
              <a:t>    </a:t>
            </a:r>
            <a:r>
              <a:rPr lang="fr-FR" sz="2000" b="1" i="1" u="sng" dirty="0" smtClean="0">
                <a:solidFill>
                  <a:schemeClr val="bg1"/>
                </a:solidFill>
                <a:latin typeface="Times New Roman" panose="02020603050405020304" pitchFamily="18" charset="0"/>
                <a:cs typeface="Times New Roman" panose="02020603050405020304" pitchFamily="18" charset="0"/>
              </a:rPr>
              <a:t> Le </a:t>
            </a:r>
            <a:r>
              <a:rPr lang="fr-FR" sz="2000" b="1" i="1" u="sng" dirty="0">
                <a:solidFill>
                  <a:schemeClr val="bg1"/>
                </a:solidFill>
                <a:latin typeface="Times New Roman" panose="02020603050405020304" pitchFamily="18" charset="0"/>
                <a:cs typeface="Times New Roman" panose="02020603050405020304" pitchFamily="18" charset="0"/>
              </a:rPr>
              <a:t>contrôle</a:t>
            </a:r>
            <a:r>
              <a:rPr lang="fr-FR" sz="2000" b="1" u="sng" dirty="0">
                <a:solidFill>
                  <a:schemeClr val="bg1"/>
                </a:solidFill>
                <a:latin typeface="Times New Roman" panose="02020603050405020304" pitchFamily="18" charset="0"/>
                <a:cs typeface="Times New Roman" panose="02020603050405020304" pitchFamily="18" charset="0"/>
              </a:rPr>
              <a:t> </a:t>
            </a:r>
            <a:r>
              <a:rPr lang="fr-FR" sz="2000" dirty="0">
                <a:solidFill>
                  <a:schemeClr val="bg1"/>
                </a:solidFill>
                <a:latin typeface="Times New Roman" panose="02020603050405020304" pitchFamily="18" charset="0"/>
                <a:cs typeface="Times New Roman" panose="02020603050405020304" pitchFamily="18" charset="0"/>
              </a:rPr>
              <a:t>maintient la consistance entre la présentation et l'abstraction, et communique avec les autres agents. </a:t>
            </a:r>
          </a:p>
          <a:p>
            <a:endParaRPr lang="fr-FR" sz="2000" dirty="0"/>
          </a:p>
        </p:txBody>
      </p:sp>
      <p:sp>
        <p:nvSpPr>
          <p:cNvPr id="4" name="Flèche droite 3"/>
          <p:cNvSpPr/>
          <p:nvPr/>
        </p:nvSpPr>
        <p:spPr>
          <a:xfrm>
            <a:off x="467544" y="2276872"/>
            <a:ext cx="288032"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Flèche droite 4"/>
          <p:cNvSpPr/>
          <p:nvPr/>
        </p:nvSpPr>
        <p:spPr>
          <a:xfrm>
            <a:off x="510974" y="3501008"/>
            <a:ext cx="244602"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droite 5"/>
          <p:cNvSpPr/>
          <p:nvPr/>
        </p:nvSpPr>
        <p:spPr>
          <a:xfrm>
            <a:off x="510974" y="4365104"/>
            <a:ext cx="316610"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xmlns="" val="16745080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978136"/>
          </a:xfrm>
        </p:spPr>
        <p:txBody>
          <a:bodyPr>
            <a:normAutofit/>
          </a:bodyPr>
          <a:lstStyle/>
          <a:p>
            <a:pPr marL="64008" indent="0">
              <a:buNone/>
            </a:pPr>
            <a:r>
              <a:rPr lang="fr-FR" sz="2000" dirty="0" smtClean="0">
                <a:solidFill>
                  <a:schemeClr val="bg1"/>
                </a:solidFill>
                <a:latin typeface="Times New Roman" panose="02020603050405020304" pitchFamily="18" charset="0"/>
                <a:cs typeface="Times New Roman" panose="02020603050405020304" pitchFamily="18" charset="0"/>
              </a:rPr>
              <a:t>   Le </a:t>
            </a:r>
            <a:r>
              <a:rPr lang="fr-FR" sz="2000" dirty="0">
                <a:solidFill>
                  <a:schemeClr val="bg1"/>
                </a:solidFill>
                <a:latin typeface="Times New Roman" panose="02020603050405020304" pitchFamily="18" charset="0"/>
                <a:cs typeface="Times New Roman" panose="02020603050405020304" pitchFamily="18" charset="0"/>
              </a:rPr>
              <a:t>modèle orienté objet </a:t>
            </a:r>
            <a:r>
              <a:rPr lang="fr-FR" sz="2000" dirty="0" smtClean="0">
                <a:solidFill>
                  <a:schemeClr val="bg1"/>
                </a:solidFill>
                <a:latin typeface="Times New Roman" panose="02020603050405020304" pitchFamily="18" charset="0"/>
                <a:cs typeface="Times New Roman" panose="02020603050405020304" pitchFamily="18" charset="0"/>
              </a:rPr>
              <a:t>MVC</a:t>
            </a:r>
            <a:endParaRPr lang="fr-FR" sz="2000" dirty="0"/>
          </a:p>
        </p:txBody>
      </p:sp>
      <p:pic>
        <p:nvPicPr>
          <p:cNvPr id="4" name="Imag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907704" y="1340768"/>
            <a:ext cx="5184576" cy="3960440"/>
          </a:xfrm>
          <a:prstGeom prst="rect">
            <a:avLst/>
          </a:prstGeom>
        </p:spPr>
      </p:pic>
      <p:sp>
        <p:nvSpPr>
          <p:cNvPr id="5" name="Flèche droite 4"/>
          <p:cNvSpPr/>
          <p:nvPr/>
        </p:nvSpPr>
        <p:spPr>
          <a:xfrm>
            <a:off x="467544" y="620688"/>
            <a:ext cx="288032"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xmlns="" val="11225241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46856" y="548680"/>
            <a:ext cx="8229600" cy="5834120"/>
          </a:xfrm>
        </p:spPr>
        <p:txBody>
          <a:bodyPr>
            <a:normAutofit/>
          </a:bodyPr>
          <a:lstStyle/>
          <a:p>
            <a:pPr marL="64008" indent="0">
              <a:buNone/>
            </a:pPr>
            <a:r>
              <a:rPr lang="fr-FR" sz="2000" b="1" dirty="0" smtClean="0">
                <a:solidFill>
                  <a:schemeClr val="bg1"/>
                </a:solidFill>
                <a:latin typeface="Times New Roman" panose="02020603050405020304" pitchFamily="18" charset="0"/>
                <a:cs typeface="Times New Roman" panose="02020603050405020304" pitchFamily="18" charset="0"/>
              </a:rPr>
              <a:t>   </a:t>
            </a:r>
            <a:r>
              <a:rPr lang="fr-FR" sz="2000" b="1" u="sng" dirty="0" smtClean="0">
                <a:solidFill>
                  <a:schemeClr val="bg1"/>
                </a:solidFill>
                <a:latin typeface="Times New Roman" panose="02020603050405020304" pitchFamily="18" charset="0"/>
                <a:cs typeface="Times New Roman" panose="02020603050405020304" pitchFamily="18" charset="0"/>
              </a:rPr>
              <a:t>Modèle/Vue/Contrôleur </a:t>
            </a:r>
            <a:r>
              <a:rPr lang="fr-FR" sz="2000" b="1" u="sng" dirty="0">
                <a:solidFill>
                  <a:schemeClr val="bg1"/>
                </a:solidFill>
                <a:latin typeface="Times New Roman" panose="02020603050405020304" pitchFamily="18" charset="0"/>
                <a:cs typeface="Times New Roman" panose="02020603050405020304" pitchFamily="18" charset="0"/>
              </a:rPr>
              <a:t>(MVC) </a:t>
            </a:r>
            <a:r>
              <a:rPr lang="fr-FR" sz="2000" dirty="0">
                <a:solidFill>
                  <a:schemeClr val="bg1"/>
                </a:solidFill>
                <a:latin typeface="Times New Roman" panose="02020603050405020304" pitchFamily="18" charset="0"/>
                <a:cs typeface="Times New Roman" panose="02020603050405020304" pitchFamily="18" charset="0"/>
              </a:rPr>
              <a:t>est une façon d'organiser une interface graphique d'un programme. Elle consiste à distinguer trois entités distinctes qui sont, le modèle, la vue </a:t>
            </a:r>
            <a:r>
              <a:rPr lang="fr-FR" sz="2000" dirty="0" smtClean="0">
                <a:solidFill>
                  <a:schemeClr val="bg1"/>
                </a:solidFill>
                <a:latin typeface="Times New Roman" panose="02020603050405020304" pitchFamily="18" charset="0"/>
                <a:cs typeface="Times New Roman" panose="02020603050405020304" pitchFamily="18" charset="0"/>
              </a:rPr>
              <a:t>et le </a:t>
            </a:r>
            <a:r>
              <a:rPr lang="fr-FR" sz="2000" dirty="0">
                <a:solidFill>
                  <a:schemeClr val="bg1"/>
                </a:solidFill>
                <a:latin typeface="Times New Roman" panose="02020603050405020304" pitchFamily="18" charset="0"/>
                <a:cs typeface="Times New Roman" panose="02020603050405020304" pitchFamily="18" charset="0"/>
              </a:rPr>
              <a:t>contrôleur ayant chacun un rôle précis dans l'interface</a:t>
            </a:r>
            <a:r>
              <a:rPr lang="fr-FR" sz="2000" dirty="0" smtClean="0">
                <a:solidFill>
                  <a:schemeClr val="bg1"/>
                </a:solidFill>
                <a:latin typeface="Times New Roman" panose="02020603050405020304" pitchFamily="18" charset="0"/>
                <a:cs typeface="Times New Roman" panose="02020603050405020304" pitchFamily="18" charset="0"/>
              </a:rPr>
              <a:t>.</a:t>
            </a:r>
          </a:p>
          <a:p>
            <a:pPr marL="64008" indent="0">
              <a:buNone/>
            </a:pPr>
            <a:endParaRPr lang="fr-FR" sz="2000" dirty="0">
              <a:solidFill>
                <a:schemeClr val="bg1"/>
              </a:solidFill>
              <a:latin typeface="Times New Roman" panose="02020603050405020304" pitchFamily="18" charset="0"/>
              <a:cs typeface="Times New Roman" panose="02020603050405020304" pitchFamily="18" charset="0"/>
            </a:endParaRPr>
          </a:p>
          <a:p>
            <a:pPr marL="64008" indent="0">
              <a:buNone/>
            </a:pPr>
            <a:r>
              <a:rPr lang="fr-FR" sz="2000" b="1" dirty="0" smtClean="0">
                <a:solidFill>
                  <a:schemeClr val="bg1"/>
                </a:solidFill>
                <a:latin typeface="Times New Roman" panose="02020603050405020304" pitchFamily="18" charset="0"/>
                <a:cs typeface="Times New Roman" panose="02020603050405020304" pitchFamily="18" charset="0"/>
              </a:rPr>
              <a:t>   </a:t>
            </a:r>
            <a:r>
              <a:rPr lang="fr-FR" sz="2000" b="1" u="sng" dirty="0" smtClean="0">
                <a:solidFill>
                  <a:schemeClr val="bg1"/>
                </a:solidFill>
                <a:latin typeface="Times New Roman" panose="02020603050405020304" pitchFamily="18" charset="0"/>
                <a:cs typeface="Times New Roman" panose="02020603050405020304" pitchFamily="18" charset="0"/>
              </a:rPr>
              <a:t>Rôle </a:t>
            </a:r>
            <a:r>
              <a:rPr lang="fr-FR" sz="2000" b="1" u="sng" dirty="0">
                <a:solidFill>
                  <a:schemeClr val="bg1"/>
                </a:solidFill>
                <a:latin typeface="Times New Roman" panose="02020603050405020304" pitchFamily="18" charset="0"/>
                <a:cs typeface="Times New Roman" panose="02020603050405020304" pitchFamily="18" charset="0"/>
              </a:rPr>
              <a:t>de model</a:t>
            </a:r>
            <a:r>
              <a:rPr lang="fr-FR" sz="2000" dirty="0">
                <a:solidFill>
                  <a:schemeClr val="bg1"/>
                </a:solidFill>
                <a:latin typeface="Times New Roman" panose="02020603050405020304" pitchFamily="18" charset="0"/>
                <a:cs typeface="Times New Roman" panose="02020603050405020304" pitchFamily="18" charset="0"/>
              </a:rPr>
              <a:t> :Le modèle contient les données manipulées par le programme. Il assure la gestion de ces données et garantit leur intégrité.</a:t>
            </a:r>
          </a:p>
          <a:p>
            <a:pPr marL="64008" indent="0">
              <a:buNone/>
            </a:pPr>
            <a:endParaRPr lang="fr-FR" sz="2000" dirty="0">
              <a:solidFill>
                <a:schemeClr val="bg1"/>
              </a:solidFill>
              <a:latin typeface="Times New Roman" panose="02020603050405020304" pitchFamily="18" charset="0"/>
              <a:cs typeface="Times New Roman" panose="02020603050405020304" pitchFamily="18" charset="0"/>
            </a:endParaRPr>
          </a:p>
          <a:p>
            <a:pPr marL="64008" indent="0">
              <a:buNone/>
            </a:pPr>
            <a:r>
              <a:rPr lang="fr-FR" sz="2000" b="1" dirty="0" smtClean="0">
                <a:solidFill>
                  <a:schemeClr val="bg1"/>
                </a:solidFill>
                <a:latin typeface="Times New Roman" panose="02020603050405020304" pitchFamily="18" charset="0"/>
                <a:cs typeface="Times New Roman" panose="02020603050405020304" pitchFamily="18" charset="0"/>
              </a:rPr>
              <a:t>   </a:t>
            </a:r>
            <a:r>
              <a:rPr lang="fr-FR" sz="2000" b="1" u="sng" dirty="0" smtClean="0">
                <a:solidFill>
                  <a:schemeClr val="bg1"/>
                </a:solidFill>
                <a:latin typeface="Times New Roman" panose="02020603050405020304" pitchFamily="18" charset="0"/>
                <a:cs typeface="Times New Roman" panose="02020603050405020304" pitchFamily="18" charset="0"/>
              </a:rPr>
              <a:t>Rôle de vue</a:t>
            </a:r>
            <a:r>
              <a:rPr lang="fr-FR" sz="2000" dirty="0">
                <a:solidFill>
                  <a:schemeClr val="bg1"/>
                </a:solidFill>
                <a:latin typeface="Times New Roman" panose="02020603050405020304" pitchFamily="18" charset="0"/>
                <a:cs typeface="Times New Roman" panose="02020603050405020304" pitchFamily="18" charset="0"/>
              </a:rPr>
              <a:t> :La vue fait l'interface avec l'utilisateur. Sa première tâche est d'afficher les données qu'elle a récupérées auprès du modèle. Sa seconde tâche est de recevoir tous les actions de l'utilisateur (clic de souris, sélection d'une entrées, boutons, …). Ses différents événements sont envoyés au contrôleur</a:t>
            </a:r>
            <a:r>
              <a:rPr lang="fr-FR" sz="2000" dirty="0" smtClean="0">
                <a:solidFill>
                  <a:schemeClr val="bg1"/>
                </a:solidFill>
                <a:latin typeface="Times New Roman" panose="02020603050405020304" pitchFamily="18" charset="0"/>
                <a:cs typeface="Times New Roman" panose="02020603050405020304" pitchFamily="18" charset="0"/>
              </a:rPr>
              <a:t>.</a:t>
            </a:r>
          </a:p>
          <a:p>
            <a:pPr marL="64008" indent="0">
              <a:buNone/>
            </a:pPr>
            <a:r>
              <a:rPr lang="fr-FR" sz="2000" dirty="0" smtClean="0">
                <a:solidFill>
                  <a:schemeClr val="bg1"/>
                </a:solidFill>
                <a:latin typeface="Times New Roman" panose="02020603050405020304" pitchFamily="18" charset="0"/>
                <a:cs typeface="Times New Roman" panose="02020603050405020304" pitchFamily="18" charset="0"/>
              </a:rPr>
              <a:t> </a:t>
            </a:r>
          </a:p>
          <a:p>
            <a:pPr marL="64008" indent="0">
              <a:buNone/>
            </a:pPr>
            <a:r>
              <a:rPr lang="fr-FR" sz="2000" b="1" dirty="0" smtClean="0">
                <a:solidFill>
                  <a:schemeClr val="bg1"/>
                </a:solidFill>
                <a:latin typeface="Times New Roman" panose="02020603050405020304" pitchFamily="18" charset="0"/>
                <a:cs typeface="Times New Roman" panose="02020603050405020304" pitchFamily="18" charset="0"/>
              </a:rPr>
              <a:t>   </a:t>
            </a:r>
            <a:r>
              <a:rPr lang="fr-FR" sz="2000" b="1" u="sng" dirty="0" smtClean="0">
                <a:solidFill>
                  <a:schemeClr val="bg1"/>
                </a:solidFill>
                <a:latin typeface="Times New Roman" panose="02020603050405020304" pitchFamily="18" charset="0"/>
                <a:cs typeface="Times New Roman" panose="02020603050405020304" pitchFamily="18" charset="0"/>
              </a:rPr>
              <a:t>Rôle </a:t>
            </a:r>
            <a:r>
              <a:rPr lang="fr-FR" sz="2000" b="1" u="sng" dirty="0">
                <a:solidFill>
                  <a:schemeClr val="bg1"/>
                </a:solidFill>
                <a:latin typeface="Times New Roman" panose="02020603050405020304" pitchFamily="18" charset="0"/>
                <a:cs typeface="Times New Roman" panose="02020603050405020304" pitchFamily="18" charset="0"/>
              </a:rPr>
              <a:t>de </a:t>
            </a:r>
            <a:r>
              <a:rPr lang="fr-FR" sz="2000" b="1" u="sng" dirty="0" smtClean="0">
                <a:solidFill>
                  <a:schemeClr val="bg1"/>
                </a:solidFill>
                <a:latin typeface="Times New Roman" panose="02020603050405020304" pitchFamily="18" charset="0"/>
                <a:cs typeface="Times New Roman" panose="02020603050405020304" pitchFamily="18" charset="0"/>
              </a:rPr>
              <a:t>contrôleur</a:t>
            </a:r>
            <a:r>
              <a:rPr lang="fr-FR" sz="2000" dirty="0">
                <a:solidFill>
                  <a:schemeClr val="bg1"/>
                </a:solidFill>
                <a:latin typeface="Times New Roman" panose="02020603050405020304" pitchFamily="18" charset="0"/>
                <a:cs typeface="Times New Roman" panose="02020603050405020304" pitchFamily="18" charset="0"/>
              </a:rPr>
              <a:t> :Le contrôleur est chargé de la synchronisation du modèle et de la vue. Il reçoit tous les événements de l'utilisateur et enclenche les actions à effectuer</a:t>
            </a:r>
          </a:p>
          <a:p>
            <a:pPr marL="64008" indent="0">
              <a:buNone/>
            </a:pPr>
            <a:endParaRPr lang="fr-FR" sz="2000" dirty="0" smtClean="0">
              <a:solidFill>
                <a:schemeClr val="bg1"/>
              </a:solidFill>
              <a:latin typeface="Times New Roman" panose="02020603050405020304" pitchFamily="18" charset="0"/>
              <a:cs typeface="Times New Roman" panose="02020603050405020304" pitchFamily="18" charset="0"/>
            </a:endParaRPr>
          </a:p>
          <a:p>
            <a:endParaRPr lang="fr-FR" dirty="0"/>
          </a:p>
        </p:txBody>
      </p:sp>
      <p:sp>
        <p:nvSpPr>
          <p:cNvPr id="4" name="Flèche droite 3"/>
          <p:cNvSpPr/>
          <p:nvPr/>
        </p:nvSpPr>
        <p:spPr>
          <a:xfrm>
            <a:off x="395536" y="692696"/>
            <a:ext cx="288032"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Flèche droite 4"/>
          <p:cNvSpPr/>
          <p:nvPr/>
        </p:nvSpPr>
        <p:spPr>
          <a:xfrm>
            <a:off x="395536" y="2348880"/>
            <a:ext cx="288032"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droite 5"/>
          <p:cNvSpPr/>
          <p:nvPr/>
        </p:nvSpPr>
        <p:spPr>
          <a:xfrm>
            <a:off x="395536" y="3429000"/>
            <a:ext cx="288032"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Flèche droite 6"/>
          <p:cNvSpPr/>
          <p:nvPr/>
        </p:nvSpPr>
        <p:spPr>
          <a:xfrm>
            <a:off x="467544" y="5085184"/>
            <a:ext cx="288032"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xmlns="" val="15963749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a:r>
              <a:rPr lang="fr-FR" sz="4000" i="1" dirty="0">
                <a:solidFill>
                  <a:srgbClr val="A50021"/>
                </a:solidFill>
                <a:latin typeface="Times New Roman" panose="02020603050405020304" pitchFamily="18" charset="0"/>
                <a:cs typeface="Times New Roman" panose="02020603050405020304" pitchFamily="18" charset="0"/>
              </a:rPr>
              <a:t>Principe de fonctionnement </a:t>
            </a:r>
            <a:r>
              <a:rPr lang="fr-FR" sz="4000" i="1" dirty="0" smtClean="0">
                <a:solidFill>
                  <a:srgbClr val="A50021"/>
                </a:solidFill>
                <a:latin typeface="Times New Roman" panose="02020603050405020304" pitchFamily="18" charset="0"/>
                <a:cs typeface="Times New Roman" panose="02020603050405020304" pitchFamily="18" charset="0"/>
              </a:rPr>
              <a:t> du </a:t>
            </a:r>
            <a:r>
              <a:rPr lang="fr-FR" sz="4000" i="1" dirty="0">
                <a:solidFill>
                  <a:srgbClr val="A50021"/>
                </a:solidFill>
                <a:latin typeface="Times New Roman" panose="02020603050405020304" pitchFamily="18" charset="0"/>
                <a:cs typeface="Times New Roman" panose="02020603050405020304" pitchFamily="18" charset="0"/>
              </a:rPr>
              <a:t>MVC</a:t>
            </a:r>
          </a:p>
        </p:txBody>
      </p:sp>
      <p:sp>
        <p:nvSpPr>
          <p:cNvPr id="3" name="Espace réservé du contenu 2"/>
          <p:cNvSpPr>
            <a:spLocks noGrp="1"/>
          </p:cNvSpPr>
          <p:nvPr>
            <p:ph idx="1"/>
          </p:nvPr>
        </p:nvSpPr>
        <p:spPr/>
        <p:txBody>
          <a:bodyPr/>
          <a:lstStyle/>
          <a:p>
            <a:pPr marL="64008" indent="0">
              <a:buNone/>
            </a:pPr>
            <a:endParaRPr lang="fr-FR"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331641" y="2217738"/>
            <a:ext cx="6002610" cy="3155478"/>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21399120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1907705" y="1916833"/>
            <a:ext cx="5184576" cy="3637830"/>
          </a:xfrm>
        </p:spPr>
      </p:pic>
    </p:spTree>
    <p:extLst>
      <p:ext uri="{BB962C8B-B14F-4D97-AF65-F5344CB8AC3E}">
        <p14:creationId xmlns:p14="http://schemas.microsoft.com/office/powerpoint/2010/main" xmlns="" val="32960555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A50021"/>
                </a:solidFill>
                <a:effectLst/>
              </a:rPr>
              <a:t>             </a:t>
            </a:r>
            <a:r>
              <a:rPr lang="fr-FR" i="1" dirty="0" smtClean="0">
                <a:solidFill>
                  <a:srgbClr val="CC0000"/>
                </a:solidFill>
                <a:effectLst/>
              </a:rPr>
              <a:t>Sommaire</a:t>
            </a:r>
            <a:r>
              <a:rPr lang="fr-FR" i="1" dirty="0">
                <a:solidFill>
                  <a:srgbClr val="CC0000"/>
                </a:solidFill>
                <a:effectLst/>
              </a:rPr>
              <a:t/>
            </a:r>
            <a:br>
              <a:rPr lang="fr-FR" i="1" dirty="0">
                <a:solidFill>
                  <a:srgbClr val="CC0000"/>
                </a:solidFill>
                <a:effectLst/>
              </a:rPr>
            </a:br>
            <a:endParaRPr lang="fr-FR" i="1" dirty="0">
              <a:solidFill>
                <a:srgbClr val="CC0000"/>
              </a:solidFill>
            </a:endParaRPr>
          </a:p>
        </p:txBody>
      </p:sp>
      <p:sp>
        <p:nvSpPr>
          <p:cNvPr id="3" name="Espace réservé du contenu 2"/>
          <p:cNvSpPr>
            <a:spLocks noGrp="1"/>
          </p:cNvSpPr>
          <p:nvPr>
            <p:ph idx="1"/>
          </p:nvPr>
        </p:nvSpPr>
        <p:spPr/>
        <p:txBody>
          <a:bodyPr/>
          <a:lstStyle/>
          <a:p>
            <a:pPr marL="64008" indent="0">
              <a:buNone/>
            </a:pPr>
            <a:endParaRPr lang="fr-FR" sz="2400" i="1" dirty="0" smtClean="0">
              <a:solidFill>
                <a:schemeClr val="bg1"/>
              </a:solidFill>
              <a:latin typeface="Times New Roman" panose="02020603050405020304" pitchFamily="18" charset="0"/>
              <a:cs typeface="Times New Roman" panose="02020603050405020304" pitchFamily="18" charset="0"/>
            </a:endParaRPr>
          </a:p>
          <a:p>
            <a:pPr marL="64008" indent="0">
              <a:buNone/>
            </a:pPr>
            <a:endParaRPr lang="fr-FR" sz="2400" i="1" dirty="0">
              <a:solidFill>
                <a:schemeClr val="bg1"/>
              </a:solidFill>
              <a:latin typeface="Times New Roman" panose="02020603050405020304" pitchFamily="18" charset="0"/>
              <a:cs typeface="Times New Roman" panose="02020603050405020304" pitchFamily="18" charset="0"/>
            </a:endParaRPr>
          </a:p>
          <a:p>
            <a:pPr marL="578358" indent="-514350">
              <a:buFont typeface="+mj-lt"/>
              <a:buAutoNum type="romanUcPeriod"/>
            </a:pPr>
            <a:r>
              <a:rPr lang="fr-FR" sz="2400" i="1" dirty="0" smtClean="0">
                <a:solidFill>
                  <a:schemeClr val="bg1"/>
                </a:solidFill>
                <a:latin typeface="Times New Roman" panose="02020603050405020304" pitchFamily="18" charset="0"/>
                <a:cs typeface="Times New Roman" panose="02020603050405020304" pitchFamily="18" charset="0"/>
              </a:rPr>
              <a:t>Introduction </a:t>
            </a:r>
          </a:p>
          <a:p>
            <a:pPr marL="578358" indent="-514350">
              <a:buFont typeface="+mj-lt"/>
              <a:buAutoNum type="romanUcPeriod"/>
            </a:pPr>
            <a:r>
              <a:rPr lang="fr-FR" sz="2400" i="1" dirty="0" smtClean="0">
                <a:solidFill>
                  <a:schemeClr val="bg1"/>
                </a:solidFill>
                <a:latin typeface="Times New Roman" panose="02020603050405020304" pitchFamily="18" charset="0"/>
                <a:cs typeface="Times New Roman" panose="02020603050405020304" pitchFamily="18" charset="0"/>
              </a:rPr>
              <a:t>Les différent diagramme d’architecture</a:t>
            </a:r>
          </a:p>
          <a:p>
            <a:pPr marL="578358" indent="-514350">
              <a:buFont typeface="+mj-lt"/>
              <a:buAutoNum type="romanUcPeriod"/>
            </a:pPr>
            <a:r>
              <a:rPr lang="fr-FR" sz="2400" i="1" dirty="0" smtClean="0">
                <a:solidFill>
                  <a:schemeClr val="bg1"/>
                </a:solidFill>
                <a:latin typeface="Times New Roman" panose="02020603050405020304" pitchFamily="18" charset="0"/>
                <a:cs typeface="Times New Roman" panose="02020603050405020304" pitchFamily="18" charset="0"/>
              </a:rPr>
              <a:t>M</a:t>
            </a:r>
            <a:r>
              <a:rPr lang="fr-FR" sz="2400" i="1" dirty="0" smtClean="0">
                <a:solidFill>
                  <a:schemeClr val="bg1"/>
                </a:solidFill>
                <a:latin typeface="Times New Roman" panose="02020603050405020304" pitchFamily="18" charset="0"/>
                <a:cs typeface="Times New Roman" panose="02020603050405020304" pitchFamily="18" charset="0"/>
              </a:rPr>
              <a:t>odèle </a:t>
            </a:r>
            <a:r>
              <a:rPr lang="fr-FR" sz="2400" i="1" dirty="0">
                <a:solidFill>
                  <a:schemeClr val="bg1"/>
                </a:solidFill>
                <a:latin typeface="Times New Roman" panose="02020603050405020304" pitchFamily="18" charset="0"/>
                <a:cs typeface="Times New Roman" panose="02020603050405020304" pitchFamily="18" charset="0"/>
              </a:rPr>
              <a:t>multi-agent</a:t>
            </a:r>
            <a:endParaRPr lang="fr-FR" sz="2400" i="1" dirty="0" smtClean="0">
              <a:solidFill>
                <a:schemeClr val="bg1"/>
              </a:solidFill>
              <a:latin typeface="Times New Roman" panose="02020603050405020304" pitchFamily="18" charset="0"/>
              <a:cs typeface="Times New Roman" panose="02020603050405020304" pitchFamily="18" charset="0"/>
            </a:endParaRPr>
          </a:p>
          <a:p>
            <a:pPr marL="578358" indent="-514350">
              <a:buFont typeface="+mj-lt"/>
              <a:buAutoNum type="romanUcPeriod"/>
            </a:pPr>
            <a:r>
              <a:rPr lang="fr-FR" sz="2400" i="1" dirty="0" smtClean="0">
                <a:solidFill>
                  <a:schemeClr val="bg1"/>
                </a:solidFill>
                <a:latin typeface="Times New Roman" panose="02020603050405020304" pitchFamily="18" charset="0"/>
                <a:cs typeface="Times New Roman" panose="02020603050405020304" pitchFamily="18" charset="0"/>
              </a:rPr>
              <a:t>Les Modèles linguistiques(Arche ,</a:t>
            </a:r>
            <a:r>
              <a:rPr lang="fr-FR" sz="2400" i="1" dirty="0">
                <a:solidFill>
                  <a:schemeClr val="bg1"/>
                </a:solidFill>
                <a:latin typeface="Times New Roman" panose="02020603050405020304" pitchFamily="18" charset="0"/>
                <a:cs typeface="Times New Roman" panose="02020603050405020304" pitchFamily="18" charset="0"/>
              </a:rPr>
              <a:t> </a:t>
            </a:r>
            <a:r>
              <a:rPr lang="fr-FR" sz="2400" i="1" dirty="0" err="1" smtClean="0">
                <a:solidFill>
                  <a:schemeClr val="bg1"/>
                </a:solidFill>
                <a:latin typeface="Times New Roman" panose="02020603050405020304" pitchFamily="18" charset="0"/>
                <a:cs typeface="Times New Roman" panose="02020603050405020304" pitchFamily="18" charset="0"/>
              </a:rPr>
              <a:t>Seeheim</a:t>
            </a:r>
            <a:r>
              <a:rPr lang="fr-FR" sz="2400" i="1" dirty="0" smtClean="0">
                <a:solidFill>
                  <a:schemeClr val="bg1"/>
                </a:solidFill>
                <a:latin typeface="Times New Roman" panose="02020603050405020304" pitchFamily="18" charset="0"/>
                <a:cs typeface="Times New Roman" panose="02020603050405020304" pitchFamily="18" charset="0"/>
              </a:rPr>
              <a:t>)</a:t>
            </a:r>
            <a:endParaRPr lang="fr-FR" sz="2400" i="1" dirty="0">
              <a:solidFill>
                <a:schemeClr val="bg1"/>
              </a:solidFill>
              <a:latin typeface="Times New Roman" panose="02020603050405020304" pitchFamily="18" charset="0"/>
              <a:cs typeface="Times New Roman" panose="02020603050405020304" pitchFamily="18" charset="0"/>
            </a:endParaRPr>
          </a:p>
          <a:p>
            <a:pPr marL="578358" indent="-514350">
              <a:buFont typeface="+mj-lt"/>
              <a:buAutoNum type="romanUcPeriod"/>
            </a:pPr>
            <a:r>
              <a:rPr lang="fr-FR" sz="2400" i="1" dirty="0" smtClean="0">
                <a:solidFill>
                  <a:schemeClr val="bg1"/>
                </a:solidFill>
                <a:latin typeface="Times New Roman" panose="02020603050405020304" pitchFamily="18" charset="0"/>
                <a:cs typeface="Times New Roman" panose="02020603050405020304" pitchFamily="18" charset="0"/>
              </a:rPr>
              <a:t>Les Modèles </a:t>
            </a:r>
            <a:r>
              <a:rPr lang="fr-FR" sz="2400" i="1" dirty="0">
                <a:solidFill>
                  <a:schemeClr val="bg1"/>
                </a:solidFill>
                <a:latin typeface="Times New Roman" panose="02020603050405020304" pitchFamily="18" charset="0"/>
                <a:cs typeface="Times New Roman" panose="02020603050405020304" pitchFamily="18" charset="0"/>
              </a:rPr>
              <a:t>orientés </a:t>
            </a:r>
            <a:r>
              <a:rPr lang="fr-FR" sz="2400" i="1" dirty="0" smtClean="0">
                <a:solidFill>
                  <a:schemeClr val="bg1"/>
                </a:solidFill>
                <a:latin typeface="Times New Roman" panose="02020603050405020304" pitchFamily="18" charset="0"/>
                <a:cs typeface="Times New Roman" panose="02020603050405020304" pitchFamily="18" charset="0"/>
              </a:rPr>
              <a:t>objet(PAC </a:t>
            </a:r>
            <a:r>
              <a:rPr lang="fr-FR" sz="2400" i="1" dirty="0" smtClean="0">
                <a:solidFill>
                  <a:schemeClr val="bg1"/>
                </a:solidFill>
                <a:latin typeface="Times New Roman" panose="02020603050405020304" pitchFamily="18" charset="0"/>
                <a:cs typeface="Times New Roman" panose="02020603050405020304" pitchFamily="18" charset="0"/>
              </a:rPr>
              <a:t>,</a:t>
            </a:r>
            <a:r>
              <a:rPr lang="fr-FR" sz="2400" i="1" dirty="0" smtClean="0">
                <a:solidFill>
                  <a:schemeClr val="bg1"/>
                </a:solidFill>
                <a:latin typeface="Times New Roman" panose="02020603050405020304" pitchFamily="18" charset="0"/>
                <a:cs typeface="Times New Roman" panose="02020603050405020304" pitchFamily="18" charset="0"/>
              </a:rPr>
              <a:t> </a:t>
            </a:r>
            <a:r>
              <a:rPr lang="fr-FR" sz="2400" i="1" dirty="0" smtClean="0">
                <a:solidFill>
                  <a:schemeClr val="bg1"/>
                </a:solidFill>
                <a:latin typeface="Times New Roman" panose="02020603050405020304" pitchFamily="18" charset="0"/>
                <a:cs typeface="Times New Roman" panose="02020603050405020304" pitchFamily="18" charset="0"/>
              </a:rPr>
              <a:t>MVC)</a:t>
            </a:r>
            <a:endParaRPr lang="fr-FR" sz="2400" i="1" dirty="0">
              <a:solidFill>
                <a:schemeClr val="bg1"/>
              </a:solidFill>
              <a:latin typeface="Times New Roman" panose="02020603050405020304" pitchFamily="18" charset="0"/>
              <a:cs typeface="Times New Roman" panose="02020603050405020304" pitchFamily="18" charset="0"/>
            </a:endParaRPr>
          </a:p>
          <a:p>
            <a:pPr marL="578358" indent="-514350">
              <a:buFont typeface="+mj-lt"/>
              <a:buAutoNum type="romanUcPeriod"/>
            </a:pPr>
            <a:r>
              <a:rPr lang="fr-FR" sz="2400" i="1" dirty="0" smtClean="0">
                <a:solidFill>
                  <a:schemeClr val="bg1"/>
                </a:solidFill>
                <a:latin typeface="Times New Roman" panose="02020603050405020304" pitchFamily="18" charset="0"/>
                <a:cs typeface="Times New Roman" panose="02020603050405020304" pitchFamily="18" charset="0"/>
              </a:rPr>
              <a:t>Principe </a:t>
            </a:r>
            <a:r>
              <a:rPr lang="fr-FR" sz="2400" i="1" dirty="0">
                <a:solidFill>
                  <a:schemeClr val="bg1"/>
                </a:solidFill>
                <a:latin typeface="Times New Roman" panose="02020603050405020304" pitchFamily="18" charset="0"/>
                <a:cs typeface="Times New Roman" panose="02020603050405020304" pitchFamily="18" charset="0"/>
              </a:rPr>
              <a:t>de fonctionnement  du MVC</a:t>
            </a:r>
            <a:endParaRPr lang="fr-FR" sz="2400" i="1" dirty="0" smtClean="0">
              <a:solidFill>
                <a:schemeClr val="bg1"/>
              </a:solidFill>
              <a:latin typeface="Times New Roman" panose="02020603050405020304" pitchFamily="18" charset="0"/>
              <a:cs typeface="Times New Roman" panose="02020603050405020304" pitchFamily="18" charset="0"/>
            </a:endParaRPr>
          </a:p>
          <a:p>
            <a:pPr marL="64008" indent="0">
              <a:buNone/>
            </a:pPr>
            <a:endParaRPr lang="fr-FR" dirty="0">
              <a:solidFill>
                <a:schemeClr val="accent1"/>
              </a:solidFill>
            </a:endParaRPr>
          </a:p>
        </p:txBody>
      </p:sp>
    </p:spTree>
    <p:extLst>
      <p:ext uri="{BB962C8B-B14F-4D97-AF65-F5344CB8AC3E}">
        <p14:creationId xmlns:p14="http://schemas.microsoft.com/office/powerpoint/2010/main" xmlns="" val="9212725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sz="4400" i="1" dirty="0" smtClean="0">
                <a:solidFill>
                  <a:srgbClr val="C00000"/>
                </a:solidFill>
                <a:latin typeface="Times New Roman" panose="02020603050405020304" pitchFamily="18" charset="0"/>
                <a:cs typeface="Times New Roman" panose="02020603050405020304" pitchFamily="18" charset="0"/>
              </a:rPr>
              <a:t>Introduction</a:t>
            </a:r>
            <a:r>
              <a:rPr lang="fr-FR" dirty="0" smtClean="0">
                <a:solidFill>
                  <a:srgbClr val="C00000"/>
                </a:solidFill>
                <a:latin typeface="Times New Roman" panose="02020603050405020304" pitchFamily="18" charset="0"/>
                <a:cs typeface="Times New Roman" panose="02020603050405020304" pitchFamily="18" charset="0"/>
              </a:rPr>
              <a:t> </a:t>
            </a:r>
            <a:endParaRPr lang="fr-FR" dirty="0">
              <a:solidFill>
                <a:srgbClr val="C00000"/>
              </a:solidFill>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p:txBody>
          <a:bodyPr/>
          <a:lstStyle/>
          <a:p>
            <a:pPr marL="64008" indent="0">
              <a:buNone/>
            </a:pPr>
            <a:r>
              <a:rPr lang="fr-FR" sz="2000" dirty="0">
                <a:solidFill>
                  <a:schemeClr val="bg1"/>
                </a:solidFill>
                <a:latin typeface="Times New Roman" panose="02020603050405020304" pitchFamily="18" charset="0"/>
                <a:cs typeface="Times New Roman" panose="02020603050405020304" pitchFamily="18" charset="0"/>
              </a:rPr>
              <a:t>A</a:t>
            </a:r>
            <a:r>
              <a:rPr lang="fr-FR" sz="2000" dirty="0" smtClean="0">
                <a:solidFill>
                  <a:schemeClr val="bg1"/>
                </a:solidFill>
                <a:latin typeface="Times New Roman" panose="02020603050405020304" pitchFamily="18" charset="0"/>
                <a:cs typeface="Times New Roman" panose="02020603050405020304" pitchFamily="18" charset="0"/>
              </a:rPr>
              <a:t>rchitecture </a:t>
            </a:r>
            <a:r>
              <a:rPr lang="fr-FR" sz="2000" dirty="0">
                <a:solidFill>
                  <a:schemeClr val="bg1"/>
                </a:solidFill>
                <a:latin typeface="Times New Roman" panose="02020603050405020304" pitchFamily="18" charset="0"/>
                <a:cs typeface="Times New Roman" panose="02020603050405020304" pitchFamily="18" charset="0"/>
              </a:rPr>
              <a:t>en informatique </a:t>
            </a:r>
            <a:r>
              <a:rPr lang="fr-FR" sz="2000" dirty="0" smtClean="0">
                <a:solidFill>
                  <a:schemeClr val="bg1"/>
                </a:solidFill>
                <a:latin typeface="Times New Roman" panose="02020603050405020304" pitchFamily="18" charset="0"/>
                <a:cs typeface="Times New Roman" panose="02020603050405020304" pitchFamily="18" charset="0"/>
              </a:rPr>
              <a:t>:</a:t>
            </a:r>
            <a:endParaRPr lang="fr-FR" sz="2000" dirty="0">
              <a:solidFill>
                <a:schemeClr val="bg1"/>
              </a:solidFill>
              <a:latin typeface="Times New Roman" panose="02020603050405020304" pitchFamily="18" charset="0"/>
              <a:cs typeface="Times New Roman" panose="02020603050405020304" pitchFamily="18" charset="0"/>
            </a:endParaRPr>
          </a:p>
          <a:p>
            <a:pPr marL="64008" indent="0">
              <a:buNone/>
            </a:pPr>
            <a:r>
              <a:rPr lang="fr-FR" sz="2000" dirty="0" smtClean="0">
                <a:solidFill>
                  <a:schemeClr val="bg1"/>
                </a:solidFill>
                <a:latin typeface="Times New Roman" panose="02020603050405020304" pitchFamily="18" charset="0"/>
                <a:cs typeface="Times New Roman" panose="02020603050405020304" pitchFamily="18" charset="0"/>
              </a:rPr>
              <a:t>     la </a:t>
            </a:r>
            <a:r>
              <a:rPr lang="fr-FR" sz="2000" dirty="0">
                <a:solidFill>
                  <a:schemeClr val="bg1"/>
                </a:solidFill>
                <a:latin typeface="Times New Roman" panose="02020603050405020304" pitchFamily="18" charset="0"/>
                <a:cs typeface="Times New Roman" panose="02020603050405020304" pitchFamily="18" charset="0"/>
              </a:rPr>
              <a:t>structure générale d'un </a:t>
            </a:r>
            <a:r>
              <a:rPr lang="fr-FR" sz="2000" dirty="0" smtClean="0">
                <a:solidFill>
                  <a:schemeClr val="bg1"/>
                </a:solidFill>
                <a:latin typeface="Times New Roman" panose="02020603050405020304" pitchFamily="18" charset="0"/>
                <a:cs typeface="Times New Roman" panose="02020603050405020304" pitchFamily="18" charset="0"/>
              </a:rPr>
              <a:t>système  </a:t>
            </a:r>
            <a:r>
              <a:rPr lang="fr-FR" sz="2000" dirty="0">
                <a:solidFill>
                  <a:schemeClr val="bg1"/>
                </a:solidFill>
                <a:latin typeface="Times New Roman" panose="02020603050405020304" pitchFamily="18" charset="0"/>
                <a:cs typeface="Times New Roman" panose="02020603050405020304" pitchFamily="18" charset="0"/>
              </a:rPr>
              <a:t>informatique, l'organisation des différents éléments du système </a:t>
            </a:r>
            <a:r>
              <a:rPr lang="fr-FR" sz="2000" dirty="0" smtClean="0">
                <a:solidFill>
                  <a:schemeClr val="bg1"/>
                </a:solidFill>
                <a:latin typeface="Times New Roman" panose="02020603050405020304" pitchFamily="18" charset="0"/>
                <a:cs typeface="Times New Roman" panose="02020603050405020304" pitchFamily="18" charset="0"/>
              </a:rPr>
              <a:t>(logiciels et/ou matériels </a:t>
            </a:r>
            <a:r>
              <a:rPr lang="fr-FR" sz="2000" dirty="0">
                <a:solidFill>
                  <a:schemeClr val="bg1"/>
                </a:solidFill>
                <a:latin typeface="Times New Roman" panose="02020603050405020304" pitchFamily="18" charset="0"/>
                <a:cs typeface="Times New Roman" panose="02020603050405020304" pitchFamily="18" charset="0"/>
              </a:rPr>
              <a:t>et/ou </a:t>
            </a:r>
            <a:r>
              <a:rPr lang="fr-FR" sz="2000" dirty="0" smtClean="0">
                <a:solidFill>
                  <a:schemeClr val="bg1"/>
                </a:solidFill>
                <a:latin typeface="Times New Roman" panose="02020603050405020304" pitchFamily="18" charset="0"/>
                <a:cs typeface="Times New Roman" panose="02020603050405020304" pitchFamily="18" charset="0"/>
              </a:rPr>
              <a:t>humains</a:t>
            </a:r>
            <a:r>
              <a:rPr lang="fr-FR" sz="2000" u="sng" dirty="0" smtClean="0">
                <a:solidFill>
                  <a:schemeClr val="bg1"/>
                </a:solidFill>
                <a:latin typeface="Times New Roman" panose="02020603050405020304" pitchFamily="18" charset="0"/>
                <a:cs typeface="Times New Roman" panose="02020603050405020304" pitchFamily="18" charset="0"/>
              </a:rPr>
              <a:t> </a:t>
            </a:r>
            <a:r>
              <a:rPr lang="fr-FR" sz="2000" dirty="0" smtClean="0">
                <a:solidFill>
                  <a:schemeClr val="bg1"/>
                </a:solidFill>
                <a:latin typeface="Times New Roman" panose="02020603050405020304" pitchFamily="18" charset="0"/>
                <a:cs typeface="Times New Roman" panose="02020603050405020304" pitchFamily="18" charset="0"/>
              </a:rPr>
              <a:t>et/ou information) </a:t>
            </a:r>
            <a:r>
              <a:rPr lang="fr-FR" sz="2000" dirty="0">
                <a:solidFill>
                  <a:schemeClr val="bg1"/>
                </a:solidFill>
                <a:latin typeface="Times New Roman" panose="02020603050405020304" pitchFamily="18" charset="0"/>
                <a:cs typeface="Times New Roman" panose="02020603050405020304" pitchFamily="18" charset="0"/>
              </a:rPr>
              <a:t>et la relation entre ces éléments</a:t>
            </a:r>
          </a:p>
          <a:p>
            <a:pPr marL="64008" indent="0">
              <a:buNone/>
            </a:pPr>
            <a:r>
              <a:rPr lang="fr-FR" sz="2000" dirty="0" smtClean="0">
                <a:solidFill>
                  <a:schemeClr val="bg1"/>
                </a:solidFill>
                <a:latin typeface="Times New Roman" panose="02020603050405020304" pitchFamily="18" charset="0"/>
                <a:cs typeface="Times New Roman" panose="02020603050405020304" pitchFamily="18" charset="0"/>
              </a:rPr>
              <a:t>Les diffèrent diagramme d’architecture</a:t>
            </a:r>
          </a:p>
          <a:p>
            <a:pPr marL="64008" indent="0">
              <a:buNone/>
            </a:pPr>
            <a:endParaRPr lang="fr-FR" sz="2000" dirty="0" smtClean="0">
              <a:solidFill>
                <a:schemeClr val="bg1"/>
              </a:solidFill>
              <a:latin typeface="Times New Roman" panose="02020603050405020304" pitchFamily="18" charset="0"/>
              <a:cs typeface="Times New Roman" panose="02020603050405020304" pitchFamily="18" charset="0"/>
            </a:endParaRPr>
          </a:p>
          <a:p>
            <a:pPr lvl="1">
              <a:buFont typeface="Wingdings" panose="05000000000000000000" pitchFamily="2" charset="2"/>
              <a:buChar char="ü"/>
            </a:pPr>
            <a:r>
              <a:rPr lang="fr-FR" sz="2000" dirty="0" smtClean="0">
                <a:solidFill>
                  <a:schemeClr val="bg1"/>
                </a:solidFill>
                <a:latin typeface="Times New Roman" panose="02020603050405020304" pitchFamily="18" charset="0"/>
                <a:cs typeface="Times New Roman" panose="02020603050405020304" pitchFamily="18" charset="0"/>
              </a:rPr>
              <a:t>Architecture métier</a:t>
            </a:r>
          </a:p>
          <a:p>
            <a:pPr lvl="1">
              <a:buFont typeface="Wingdings" panose="05000000000000000000" pitchFamily="2" charset="2"/>
              <a:buChar char="ü"/>
            </a:pPr>
            <a:r>
              <a:rPr lang="fr-FR" sz="2000" dirty="0" smtClean="0">
                <a:solidFill>
                  <a:schemeClr val="bg1"/>
                </a:solidFill>
                <a:latin typeface="Times New Roman" panose="02020603050405020304" pitchFamily="18" charset="0"/>
                <a:cs typeface="Times New Roman" panose="02020603050405020304" pitchFamily="18" charset="0"/>
              </a:rPr>
              <a:t>Architecture </a:t>
            </a:r>
            <a:r>
              <a:rPr lang="fr-FR" sz="2000" dirty="0">
                <a:solidFill>
                  <a:schemeClr val="bg1"/>
                </a:solidFill>
                <a:latin typeface="Times New Roman" panose="02020603050405020304" pitchFamily="18" charset="0"/>
                <a:cs typeface="Times New Roman" panose="02020603050405020304" pitchFamily="18" charset="0"/>
              </a:rPr>
              <a:t>des </a:t>
            </a:r>
            <a:r>
              <a:rPr lang="fr-FR" sz="2000" dirty="0" smtClean="0">
                <a:solidFill>
                  <a:schemeClr val="bg1"/>
                </a:solidFill>
                <a:latin typeface="Times New Roman" panose="02020603050405020304" pitchFamily="18" charset="0"/>
                <a:cs typeface="Times New Roman" panose="02020603050405020304" pitchFamily="18" charset="0"/>
              </a:rPr>
              <a:t>informations</a:t>
            </a:r>
          </a:p>
          <a:p>
            <a:pPr lvl="1">
              <a:buFont typeface="Wingdings" panose="05000000000000000000" pitchFamily="2" charset="2"/>
              <a:buChar char="ü"/>
            </a:pPr>
            <a:r>
              <a:rPr lang="fr-FR" sz="2000" dirty="0" smtClean="0">
                <a:solidFill>
                  <a:schemeClr val="bg1"/>
                </a:solidFill>
                <a:latin typeface="Times New Roman" panose="02020603050405020304" pitchFamily="18" charset="0"/>
                <a:cs typeface="Times New Roman" panose="02020603050405020304" pitchFamily="18" charset="0"/>
              </a:rPr>
              <a:t>Architecture </a:t>
            </a:r>
            <a:r>
              <a:rPr lang="fr-FR" sz="2000" dirty="0">
                <a:solidFill>
                  <a:schemeClr val="bg1"/>
                </a:solidFill>
                <a:latin typeface="Times New Roman" panose="02020603050405020304" pitchFamily="18" charset="0"/>
                <a:cs typeface="Times New Roman" panose="02020603050405020304" pitchFamily="18" charset="0"/>
              </a:rPr>
              <a:t>logicielle</a:t>
            </a:r>
            <a:r>
              <a:rPr lang="fr-FR" sz="1600" dirty="0">
                <a:solidFill>
                  <a:schemeClr val="bg1"/>
                </a:solidFill>
                <a:latin typeface="Times New Roman" panose="02020603050405020304" pitchFamily="18" charset="0"/>
                <a:cs typeface="Times New Roman" panose="02020603050405020304" pitchFamily="18" charset="0"/>
              </a:rPr>
              <a:t> </a:t>
            </a:r>
          </a:p>
          <a:p>
            <a:pPr lvl="1">
              <a:buFont typeface="Wingdings" panose="05000000000000000000" pitchFamily="2" charset="2"/>
              <a:buChar char="ü"/>
            </a:pPr>
            <a:r>
              <a:rPr lang="fr-FR" sz="2000" dirty="0" smtClean="0">
                <a:solidFill>
                  <a:schemeClr val="bg1"/>
                </a:solidFill>
                <a:latin typeface="Times New Roman" panose="02020603050405020304" pitchFamily="18" charset="0"/>
                <a:cs typeface="Times New Roman" panose="02020603050405020304" pitchFamily="18" charset="0"/>
              </a:rPr>
              <a:t>Architecture </a:t>
            </a:r>
            <a:r>
              <a:rPr lang="fr-FR" sz="2000" dirty="0">
                <a:solidFill>
                  <a:schemeClr val="bg1"/>
                </a:solidFill>
                <a:latin typeface="Times New Roman" panose="02020603050405020304" pitchFamily="18" charset="0"/>
                <a:cs typeface="Times New Roman" panose="02020603050405020304" pitchFamily="18" charset="0"/>
              </a:rPr>
              <a:t>matérielle </a:t>
            </a:r>
          </a:p>
          <a:p>
            <a:pPr lvl="1">
              <a:buFont typeface="Wingdings" panose="05000000000000000000" pitchFamily="2" charset="2"/>
              <a:buChar char="ü"/>
            </a:pPr>
            <a:r>
              <a:rPr lang="fr-FR" sz="2000" dirty="0">
                <a:solidFill>
                  <a:schemeClr val="bg1"/>
                </a:solidFill>
                <a:latin typeface="Times New Roman" panose="02020603050405020304" pitchFamily="18" charset="0"/>
                <a:cs typeface="Times New Roman" panose="02020603050405020304" pitchFamily="18" charset="0"/>
              </a:rPr>
              <a:t>A</a:t>
            </a:r>
            <a:r>
              <a:rPr lang="fr-FR" sz="2000" dirty="0" smtClean="0">
                <a:solidFill>
                  <a:schemeClr val="bg1"/>
                </a:solidFill>
                <a:latin typeface="Times New Roman" panose="02020603050405020304" pitchFamily="18" charset="0"/>
                <a:cs typeface="Times New Roman" panose="02020603050405020304" pitchFamily="18" charset="0"/>
              </a:rPr>
              <a:t>rchitecture </a:t>
            </a:r>
            <a:r>
              <a:rPr lang="fr-FR" sz="2000" dirty="0">
                <a:solidFill>
                  <a:schemeClr val="bg1"/>
                </a:solidFill>
                <a:latin typeface="Times New Roman" panose="02020603050405020304" pitchFamily="18" charset="0"/>
                <a:cs typeface="Times New Roman" panose="02020603050405020304" pitchFamily="18" charset="0"/>
              </a:rPr>
              <a:t>technique</a:t>
            </a:r>
          </a:p>
          <a:p>
            <a:pPr marL="64008" indent="0">
              <a:buNone/>
            </a:pPr>
            <a:endParaRPr lang="fr-FR" sz="2000" dirty="0">
              <a:solidFill>
                <a:schemeClr val="bg1"/>
              </a:solidFill>
              <a:latin typeface="Times New Roman" panose="02020603050405020304" pitchFamily="18" charset="0"/>
              <a:cs typeface="Times New Roman" panose="02020603050405020304" pitchFamily="18" charset="0"/>
            </a:endParaRPr>
          </a:p>
          <a:p>
            <a:pPr marL="64008" indent="0">
              <a:buNone/>
            </a:pPr>
            <a:endParaRPr lang="fr-FR" sz="2000" dirty="0">
              <a:solidFill>
                <a:schemeClr val="bg1"/>
              </a:solidFill>
              <a:latin typeface="Times New Roman" panose="02020603050405020304" pitchFamily="18" charset="0"/>
              <a:cs typeface="Times New Roman" panose="02020603050405020304" pitchFamily="18" charset="0"/>
            </a:endParaRPr>
          </a:p>
        </p:txBody>
      </p:sp>
      <p:sp>
        <p:nvSpPr>
          <p:cNvPr id="4" name="Flèche droite 3"/>
          <p:cNvSpPr/>
          <p:nvPr/>
        </p:nvSpPr>
        <p:spPr>
          <a:xfrm>
            <a:off x="539552" y="2420888"/>
            <a:ext cx="288032"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A50021"/>
              </a:solidFill>
            </a:endParaRPr>
          </a:p>
        </p:txBody>
      </p:sp>
    </p:spTree>
    <p:extLst>
      <p:ext uri="{BB962C8B-B14F-4D97-AF65-F5344CB8AC3E}">
        <p14:creationId xmlns:p14="http://schemas.microsoft.com/office/powerpoint/2010/main" xmlns="" val="38030762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4000" dirty="0" smtClean="0">
                <a:solidFill>
                  <a:srgbClr val="A50021"/>
                </a:solidFill>
                <a:latin typeface="Times New Roman" panose="02020603050405020304" pitchFamily="18" charset="0"/>
                <a:cs typeface="Times New Roman" panose="02020603050405020304" pitchFamily="18" charset="0"/>
              </a:rPr>
              <a:t>Les différent diagramme  d’architecture</a:t>
            </a:r>
            <a:endParaRPr lang="fr-FR" sz="4000" dirty="0">
              <a:solidFill>
                <a:srgbClr val="A50021"/>
              </a:solidFill>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p:txBody>
          <a:bodyPr>
            <a:normAutofit/>
          </a:bodyPr>
          <a:lstStyle/>
          <a:p>
            <a:pPr marL="64008" indent="0">
              <a:buNone/>
            </a:pPr>
            <a:r>
              <a:rPr lang="fr-FR" sz="2000" dirty="0">
                <a:solidFill>
                  <a:schemeClr val="bg1"/>
                </a:solidFill>
                <a:latin typeface="Times New Roman" panose="02020603050405020304" pitchFamily="18" charset="0"/>
                <a:cs typeface="Times New Roman" panose="02020603050405020304" pitchFamily="18" charset="0"/>
              </a:rPr>
              <a:t>Architecture métier:  </a:t>
            </a:r>
          </a:p>
          <a:p>
            <a:pPr marL="64008" indent="0">
              <a:buNone/>
            </a:pPr>
            <a:r>
              <a:rPr lang="fr-FR" sz="2000" dirty="0">
                <a:solidFill>
                  <a:schemeClr val="bg1"/>
                </a:solidFill>
                <a:latin typeface="Times New Roman" panose="02020603050405020304" pitchFamily="18" charset="0"/>
                <a:cs typeface="Times New Roman" panose="02020603050405020304" pitchFamily="18" charset="0"/>
              </a:rPr>
              <a:t>     </a:t>
            </a:r>
            <a:r>
              <a:rPr lang="fr-FR" sz="2000" dirty="0" smtClean="0">
                <a:solidFill>
                  <a:schemeClr val="bg1"/>
                </a:solidFill>
                <a:latin typeface="Times New Roman" panose="02020603050405020304" pitchFamily="18" charset="0"/>
                <a:cs typeface="Times New Roman" panose="02020603050405020304" pitchFamily="18" charset="0"/>
              </a:rPr>
              <a:t> L'architecture </a:t>
            </a:r>
            <a:r>
              <a:rPr lang="fr-FR" sz="2000" dirty="0">
                <a:solidFill>
                  <a:schemeClr val="bg1"/>
                </a:solidFill>
                <a:latin typeface="Times New Roman" panose="02020603050405020304" pitchFamily="18" charset="0"/>
                <a:cs typeface="Times New Roman" panose="02020603050405020304" pitchFamily="18" charset="0"/>
              </a:rPr>
              <a:t>métier décrit les applications informatiques, les principales bases de données du système informatique d'une institution ou d'une entreprise</a:t>
            </a:r>
          </a:p>
          <a:p>
            <a:pPr marL="64008" indent="0">
              <a:buNone/>
            </a:pPr>
            <a:r>
              <a:rPr lang="fr-FR" sz="2000" dirty="0">
                <a:solidFill>
                  <a:schemeClr val="bg1"/>
                </a:solidFill>
                <a:latin typeface="Times New Roman" panose="02020603050405020304" pitchFamily="18" charset="0"/>
                <a:cs typeface="Times New Roman" panose="02020603050405020304" pitchFamily="18" charset="0"/>
              </a:rPr>
              <a:t>Architecture des informations:</a:t>
            </a:r>
          </a:p>
          <a:p>
            <a:pPr marL="64008" indent="0">
              <a:buNone/>
            </a:pPr>
            <a:r>
              <a:rPr lang="fr-FR" sz="2000" dirty="0">
                <a:solidFill>
                  <a:schemeClr val="bg1"/>
                </a:solidFill>
                <a:latin typeface="Times New Roman" panose="02020603050405020304" pitchFamily="18" charset="0"/>
                <a:cs typeface="Times New Roman" panose="02020603050405020304" pitchFamily="18" charset="0"/>
              </a:rPr>
              <a:t>     L'architecture des informations concerne la manière dont les informations sont organisées et les manières d'accéder à ces informations,</a:t>
            </a:r>
          </a:p>
          <a:p>
            <a:pPr marL="64008" indent="0">
              <a:buNone/>
            </a:pPr>
            <a:r>
              <a:rPr lang="fr-FR" sz="2000" dirty="0">
                <a:solidFill>
                  <a:schemeClr val="bg1"/>
                </a:solidFill>
                <a:latin typeface="Times New Roman" panose="02020603050405020304" pitchFamily="18" charset="0"/>
                <a:cs typeface="Times New Roman" panose="02020603050405020304" pitchFamily="18" charset="0"/>
              </a:rPr>
              <a:t>Architecture logicielle:</a:t>
            </a:r>
          </a:p>
          <a:p>
            <a:pPr marL="64008" indent="0">
              <a:buNone/>
            </a:pPr>
            <a:r>
              <a:rPr lang="fr-FR" sz="2000" dirty="0">
                <a:solidFill>
                  <a:schemeClr val="bg1"/>
                </a:solidFill>
                <a:latin typeface="Times New Roman" panose="02020603050405020304" pitchFamily="18" charset="0"/>
                <a:cs typeface="Times New Roman" panose="02020603050405020304" pitchFamily="18" charset="0"/>
              </a:rPr>
              <a:t>       Le diagramme d'architecture logicielle décrit la nature des différents modules d'un logiciel, les responsabilités et les fonctionnalités de chaque module</a:t>
            </a:r>
          </a:p>
          <a:p>
            <a:endParaRPr lang="fr-FR" dirty="0"/>
          </a:p>
        </p:txBody>
      </p:sp>
      <p:sp>
        <p:nvSpPr>
          <p:cNvPr id="4" name="Flèche droite 3"/>
          <p:cNvSpPr/>
          <p:nvPr/>
        </p:nvSpPr>
        <p:spPr>
          <a:xfrm flipV="1">
            <a:off x="575556" y="2410936"/>
            <a:ext cx="324036" cy="11772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Flèche droite 4"/>
          <p:cNvSpPr/>
          <p:nvPr/>
        </p:nvSpPr>
        <p:spPr>
          <a:xfrm>
            <a:off x="611560" y="3717032"/>
            <a:ext cx="288032"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droite 5"/>
          <p:cNvSpPr/>
          <p:nvPr/>
        </p:nvSpPr>
        <p:spPr>
          <a:xfrm>
            <a:off x="611560" y="4797152"/>
            <a:ext cx="288032"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xmlns="" val="25306322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908720"/>
            <a:ext cx="8229600" cy="5436096"/>
          </a:xfrm>
        </p:spPr>
        <p:txBody>
          <a:bodyPr/>
          <a:lstStyle/>
          <a:p>
            <a:pPr marL="64008" indent="0">
              <a:buNone/>
            </a:pPr>
            <a:r>
              <a:rPr lang="fr-FR" dirty="0"/>
              <a:t/>
            </a:r>
            <a:br>
              <a:rPr lang="fr-FR" dirty="0"/>
            </a:br>
            <a:r>
              <a:rPr lang="fr-FR" sz="2000" dirty="0" smtClean="0">
                <a:solidFill>
                  <a:schemeClr val="bg1"/>
                </a:solidFill>
                <a:latin typeface="Times New Roman" panose="02020603050405020304" pitchFamily="18" charset="0"/>
                <a:cs typeface="Times New Roman" panose="02020603050405020304" pitchFamily="18" charset="0"/>
              </a:rPr>
              <a:t>Architecture </a:t>
            </a:r>
            <a:r>
              <a:rPr lang="fr-FR" sz="2000" dirty="0">
                <a:solidFill>
                  <a:schemeClr val="bg1"/>
                </a:solidFill>
                <a:latin typeface="Times New Roman" panose="02020603050405020304" pitchFamily="18" charset="0"/>
                <a:cs typeface="Times New Roman" panose="02020603050405020304" pitchFamily="18" charset="0"/>
              </a:rPr>
              <a:t>technique </a:t>
            </a:r>
            <a:r>
              <a:rPr lang="fr-FR" sz="2000" dirty="0" smtClean="0">
                <a:solidFill>
                  <a:schemeClr val="bg1"/>
                </a:solidFill>
                <a:latin typeface="Times New Roman" panose="02020603050405020304" pitchFamily="18" charset="0"/>
                <a:cs typeface="Times New Roman" panose="02020603050405020304" pitchFamily="18" charset="0"/>
              </a:rPr>
              <a:t>:</a:t>
            </a:r>
          </a:p>
          <a:p>
            <a:pPr marL="64008" indent="0">
              <a:buNone/>
            </a:pPr>
            <a:r>
              <a:rPr lang="fr-FR" sz="2000" dirty="0" smtClean="0">
                <a:solidFill>
                  <a:schemeClr val="bg1"/>
                </a:solidFill>
                <a:latin typeface="Times New Roman" panose="02020603050405020304" pitchFamily="18" charset="0"/>
                <a:cs typeface="Times New Roman" panose="02020603050405020304" pitchFamily="18" charset="0"/>
              </a:rPr>
              <a:t>    L'architecture technique est </a:t>
            </a:r>
            <a:r>
              <a:rPr lang="fr-FR" sz="2000" dirty="0">
                <a:solidFill>
                  <a:schemeClr val="bg1"/>
                </a:solidFill>
                <a:latin typeface="Times New Roman" panose="02020603050405020304" pitchFamily="18" charset="0"/>
                <a:cs typeface="Times New Roman" panose="02020603050405020304" pitchFamily="18" charset="0"/>
              </a:rPr>
              <a:t>une vue tournée sur l'organisation logique de la plateforme </a:t>
            </a:r>
            <a:r>
              <a:rPr lang="fr-FR" sz="2000" dirty="0" smtClean="0">
                <a:solidFill>
                  <a:schemeClr val="bg1"/>
                </a:solidFill>
                <a:latin typeface="Times New Roman" panose="02020603050405020304" pitchFamily="18" charset="0"/>
                <a:cs typeface="Times New Roman" panose="02020603050405020304" pitchFamily="18" charset="0"/>
              </a:rPr>
              <a:t>informatique( système </a:t>
            </a:r>
            <a:r>
              <a:rPr lang="fr-FR" sz="2000" dirty="0">
                <a:solidFill>
                  <a:schemeClr val="bg1"/>
                </a:solidFill>
                <a:latin typeface="Times New Roman" panose="02020603050405020304" pitchFamily="18" charset="0"/>
                <a:cs typeface="Times New Roman" panose="02020603050405020304" pitchFamily="18" charset="0"/>
              </a:rPr>
              <a:t>d'exploitation utilisé  ,les serveur ,les protocoles)</a:t>
            </a:r>
          </a:p>
          <a:p>
            <a:pPr marL="64008" indent="0">
              <a:buNone/>
            </a:pPr>
            <a:r>
              <a:rPr lang="fr-FR" sz="2000" dirty="0">
                <a:solidFill>
                  <a:schemeClr val="bg1"/>
                </a:solidFill>
                <a:latin typeface="Times New Roman" panose="02020603050405020304" pitchFamily="18" charset="0"/>
                <a:cs typeface="Times New Roman" panose="02020603050405020304" pitchFamily="18" charset="0"/>
              </a:rPr>
              <a:t>Architecture matérielle :</a:t>
            </a:r>
          </a:p>
          <a:p>
            <a:pPr marL="64008" indent="0">
              <a:buNone/>
            </a:pPr>
            <a:r>
              <a:rPr lang="fr-FR" sz="2000" dirty="0" smtClean="0">
                <a:solidFill>
                  <a:schemeClr val="bg1"/>
                </a:solidFill>
                <a:latin typeface="Times New Roman" panose="02020603050405020304" pitchFamily="18" charset="0"/>
                <a:cs typeface="Times New Roman" panose="02020603050405020304" pitchFamily="18" charset="0"/>
              </a:rPr>
              <a:t>   L’architecture matérielle comprend </a:t>
            </a:r>
            <a:r>
              <a:rPr lang="fr-FR" sz="2000" dirty="0">
                <a:solidFill>
                  <a:schemeClr val="bg1"/>
                </a:solidFill>
                <a:latin typeface="Times New Roman" panose="02020603050405020304" pitchFamily="18" charset="0"/>
                <a:cs typeface="Times New Roman" panose="02020603050405020304" pitchFamily="18" charset="0"/>
              </a:rPr>
              <a:t>toutes les caractéristiques générales, la conception, le choix et </a:t>
            </a:r>
            <a:r>
              <a:rPr lang="fr-FR" sz="2000" dirty="0" smtClean="0">
                <a:solidFill>
                  <a:schemeClr val="bg1"/>
                </a:solidFill>
                <a:latin typeface="Times New Roman" panose="02020603050405020304" pitchFamily="18" charset="0"/>
                <a:cs typeface="Times New Roman" panose="02020603050405020304" pitchFamily="18" charset="0"/>
              </a:rPr>
              <a:t>l'organisation </a:t>
            </a:r>
            <a:r>
              <a:rPr lang="fr-FR" sz="2000" dirty="0">
                <a:solidFill>
                  <a:schemeClr val="bg1"/>
                </a:solidFill>
                <a:latin typeface="Times New Roman" panose="02020603050405020304" pitchFamily="18" charset="0"/>
                <a:cs typeface="Times New Roman" panose="02020603050405020304" pitchFamily="18" charset="0"/>
              </a:rPr>
              <a:t>des différents dispositifs électroniques des appareils informatiques (le </a:t>
            </a:r>
            <a:r>
              <a:rPr lang="fr-FR" sz="2000" dirty="0" smtClean="0">
                <a:solidFill>
                  <a:schemeClr val="bg1"/>
                </a:solidFill>
                <a:latin typeface="Times New Roman" panose="02020603050405020304" pitchFamily="18" charset="0"/>
                <a:cs typeface="Times New Roman" panose="02020603050405020304" pitchFamily="18" charset="0"/>
              </a:rPr>
              <a:t>processeur, la  mémoire, connecteur </a:t>
            </a:r>
            <a:r>
              <a:rPr lang="fr-FR" sz="2000" dirty="0">
                <a:solidFill>
                  <a:schemeClr val="bg1"/>
                </a:solidFill>
                <a:latin typeface="Times New Roman" panose="02020603050405020304" pitchFamily="18" charset="0"/>
                <a:cs typeface="Times New Roman" panose="02020603050405020304" pitchFamily="18" charset="0"/>
              </a:rPr>
              <a:t>carte graphique </a:t>
            </a:r>
          </a:p>
          <a:p>
            <a:pPr marL="64008" indent="0">
              <a:buNone/>
            </a:pPr>
            <a:r>
              <a:rPr lang="fr-FR" sz="2000" dirty="0"/>
              <a:t/>
            </a:r>
            <a:br>
              <a:rPr lang="fr-FR" sz="2000" dirty="0"/>
            </a:br>
            <a:endParaRPr lang="fr-FR" sz="2000" dirty="0"/>
          </a:p>
          <a:p>
            <a:endParaRPr lang="fr-FR" sz="2000" dirty="0">
              <a:latin typeface="Times New Roman" panose="02020603050405020304" pitchFamily="18" charset="0"/>
              <a:cs typeface="Times New Roman" panose="02020603050405020304" pitchFamily="18" charset="0"/>
            </a:endParaRPr>
          </a:p>
        </p:txBody>
      </p:sp>
      <p:sp>
        <p:nvSpPr>
          <p:cNvPr id="4" name="Flèche droite 3"/>
          <p:cNvSpPr/>
          <p:nvPr/>
        </p:nvSpPr>
        <p:spPr>
          <a:xfrm>
            <a:off x="539552" y="1916832"/>
            <a:ext cx="288032"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Flèche droite 4"/>
          <p:cNvSpPr/>
          <p:nvPr/>
        </p:nvSpPr>
        <p:spPr>
          <a:xfrm>
            <a:off x="539552" y="3212976"/>
            <a:ext cx="288032"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xmlns="" val="6757093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a:r>
              <a:rPr lang="fr-FR" sz="4000" i="1" dirty="0" smtClean="0">
                <a:solidFill>
                  <a:srgbClr val="A50021"/>
                </a:solidFill>
                <a:effectLst/>
                <a:latin typeface="Times New Roman" panose="02020603050405020304" pitchFamily="18" charset="0"/>
                <a:cs typeface="Times New Roman" panose="02020603050405020304" pitchFamily="18" charset="0"/>
              </a:rPr>
              <a:t>Système </a:t>
            </a:r>
            <a:r>
              <a:rPr lang="fr-FR" sz="4000" i="1" dirty="0">
                <a:solidFill>
                  <a:srgbClr val="A50021"/>
                </a:solidFill>
                <a:effectLst/>
                <a:latin typeface="Times New Roman" panose="02020603050405020304" pitchFamily="18" charset="0"/>
                <a:cs typeface="Times New Roman" panose="02020603050405020304" pitchFamily="18" charset="0"/>
              </a:rPr>
              <a:t>multi-agent </a:t>
            </a:r>
            <a:r>
              <a:rPr lang="fr-FR" sz="4400" b="1" dirty="0">
                <a:solidFill>
                  <a:srgbClr val="A50021"/>
                </a:solidFill>
                <a:effectLst/>
                <a:latin typeface="Times New Roman" panose="02020603050405020304" pitchFamily="18" charset="0"/>
                <a:cs typeface="Times New Roman" panose="02020603050405020304" pitchFamily="18" charset="0"/>
              </a:rPr>
              <a:t/>
            </a:r>
            <a:br>
              <a:rPr lang="fr-FR" sz="4400" b="1" dirty="0">
                <a:solidFill>
                  <a:srgbClr val="A50021"/>
                </a:solidFill>
                <a:effectLst/>
                <a:latin typeface="Times New Roman" panose="02020603050405020304" pitchFamily="18" charset="0"/>
                <a:cs typeface="Times New Roman" panose="02020603050405020304" pitchFamily="18" charset="0"/>
              </a:rPr>
            </a:br>
            <a:endParaRPr lang="fr-FR" sz="4400" b="1" dirty="0">
              <a:solidFill>
                <a:srgbClr val="A50021"/>
              </a:solidFill>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p:txBody>
          <a:bodyPr/>
          <a:lstStyle/>
          <a:p>
            <a:r>
              <a:rPr lang="fr-FR" sz="2000" dirty="0" smtClean="0">
                <a:solidFill>
                  <a:schemeClr val="bg1"/>
                </a:solidFill>
                <a:latin typeface="Times New Roman" panose="02020603050405020304" pitchFamily="18" charset="0"/>
                <a:cs typeface="Times New Roman" panose="02020603050405020304" pitchFamily="18" charset="0"/>
              </a:rPr>
              <a:t>       Un </a:t>
            </a:r>
            <a:r>
              <a:rPr lang="fr-FR" sz="2000" dirty="0">
                <a:solidFill>
                  <a:schemeClr val="bg1"/>
                </a:solidFill>
                <a:latin typeface="Times New Roman" panose="02020603050405020304" pitchFamily="18" charset="0"/>
                <a:cs typeface="Times New Roman" panose="02020603050405020304" pitchFamily="18" charset="0"/>
              </a:rPr>
              <a:t>système multi-agents (</a:t>
            </a:r>
            <a:r>
              <a:rPr lang="fr-FR" sz="2000" dirty="0" err="1">
                <a:solidFill>
                  <a:schemeClr val="bg1"/>
                </a:solidFill>
                <a:latin typeface="Times New Roman" panose="02020603050405020304" pitchFamily="18" charset="0"/>
                <a:cs typeface="Times New Roman" panose="02020603050405020304" pitchFamily="18" charset="0"/>
              </a:rPr>
              <a:t>Sma</a:t>
            </a:r>
            <a:r>
              <a:rPr lang="fr-FR" sz="2000" dirty="0">
                <a:solidFill>
                  <a:schemeClr val="bg1"/>
                </a:solidFill>
                <a:latin typeface="Times New Roman" panose="02020603050405020304" pitchFamily="18" charset="0"/>
                <a:cs typeface="Times New Roman" panose="02020603050405020304" pitchFamily="18" charset="0"/>
              </a:rPr>
              <a:t>) est constitué d'un ensemble de processus informatiques se déroulant en même temps, donc de plusieurs agents vivant </a:t>
            </a:r>
            <a:r>
              <a:rPr lang="fr-FR" sz="2000" dirty="0" smtClean="0">
                <a:solidFill>
                  <a:schemeClr val="bg1"/>
                </a:solidFill>
                <a:latin typeface="Times New Roman" panose="02020603050405020304" pitchFamily="18" charset="0"/>
                <a:cs typeface="Times New Roman" panose="02020603050405020304" pitchFamily="18" charset="0"/>
              </a:rPr>
              <a:t>au même </a:t>
            </a:r>
            <a:r>
              <a:rPr lang="fr-FR" sz="2000" dirty="0">
                <a:solidFill>
                  <a:schemeClr val="bg1"/>
                </a:solidFill>
                <a:latin typeface="Times New Roman" panose="02020603050405020304" pitchFamily="18" charset="0"/>
                <a:cs typeface="Times New Roman" panose="02020603050405020304" pitchFamily="18" charset="0"/>
              </a:rPr>
              <a:t>moment, partageant des ressources communes et communicant entre </a:t>
            </a:r>
            <a:r>
              <a:rPr lang="fr-FR" sz="2000" dirty="0" smtClean="0">
                <a:solidFill>
                  <a:schemeClr val="bg1"/>
                </a:solidFill>
                <a:latin typeface="Times New Roman" panose="02020603050405020304" pitchFamily="18" charset="0"/>
                <a:cs typeface="Times New Roman" panose="02020603050405020304" pitchFamily="18" charset="0"/>
              </a:rPr>
              <a:t>eux</a:t>
            </a:r>
          </a:p>
          <a:p>
            <a:r>
              <a:rPr lang="fr-FR" sz="2000" dirty="0">
                <a:solidFill>
                  <a:schemeClr val="bg1"/>
                </a:solidFill>
                <a:latin typeface="Times New Roman" panose="02020603050405020304" pitchFamily="18" charset="0"/>
                <a:cs typeface="Times New Roman" panose="02020603050405020304" pitchFamily="18" charset="0"/>
              </a:rPr>
              <a:t>Le point clé des systèmes multi-agents réside dans la formalisation de la coordination entre les </a:t>
            </a:r>
            <a:r>
              <a:rPr lang="fr-FR" sz="2000" dirty="0" smtClean="0">
                <a:solidFill>
                  <a:schemeClr val="bg1"/>
                </a:solidFill>
                <a:latin typeface="Times New Roman" panose="02020603050405020304" pitchFamily="18" charset="0"/>
                <a:cs typeface="Times New Roman" panose="02020603050405020304" pitchFamily="18" charset="0"/>
              </a:rPr>
              <a:t>agents</a:t>
            </a:r>
            <a:endParaRPr lang="fr-FR" sz="2000" dirty="0">
              <a:solidFill>
                <a:schemeClr val="bg1"/>
              </a:solidFill>
              <a:latin typeface="Times New Roman" panose="02020603050405020304" pitchFamily="18" charset="0"/>
              <a:cs typeface="Times New Roman" panose="02020603050405020304" pitchFamily="18" charset="0"/>
            </a:endParaRPr>
          </a:p>
        </p:txBody>
      </p:sp>
      <p:pic>
        <p:nvPicPr>
          <p:cNvPr id="4" name="Imag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971600" y="4005064"/>
            <a:ext cx="3888431" cy="2016224"/>
          </a:xfrm>
          <a:prstGeom prst="rect">
            <a:avLst/>
          </a:prstGeom>
        </p:spPr>
      </p:pic>
      <p:sp>
        <p:nvSpPr>
          <p:cNvPr id="5" name="ZoneTexte 4"/>
          <p:cNvSpPr txBox="1"/>
          <p:nvPr/>
        </p:nvSpPr>
        <p:spPr>
          <a:xfrm>
            <a:off x="5796136" y="4005064"/>
            <a:ext cx="2160240" cy="400110"/>
          </a:xfrm>
          <a:prstGeom prst="rect">
            <a:avLst/>
          </a:prstGeom>
          <a:noFill/>
        </p:spPr>
        <p:txBody>
          <a:bodyPr wrap="square" rtlCol="0">
            <a:spAutoFit/>
          </a:bodyPr>
          <a:lstStyle/>
          <a:p>
            <a:pPr marL="342900" indent="-342900">
              <a:buFont typeface="Wingdings" panose="05000000000000000000" pitchFamily="2" charset="2"/>
              <a:buChar char="ü"/>
            </a:pPr>
            <a:r>
              <a:rPr lang="fr-FR" sz="2000" dirty="0" smtClean="0">
                <a:solidFill>
                  <a:schemeClr val="bg1"/>
                </a:solidFill>
                <a:latin typeface="Times New Roman" panose="02020603050405020304" pitchFamily="18" charset="0"/>
                <a:cs typeface="Times New Roman" panose="02020603050405020304" pitchFamily="18" charset="0"/>
              </a:rPr>
              <a:t>la décision</a:t>
            </a:r>
            <a:endParaRPr lang="fr-FR" sz="2000" dirty="0">
              <a:solidFill>
                <a:schemeClr val="bg1"/>
              </a:solidFill>
              <a:latin typeface="Times New Roman" panose="02020603050405020304" pitchFamily="18" charset="0"/>
              <a:cs typeface="Times New Roman" panose="02020603050405020304" pitchFamily="18" charset="0"/>
            </a:endParaRPr>
          </a:p>
        </p:txBody>
      </p:sp>
      <p:sp>
        <p:nvSpPr>
          <p:cNvPr id="6" name="ZoneTexte 5"/>
          <p:cNvSpPr txBox="1"/>
          <p:nvPr/>
        </p:nvSpPr>
        <p:spPr>
          <a:xfrm>
            <a:off x="5796136" y="4581128"/>
            <a:ext cx="2189050" cy="400110"/>
          </a:xfrm>
          <a:prstGeom prst="rect">
            <a:avLst/>
          </a:prstGeom>
          <a:noFill/>
        </p:spPr>
        <p:txBody>
          <a:bodyPr wrap="square" rtlCol="0">
            <a:spAutoFit/>
          </a:bodyPr>
          <a:lstStyle/>
          <a:p>
            <a:pPr marL="342900" indent="-342900">
              <a:buFont typeface="Wingdings" panose="05000000000000000000" pitchFamily="2" charset="2"/>
              <a:buChar char="ü"/>
            </a:pPr>
            <a:r>
              <a:rPr lang="fr-FR" sz="2000" dirty="0" smtClean="0">
                <a:solidFill>
                  <a:schemeClr val="bg1"/>
                </a:solidFill>
                <a:latin typeface="Times New Roman" panose="02020603050405020304" pitchFamily="18" charset="0"/>
                <a:cs typeface="Times New Roman" panose="02020603050405020304" pitchFamily="18" charset="0"/>
              </a:rPr>
              <a:t>Le contrôle</a:t>
            </a:r>
            <a:endParaRPr lang="fr-FR" sz="2000" dirty="0">
              <a:solidFill>
                <a:schemeClr val="bg1"/>
              </a:solidFill>
              <a:latin typeface="Times New Roman" panose="02020603050405020304" pitchFamily="18" charset="0"/>
              <a:cs typeface="Times New Roman" panose="02020603050405020304" pitchFamily="18" charset="0"/>
            </a:endParaRPr>
          </a:p>
        </p:txBody>
      </p:sp>
      <p:sp>
        <p:nvSpPr>
          <p:cNvPr id="7" name="ZoneTexte 6"/>
          <p:cNvSpPr txBox="1"/>
          <p:nvPr/>
        </p:nvSpPr>
        <p:spPr>
          <a:xfrm>
            <a:off x="5796136" y="5229200"/>
            <a:ext cx="2736304" cy="400110"/>
          </a:xfrm>
          <a:prstGeom prst="rect">
            <a:avLst/>
          </a:prstGeom>
          <a:noFill/>
        </p:spPr>
        <p:txBody>
          <a:bodyPr wrap="square" rtlCol="0">
            <a:spAutoFit/>
          </a:bodyPr>
          <a:lstStyle/>
          <a:p>
            <a:pPr marL="342900" indent="-342900">
              <a:buFont typeface="Wingdings" panose="05000000000000000000" pitchFamily="2" charset="2"/>
              <a:buChar char="ü"/>
            </a:pPr>
            <a:r>
              <a:rPr lang="fr-FR" sz="2000" dirty="0" smtClean="0">
                <a:solidFill>
                  <a:schemeClr val="bg1"/>
                </a:solidFill>
                <a:latin typeface="Times New Roman" panose="02020603050405020304" pitchFamily="18" charset="0"/>
                <a:cs typeface="Times New Roman" panose="02020603050405020304" pitchFamily="18" charset="0"/>
              </a:rPr>
              <a:t>La communication</a:t>
            </a:r>
            <a:endParaRPr lang="fr-FR" sz="20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9998494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73784"/>
            <a:ext cx="8229600" cy="1399032"/>
          </a:xfrm>
        </p:spPr>
        <p:txBody>
          <a:bodyPr/>
          <a:lstStyle/>
          <a:p>
            <a:r>
              <a:rPr lang="fr-FR" i="1" dirty="0" smtClean="0">
                <a:solidFill>
                  <a:srgbClr val="A50021"/>
                </a:solidFill>
                <a:latin typeface="Times New Roman" panose="02020603050405020304" pitchFamily="18" charset="0"/>
                <a:cs typeface="Times New Roman" panose="02020603050405020304" pitchFamily="18" charset="0"/>
              </a:rPr>
              <a:t>Architectures logicielles </a:t>
            </a:r>
            <a:endParaRPr lang="fr-FR" i="1" dirty="0">
              <a:solidFill>
                <a:srgbClr val="A50021"/>
              </a:solidFill>
            </a:endParaRPr>
          </a:p>
        </p:txBody>
      </p:sp>
      <p:sp>
        <p:nvSpPr>
          <p:cNvPr id="3" name="Espace réservé du contenu 2"/>
          <p:cNvSpPr>
            <a:spLocks noGrp="1"/>
          </p:cNvSpPr>
          <p:nvPr>
            <p:ph idx="1"/>
          </p:nvPr>
        </p:nvSpPr>
        <p:spPr>
          <a:xfrm>
            <a:off x="457200" y="1700808"/>
            <a:ext cx="8229600" cy="4754000"/>
          </a:xfrm>
        </p:spPr>
        <p:txBody>
          <a:bodyPr>
            <a:normAutofit/>
          </a:bodyPr>
          <a:lstStyle/>
          <a:p>
            <a:pPr marL="64008" indent="0">
              <a:buNone/>
            </a:pPr>
            <a:r>
              <a:rPr lang="fr-FR" sz="2000" b="1" dirty="0" smtClean="0">
                <a:solidFill>
                  <a:schemeClr val="bg1"/>
                </a:solidFill>
                <a:latin typeface="Times New Roman" panose="02020603050405020304" pitchFamily="18" charset="0"/>
                <a:cs typeface="Times New Roman" panose="02020603050405020304" pitchFamily="18" charset="0"/>
              </a:rPr>
              <a:t>L’architecture </a:t>
            </a:r>
            <a:r>
              <a:rPr lang="fr-FR" sz="2000" b="1" dirty="0">
                <a:solidFill>
                  <a:schemeClr val="bg1"/>
                </a:solidFill>
                <a:latin typeface="Times New Roman" panose="02020603050405020304" pitchFamily="18" charset="0"/>
                <a:cs typeface="Times New Roman" panose="02020603050405020304" pitchFamily="18" charset="0"/>
              </a:rPr>
              <a:t>logicielle</a:t>
            </a:r>
            <a:r>
              <a:rPr lang="fr-FR" sz="2000" dirty="0">
                <a:solidFill>
                  <a:schemeClr val="bg1"/>
                </a:solidFill>
                <a:latin typeface="Times New Roman" panose="02020603050405020304" pitchFamily="18" charset="0"/>
                <a:cs typeface="Times New Roman" panose="02020603050405020304" pitchFamily="18" charset="0"/>
              </a:rPr>
              <a:t> décrit d’une manière symbolique et schématique les différents éléments d’un ou de plusieurs systèmes informatiques, leurs </a:t>
            </a:r>
            <a:r>
              <a:rPr lang="fr-FR" sz="2000" dirty="0" smtClean="0">
                <a:solidFill>
                  <a:schemeClr val="bg1"/>
                </a:solidFill>
                <a:latin typeface="Times New Roman" panose="02020603050405020304" pitchFamily="18" charset="0"/>
                <a:cs typeface="Times New Roman" panose="02020603050405020304" pitchFamily="18" charset="0"/>
              </a:rPr>
              <a:t>interrelations </a:t>
            </a:r>
            <a:r>
              <a:rPr lang="fr-FR" sz="2000" dirty="0">
                <a:solidFill>
                  <a:schemeClr val="bg1"/>
                </a:solidFill>
                <a:latin typeface="Times New Roman" panose="02020603050405020304" pitchFamily="18" charset="0"/>
                <a:cs typeface="Times New Roman" panose="02020603050405020304" pitchFamily="18" charset="0"/>
              </a:rPr>
              <a:t>et leurs </a:t>
            </a:r>
            <a:r>
              <a:rPr lang="fr-FR" sz="2000" dirty="0" smtClean="0">
                <a:solidFill>
                  <a:schemeClr val="bg1"/>
                </a:solidFill>
                <a:latin typeface="Times New Roman" panose="02020603050405020304" pitchFamily="18" charset="0"/>
                <a:cs typeface="Times New Roman" panose="02020603050405020304" pitchFamily="18" charset="0"/>
              </a:rPr>
              <a:t>interactions.</a:t>
            </a:r>
          </a:p>
          <a:p>
            <a:pPr marL="64008" indent="0">
              <a:buNone/>
            </a:pPr>
            <a:r>
              <a:rPr lang="fr-FR" sz="2000" dirty="0" smtClean="0">
                <a:solidFill>
                  <a:schemeClr val="bg1"/>
                </a:solidFill>
                <a:latin typeface="Times New Roman" panose="02020603050405020304" pitchFamily="18" charset="0"/>
                <a:cs typeface="Times New Roman" panose="02020603050405020304" pitchFamily="18" charset="0"/>
              </a:rPr>
              <a:t>       Critères de qualité logicielle</a:t>
            </a:r>
            <a:endParaRPr lang="fr-FR" sz="2000" dirty="0">
              <a:solidFill>
                <a:schemeClr val="bg1"/>
              </a:solidFill>
              <a:latin typeface="Times New Roman" panose="02020603050405020304" pitchFamily="18" charset="0"/>
              <a:cs typeface="Times New Roman" panose="02020603050405020304" pitchFamily="18" charset="0"/>
            </a:endParaRPr>
          </a:p>
          <a:p>
            <a:pPr lvl="1">
              <a:buFont typeface="Wingdings" panose="05000000000000000000" pitchFamily="2" charset="2"/>
              <a:buChar char="ü"/>
            </a:pPr>
            <a:r>
              <a:rPr lang="fr-FR" sz="2000" dirty="0" smtClean="0">
                <a:solidFill>
                  <a:schemeClr val="bg1"/>
                </a:solidFill>
                <a:latin typeface="Times New Roman" panose="02020603050405020304" pitchFamily="18" charset="0"/>
                <a:cs typeface="Times New Roman" panose="02020603050405020304" pitchFamily="18" charset="0"/>
              </a:rPr>
              <a:t> La </a:t>
            </a:r>
            <a:r>
              <a:rPr lang="fr-FR" sz="2000" dirty="0">
                <a:solidFill>
                  <a:schemeClr val="bg1"/>
                </a:solidFill>
                <a:latin typeface="Times New Roman" panose="02020603050405020304" pitchFamily="18" charset="0"/>
                <a:cs typeface="Times New Roman" panose="02020603050405020304" pitchFamily="18" charset="0"/>
              </a:rPr>
              <a:t>portabilité </a:t>
            </a:r>
          </a:p>
          <a:p>
            <a:pPr lvl="1">
              <a:buFont typeface="Wingdings" panose="05000000000000000000" pitchFamily="2" charset="2"/>
              <a:buChar char="ü"/>
            </a:pPr>
            <a:r>
              <a:rPr lang="fr-FR" dirty="0" smtClean="0">
                <a:solidFill>
                  <a:schemeClr val="bg1"/>
                </a:solidFill>
                <a:latin typeface="Times New Roman" panose="02020603050405020304" pitchFamily="18" charset="0"/>
                <a:cs typeface="Times New Roman" panose="02020603050405020304" pitchFamily="18" charset="0"/>
              </a:rPr>
              <a:t> </a:t>
            </a:r>
            <a:r>
              <a:rPr lang="fr-FR" sz="2000" dirty="0" smtClean="0">
                <a:solidFill>
                  <a:schemeClr val="bg1"/>
                </a:solidFill>
                <a:latin typeface="Times New Roman" panose="02020603050405020304" pitchFamily="18" charset="0"/>
                <a:cs typeface="Times New Roman" panose="02020603050405020304" pitchFamily="18" charset="0"/>
              </a:rPr>
              <a:t>La compatibilité</a:t>
            </a:r>
          </a:p>
          <a:p>
            <a:pPr lvl="1">
              <a:buFont typeface="Wingdings" panose="05000000000000000000" pitchFamily="2" charset="2"/>
              <a:buChar char="ü"/>
            </a:pPr>
            <a:r>
              <a:rPr lang="fr-FR" sz="2000" dirty="0" smtClean="0">
                <a:solidFill>
                  <a:schemeClr val="bg1"/>
                </a:solidFill>
                <a:latin typeface="Times New Roman" panose="02020603050405020304" pitchFamily="18" charset="0"/>
                <a:cs typeface="Times New Roman" panose="02020603050405020304" pitchFamily="18" charset="0"/>
              </a:rPr>
              <a:t>L'intégrité</a:t>
            </a:r>
          </a:p>
          <a:p>
            <a:pPr lvl="1">
              <a:buFont typeface="Wingdings" panose="05000000000000000000" pitchFamily="2" charset="2"/>
              <a:buChar char="ü"/>
            </a:pPr>
            <a:r>
              <a:rPr lang="fr-FR" sz="2000" dirty="0" smtClean="0">
                <a:solidFill>
                  <a:schemeClr val="bg1"/>
                </a:solidFill>
                <a:latin typeface="Times New Roman" panose="02020603050405020304" pitchFamily="18" charset="0"/>
                <a:cs typeface="Times New Roman" panose="02020603050405020304" pitchFamily="18" charset="0"/>
              </a:rPr>
              <a:t>La maintenabilité</a:t>
            </a:r>
          </a:p>
          <a:p>
            <a:pPr marL="537210" lvl="1" indent="0">
              <a:buNone/>
            </a:pPr>
            <a:r>
              <a:rPr lang="fr-FR" sz="2000" dirty="0" smtClean="0">
                <a:solidFill>
                  <a:schemeClr val="bg1"/>
                </a:solidFill>
                <a:latin typeface="Times New Roman" panose="02020603050405020304" pitchFamily="18" charset="0"/>
                <a:cs typeface="Times New Roman" panose="02020603050405020304" pitchFamily="18" charset="0"/>
              </a:rPr>
              <a:t>Les deux grands modèles de l’architecture logiciel</a:t>
            </a:r>
          </a:p>
          <a:p>
            <a:pPr lvl="1">
              <a:buFont typeface="Wingdings" panose="05000000000000000000" pitchFamily="2" charset="2"/>
              <a:buChar char="ü"/>
            </a:pPr>
            <a:r>
              <a:rPr lang="fr-FR" sz="2000" dirty="0" smtClean="0">
                <a:solidFill>
                  <a:schemeClr val="bg1"/>
                </a:solidFill>
                <a:latin typeface="Times New Roman" panose="02020603050405020304" pitchFamily="18" charset="0"/>
                <a:cs typeface="Times New Roman" panose="02020603050405020304" pitchFamily="18" charset="0"/>
              </a:rPr>
              <a:t>Modèles linguistiques</a:t>
            </a:r>
          </a:p>
          <a:p>
            <a:pPr lvl="1">
              <a:buFont typeface="Wingdings" panose="05000000000000000000" pitchFamily="2" charset="2"/>
              <a:buChar char="ü"/>
            </a:pPr>
            <a:r>
              <a:rPr lang="fr-FR" sz="2000" dirty="0" smtClean="0">
                <a:solidFill>
                  <a:schemeClr val="bg1"/>
                </a:solidFill>
                <a:latin typeface="Times New Roman" panose="02020603050405020304" pitchFamily="18" charset="0"/>
                <a:cs typeface="Times New Roman" panose="02020603050405020304" pitchFamily="18" charset="0"/>
              </a:rPr>
              <a:t>Modèles orientés </a:t>
            </a:r>
            <a:r>
              <a:rPr lang="fr-FR" sz="2000" dirty="0">
                <a:solidFill>
                  <a:schemeClr val="bg1"/>
                </a:solidFill>
                <a:latin typeface="Times New Roman" panose="02020603050405020304" pitchFamily="18" charset="0"/>
                <a:cs typeface="Times New Roman" panose="02020603050405020304" pitchFamily="18" charset="0"/>
              </a:rPr>
              <a:t>objet</a:t>
            </a:r>
          </a:p>
          <a:p>
            <a:endParaRPr lang="fr-FR" sz="2000" dirty="0">
              <a:solidFill>
                <a:schemeClr val="bg1"/>
              </a:solidFill>
              <a:latin typeface="Times New Roman" panose="02020603050405020304" pitchFamily="18" charset="0"/>
              <a:cs typeface="Times New Roman" panose="02020603050405020304" pitchFamily="18" charset="0"/>
            </a:endParaRPr>
          </a:p>
          <a:p>
            <a:pPr marL="537210" lvl="1" indent="0">
              <a:buNone/>
            </a:pPr>
            <a:endParaRPr lang="fr-FR" sz="2000" dirty="0" smtClean="0">
              <a:solidFill>
                <a:schemeClr val="bg1"/>
              </a:solidFill>
              <a:latin typeface="Times New Roman" panose="02020603050405020304" pitchFamily="18" charset="0"/>
              <a:cs typeface="Times New Roman" panose="02020603050405020304" pitchFamily="18" charset="0"/>
            </a:endParaRPr>
          </a:p>
          <a:p>
            <a:pPr marL="537210" lvl="1" indent="0">
              <a:buNone/>
            </a:pPr>
            <a:endParaRPr lang="fr-FR" sz="2000" dirty="0">
              <a:solidFill>
                <a:schemeClr val="bg1"/>
              </a:solidFill>
              <a:latin typeface="Times New Roman" panose="02020603050405020304" pitchFamily="18" charset="0"/>
              <a:cs typeface="Times New Roman" panose="02020603050405020304" pitchFamily="18" charset="0"/>
            </a:endParaRPr>
          </a:p>
        </p:txBody>
      </p:sp>
      <p:sp>
        <p:nvSpPr>
          <p:cNvPr id="4" name="Flèche droite 3"/>
          <p:cNvSpPr/>
          <p:nvPr/>
        </p:nvSpPr>
        <p:spPr>
          <a:xfrm>
            <a:off x="539552" y="2852936"/>
            <a:ext cx="324036"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Flèche droite 4"/>
          <p:cNvSpPr/>
          <p:nvPr/>
        </p:nvSpPr>
        <p:spPr>
          <a:xfrm>
            <a:off x="539552" y="4725144"/>
            <a:ext cx="324036" cy="11772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xmlns="" val="2266517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i="1" dirty="0" smtClean="0">
                <a:solidFill>
                  <a:srgbClr val="A50021"/>
                </a:solidFill>
                <a:latin typeface="Times New Roman" panose="02020603050405020304" pitchFamily="18" charset="0"/>
                <a:cs typeface="Times New Roman" panose="02020603050405020304" pitchFamily="18" charset="0"/>
              </a:rPr>
              <a:t>Les modèles linguistiques</a:t>
            </a:r>
            <a:endParaRPr lang="fr-FR" i="1" dirty="0">
              <a:solidFill>
                <a:srgbClr val="A50021"/>
              </a:solidFill>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p:txBody>
          <a:bodyPr>
            <a:normAutofit/>
          </a:bodyPr>
          <a:lstStyle/>
          <a:p>
            <a:pPr marL="64008" indent="0">
              <a:buNone/>
            </a:pPr>
            <a:r>
              <a:rPr lang="fr-FR" sz="2000" dirty="0" smtClean="0">
                <a:solidFill>
                  <a:schemeClr val="bg1"/>
                </a:solidFill>
                <a:latin typeface="Times New Roman" panose="02020603050405020304" pitchFamily="18" charset="0"/>
                <a:cs typeface="Times New Roman" panose="02020603050405020304" pitchFamily="18" charset="0"/>
              </a:rPr>
              <a:t>  Le </a:t>
            </a:r>
            <a:r>
              <a:rPr lang="fr-FR" sz="2000" dirty="0">
                <a:solidFill>
                  <a:schemeClr val="bg1"/>
                </a:solidFill>
                <a:latin typeface="Times New Roman" panose="02020603050405020304" pitchFamily="18" charset="0"/>
                <a:cs typeface="Times New Roman" panose="02020603050405020304" pitchFamily="18" charset="0"/>
              </a:rPr>
              <a:t>modèle </a:t>
            </a:r>
            <a:r>
              <a:rPr lang="fr-FR" sz="2000" dirty="0" smtClean="0">
                <a:solidFill>
                  <a:schemeClr val="bg1"/>
                </a:solidFill>
                <a:latin typeface="Times New Roman" panose="02020603050405020304" pitchFamily="18" charset="0"/>
                <a:cs typeface="Times New Roman" panose="02020603050405020304" pitchFamily="18" charset="0"/>
              </a:rPr>
              <a:t>linguistique </a:t>
            </a:r>
            <a:r>
              <a:rPr lang="fr-FR" sz="2000" dirty="0" err="1" smtClean="0">
                <a:solidFill>
                  <a:schemeClr val="bg1"/>
                </a:solidFill>
                <a:latin typeface="Times New Roman" panose="02020603050405020304" pitchFamily="18" charset="0"/>
                <a:cs typeface="Times New Roman" panose="02020603050405020304" pitchFamily="18" charset="0"/>
              </a:rPr>
              <a:t>Seeheim</a:t>
            </a:r>
            <a:endParaRPr lang="fr-FR" sz="2000" dirty="0">
              <a:solidFill>
                <a:schemeClr val="bg1"/>
              </a:solidFill>
              <a:latin typeface="Times New Roman" panose="02020603050405020304" pitchFamily="18" charset="0"/>
              <a:cs typeface="Times New Roman" panose="02020603050405020304" pitchFamily="18" charset="0"/>
            </a:endParaRPr>
          </a:p>
          <a:p>
            <a:endParaRPr lang="fr-FR" sz="2000" dirty="0">
              <a:solidFill>
                <a:schemeClr val="bg1"/>
              </a:solidFill>
              <a:latin typeface="Times New Roman" panose="02020603050405020304" pitchFamily="18" charset="0"/>
              <a:cs typeface="Times New Roman" panose="02020603050405020304" pitchFamily="18" charset="0"/>
            </a:endParaRPr>
          </a:p>
        </p:txBody>
      </p:sp>
      <p:sp>
        <p:nvSpPr>
          <p:cNvPr id="4" name="Flèche droite 3"/>
          <p:cNvSpPr/>
          <p:nvPr/>
        </p:nvSpPr>
        <p:spPr>
          <a:xfrm>
            <a:off x="467544" y="2060848"/>
            <a:ext cx="216024"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5" name="Image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2699792" y="2620388"/>
            <a:ext cx="2772162" cy="3400900"/>
          </a:xfrm>
          <a:prstGeom prst="rect">
            <a:avLst/>
          </a:prstGeom>
        </p:spPr>
      </p:pic>
    </p:spTree>
    <p:extLst>
      <p:ext uri="{BB962C8B-B14F-4D97-AF65-F5344CB8AC3E}">
        <p14:creationId xmlns:p14="http://schemas.microsoft.com/office/powerpoint/2010/main" xmlns="" val="39816674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836712"/>
            <a:ext cx="8229600" cy="5618096"/>
          </a:xfrm>
        </p:spPr>
        <p:txBody>
          <a:bodyPr>
            <a:normAutofit/>
          </a:bodyPr>
          <a:lstStyle/>
          <a:p>
            <a:pPr marL="64008" indent="0">
              <a:buNone/>
            </a:pPr>
            <a:endParaRPr lang="fr-FR" dirty="0" smtClean="0"/>
          </a:p>
          <a:p>
            <a:pPr marL="64008" indent="0">
              <a:buNone/>
            </a:pPr>
            <a:r>
              <a:rPr lang="fr-FR" dirty="0" smtClean="0"/>
              <a:t> </a:t>
            </a:r>
            <a:r>
              <a:rPr lang="fr-FR" dirty="0" smtClean="0"/>
              <a:t>  </a:t>
            </a:r>
            <a:r>
              <a:rPr lang="fr-FR" sz="2200" b="1" u="sng" dirty="0">
                <a:solidFill>
                  <a:schemeClr val="bg1"/>
                </a:solidFill>
                <a:latin typeface="Times New Roman" panose="02020603050405020304" pitchFamily="18" charset="0"/>
                <a:cs typeface="Times New Roman" panose="02020603050405020304" pitchFamily="18" charset="0"/>
              </a:rPr>
              <a:t>L</a:t>
            </a:r>
            <a:r>
              <a:rPr lang="fr-FR" sz="2200" b="1" u="sng" dirty="0" smtClean="0">
                <a:solidFill>
                  <a:schemeClr val="bg1"/>
                </a:solidFill>
                <a:latin typeface="Times New Roman" panose="02020603050405020304" pitchFamily="18" charset="0"/>
                <a:cs typeface="Times New Roman" panose="02020603050405020304" pitchFamily="18" charset="0"/>
              </a:rPr>
              <a:t>a </a:t>
            </a:r>
            <a:r>
              <a:rPr lang="fr-FR" sz="2200" b="1" u="sng" dirty="0">
                <a:solidFill>
                  <a:schemeClr val="bg1"/>
                </a:solidFill>
                <a:latin typeface="Times New Roman" panose="02020603050405020304" pitchFamily="18" charset="0"/>
                <a:cs typeface="Times New Roman" panose="02020603050405020304" pitchFamily="18" charset="0"/>
              </a:rPr>
              <a:t>Présentation </a:t>
            </a:r>
            <a:r>
              <a:rPr lang="fr-FR" sz="2200" dirty="0" smtClean="0">
                <a:solidFill>
                  <a:schemeClr val="bg1"/>
                </a:solidFill>
                <a:latin typeface="Times New Roman" panose="02020603050405020304" pitchFamily="18" charset="0"/>
                <a:cs typeface="Times New Roman" panose="02020603050405020304" pitchFamily="18" charset="0"/>
              </a:rPr>
              <a:t>:est </a:t>
            </a:r>
            <a:r>
              <a:rPr lang="fr-FR" sz="2200" dirty="0">
                <a:solidFill>
                  <a:schemeClr val="bg1"/>
                </a:solidFill>
                <a:latin typeface="Times New Roman" panose="02020603050405020304" pitchFamily="18" charset="0"/>
                <a:cs typeface="Times New Roman" panose="02020603050405020304" pitchFamily="18" charset="0"/>
              </a:rPr>
              <a:t>la couche qui gère les entrées et les sorties ; elle représente les données et interprète les actions de </a:t>
            </a:r>
            <a:r>
              <a:rPr lang="fr-FR" sz="2200" dirty="0" smtClean="0">
                <a:solidFill>
                  <a:schemeClr val="bg1"/>
                </a:solidFill>
                <a:latin typeface="Times New Roman" panose="02020603050405020304" pitchFamily="18" charset="0"/>
                <a:cs typeface="Times New Roman" panose="02020603050405020304" pitchFamily="18" charset="0"/>
              </a:rPr>
              <a:t>l'utilisateur.</a:t>
            </a:r>
          </a:p>
          <a:p>
            <a:pPr marL="64008" indent="0">
              <a:buNone/>
            </a:pPr>
            <a:endParaRPr lang="fr-FR" sz="2200" dirty="0">
              <a:solidFill>
                <a:schemeClr val="bg1"/>
              </a:solidFill>
              <a:latin typeface="Times New Roman" panose="02020603050405020304" pitchFamily="18" charset="0"/>
              <a:cs typeface="Times New Roman" panose="02020603050405020304" pitchFamily="18" charset="0"/>
            </a:endParaRPr>
          </a:p>
          <a:p>
            <a:pPr marL="64008" indent="0">
              <a:buNone/>
            </a:pPr>
            <a:r>
              <a:rPr lang="fr-FR" sz="2000" dirty="0" smtClean="0">
                <a:solidFill>
                  <a:schemeClr val="bg1"/>
                </a:solidFill>
                <a:latin typeface="Times New Roman" panose="02020603050405020304" pitchFamily="18" charset="0"/>
                <a:cs typeface="Times New Roman" panose="02020603050405020304" pitchFamily="18" charset="0"/>
              </a:rPr>
              <a:t>    </a:t>
            </a:r>
            <a:r>
              <a:rPr lang="fr-FR" sz="2000" u="sng" dirty="0" smtClean="0">
                <a:solidFill>
                  <a:schemeClr val="bg1"/>
                </a:solidFill>
                <a:latin typeface="Times New Roman" panose="02020603050405020304" pitchFamily="18" charset="0"/>
                <a:cs typeface="Times New Roman" panose="02020603050405020304" pitchFamily="18" charset="0"/>
              </a:rPr>
              <a:t> </a:t>
            </a:r>
            <a:r>
              <a:rPr lang="fr-FR" sz="2000" b="1" u="sng" dirty="0" smtClean="0">
                <a:solidFill>
                  <a:schemeClr val="bg1"/>
                </a:solidFill>
                <a:latin typeface="Times New Roman" panose="02020603050405020304" pitchFamily="18" charset="0"/>
                <a:cs typeface="Times New Roman" panose="02020603050405020304" pitchFamily="18" charset="0"/>
              </a:rPr>
              <a:t>Le </a:t>
            </a:r>
            <a:r>
              <a:rPr lang="fr-FR" sz="2000" b="1" u="sng" dirty="0">
                <a:solidFill>
                  <a:schemeClr val="bg1"/>
                </a:solidFill>
                <a:latin typeface="Times New Roman" panose="02020603050405020304" pitchFamily="18" charset="0"/>
                <a:cs typeface="Times New Roman" panose="02020603050405020304" pitchFamily="18" charset="0"/>
              </a:rPr>
              <a:t>C</a:t>
            </a:r>
            <a:r>
              <a:rPr lang="fr-FR" sz="2000" b="1" u="sng" dirty="0" smtClean="0">
                <a:solidFill>
                  <a:schemeClr val="bg1"/>
                </a:solidFill>
                <a:latin typeface="Times New Roman" panose="02020603050405020304" pitchFamily="18" charset="0"/>
                <a:cs typeface="Times New Roman" panose="02020603050405020304" pitchFamily="18" charset="0"/>
              </a:rPr>
              <a:t>ontrôleur </a:t>
            </a:r>
            <a:r>
              <a:rPr lang="fr-FR" sz="2000" b="1" u="sng" dirty="0">
                <a:solidFill>
                  <a:schemeClr val="bg1"/>
                </a:solidFill>
                <a:latin typeface="Times New Roman" panose="02020603050405020304" pitchFamily="18" charset="0"/>
                <a:cs typeface="Times New Roman" panose="02020603050405020304" pitchFamily="18" charset="0"/>
              </a:rPr>
              <a:t>de dialogue </a:t>
            </a:r>
            <a:r>
              <a:rPr lang="fr-FR" sz="2000" u="sng" dirty="0" smtClean="0">
                <a:solidFill>
                  <a:schemeClr val="bg1"/>
                </a:solidFill>
                <a:latin typeface="Times New Roman" panose="02020603050405020304" pitchFamily="18" charset="0"/>
                <a:cs typeface="Times New Roman" panose="02020603050405020304" pitchFamily="18" charset="0"/>
              </a:rPr>
              <a:t>: </a:t>
            </a:r>
            <a:r>
              <a:rPr lang="fr-FR" sz="2000" dirty="0" smtClean="0">
                <a:solidFill>
                  <a:schemeClr val="bg1"/>
                </a:solidFill>
                <a:latin typeface="Times New Roman" panose="02020603050405020304" pitchFamily="18" charset="0"/>
                <a:cs typeface="Times New Roman" panose="02020603050405020304" pitchFamily="18" charset="0"/>
              </a:rPr>
              <a:t>gère </a:t>
            </a:r>
            <a:r>
              <a:rPr lang="fr-FR" sz="2000" dirty="0">
                <a:solidFill>
                  <a:schemeClr val="bg1"/>
                </a:solidFill>
                <a:latin typeface="Times New Roman" panose="02020603050405020304" pitchFamily="18" charset="0"/>
                <a:cs typeface="Times New Roman" panose="02020603050405020304" pitchFamily="18" charset="0"/>
              </a:rPr>
              <a:t>le séquencement de l'interaction en entrée et en sortie. Il maintient un état lui permettant de gérer les modes </a:t>
            </a:r>
            <a:r>
              <a:rPr lang="fr-FR" sz="2000" dirty="0" smtClean="0">
                <a:solidFill>
                  <a:schemeClr val="bg1"/>
                </a:solidFill>
                <a:latin typeface="Times New Roman" panose="02020603050405020304" pitchFamily="18" charset="0"/>
                <a:cs typeface="Times New Roman" panose="02020603050405020304" pitchFamily="18" charset="0"/>
              </a:rPr>
              <a:t>         d'interaction </a:t>
            </a:r>
            <a:r>
              <a:rPr lang="fr-FR" sz="2000" dirty="0">
                <a:solidFill>
                  <a:schemeClr val="bg1"/>
                </a:solidFill>
                <a:latin typeface="Times New Roman" panose="02020603050405020304" pitchFamily="18" charset="0"/>
                <a:cs typeface="Times New Roman" panose="02020603050405020304" pitchFamily="18" charset="0"/>
              </a:rPr>
              <a:t>et les enchaînements d'écrans. </a:t>
            </a:r>
            <a:endParaRPr lang="fr-FR" sz="2000" dirty="0" smtClean="0">
              <a:solidFill>
                <a:schemeClr val="bg1"/>
              </a:solidFill>
              <a:latin typeface="Times New Roman" panose="02020603050405020304" pitchFamily="18" charset="0"/>
              <a:cs typeface="Times New Roman" panose="02020603050405020304" pitchFamily="18" charset="0"/>
            </a:endParaRPr>
          </a:p>
          <a:p>
            <a:pPr marL="64008" indent="0">
              <a:buNone/>
            </a:pPr>
            <a:endParaRPr lang="fr-FR" sz="2000" dirty="0">
              <a:solidFill>
                <a:schemeClr val="bg1"/>
              </a:solidFill>
              <a:latin typeface="Times New Roman" panose="02020603050405020304" pitchFamily="18" charset="0"/>
              <a:cs typeface="Times New Roman" panose="02020603050405020304" pitchFamily="18" charset="0"/>
            </a:endParaRPr>
          </a:p>
          <a:p>
            <a:pPr marL="64008" indent="0">
              <a:buNone/>
            </a:pPr>
            <a:r>
              <a:rPr lang="fr-FR" sz="2000" dirty="0" smtClean="0">
                <a:solidFill>
                  <a:schemeClr val="bg1"/>
                </a:solidFill>
                <a:latin typeface="Times New Roman" panose="02020603050405020304" pitchFamily="18" charset="0"/>
                <a:cs typeface="Times New Roman" panose="02020603050405020304" pitchFamily="18" charset="0"/>
              </a:rPr>
              <a:t>   </a:t>
            </a:r>
            <a:r>
              <a:rPr lang="fr-FR" sz="2000" dirty="0" smtClean="0">
                <a:solidFill>
                  <a:schemeClr val="bg1"/>
                </a:solidFill>
                <a:latin typeface="Times New Roman" panose="02020603050405020304" pitchFamily="18" charset="0"/>
                <a:cs typeface="Times New Roman" panose="02020603050405020304" pitchFamily="18" charset="0"/>
              </a:rPr>
              <a:t>  </a:t>
            </a:r>
            <a:r>
              <a:rPr lang="fr-FR" sz="2000" b="1" u="sng" dirty="0" smtClean="0">
                <a:solidFill>
                  <a:schemeClr val="bg1"/>
                </a:solidFill>
                <a:latin typeface="Times New Roman" panose="02020603050405020304" pitchFamily="18" charset="0"/>
                <a:cs typeface="Times New Roman" panose="02020603050405020304" pitchFamily="18" charset="0"/>
              </a:rPr>
              <a:t>Interface </a:t>
            </a:r>
            <a:r>
              <a:rPr lang="fr-FR" sz="2000" b="1" u="sng" dirty="0">
                <a:solidFill>
                  <a:schemeClr val="bg1"/>
                </a:solidFill>
                <a:latin typeface="Times New Roman" panose="02020603050405020304" pitchFamily="18" charset="0"/>
                <a:cs typeface="Times New Roman" panose="02020603050405020304" pitchFamily="18" charset="0"/>
              </a:rPr>
              <a:t>du noyau fonctionnel </a:t>
            </a:r>
            <a:r>
              <a:rPr lang="fr-FR" sz="2000" dirty="0">
                <a:solidFill>
                  <a:schemeClr val="bg1"/>
                </a:solidFill>
                <a:latin typeface="Times New Roman" panose="02020603050405020304" pitchFamily="18" charset="0"/>
                <a:cs typeface="Times New Roman" panose="02020603050405020304" pitchFamily="18" charset="0"/>
              </a:rPr>
              <a:t>est la couche adaptative entre le système interactif et le noyau fonctionnel. Elle convertit les entrées en appels du noyau fonctionnel et les données abstraites de l'application en des objets présentables à </a:t>
            </a:r>
            <a:r>
              <a:rPr lang="fr-FR" sz="2000" dirty="0" smtClean="0">
                <a:solidFill>
                  <a:schemeClr val="bg1"/>
                </a:solidFill>
                <a:latin typeface="Times New Roman" panose="02020603050405020304" pitchFamily="18" charset="0"/>
                <a:cs typeface="Times New Roman" panose="02020603050405020304" pitchFamily="18" charset="0"/>
              </a:rPr>
              <a:t>l'utilisateur</a:t>
            </a:r>
            <a:endParaRPr lang="fr-FR" sz="2000" dirty="0">
              <a:solidFill>
                <a:schemeClr val="bg1"/>
              </a:solidFill>
              <a:latin typeface="Times New Roman" panose="02020603050405020304" pitchFamily="18" charset="0"/>
              <a:cs typeface="Times New Roman" panose="02020603050405020304" pitchFamily="18" charset="0"/>
            </a:endParaRPr>
          </a:p>
        </p:txBody>
      </p:sp>
      <p:sp>
        <p:nvSpPr>
          <p:cNvPr id="4" name="Flèche droite 3"/>
          <p:cNvSpPr/>
          <p:nvPr/>
        </p:nvSpPr>
        <p:spPr>
          <a:xfrm>
            <a:off x="467544" y="1700808"/>
            <a:ext cx="288032"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Flèche droite 4"/>
          <p:cNvSpPr/>
          <p:nvPr/>
        </p:nvSpPr>
        <p:spPr>
          <a:xfrm>
            <a:off x="467544" y="2780928"/>
            <a:ext cx="288032"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droite 5"/>
          <p:cNvSpPr/>
          <p:nvPr/>
        </p:nvSpPr>
        <p:spPr>
          <a:xfrm>
            <a:off x="467544" y="4149080"/>
            <a:ext cx="288032"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xmlns="" val="390817610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277</TotalTime>
  <Words>480</Words>
  <Application>Microsoft Office PowerPoint</Application>
  <PresentationFormat>Affichage à l'écran (4:3)</PresentationFormat>
  <Paragraphs>99</Paragraphs>
  <Slides>17</Slides>
  <Notes>0</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Verve</vt:lpstr>
      <vt:lpstr>Diapositive 1</vt:lpstr>
      <vt:lpstr>             Sommaire </vt:lpstr>
      <vt:lpstr>Introduction </vt:lpstr>
      <vt:lpstr>Les différent diagramme  d’architecture</vt:lpstr>
      <vt:lpstr>Diapositive 5</vt:lpstr>
      <vt:lpstr>Système multi-agent  </vt:lpstr>
      <vt:lpstr>Architectures logicielles </vt:lpstr>
      <vt:lpstr>Les modèles linguistiques</vt:lpstr>
      <vt:lpstr>Diapositive 9</vt:lpstr>
      <vt:lpstr>Diapositive 10</vt:lpstr>
      <vt:lpstr>Diapositive 11</vt:lpstr>
      <vt:lpstr>Diapositive 12</vt:lpstr>
      <vt:lpstr>Diapositive 13</vt:lpstr>
      <vt:lpstr>Diapositive 14</vt:lpstr>
      <vt:lpstr>Diapositive 15</vt:lpstr>
      <vt:lpstr>Principe de fonctionnement  du MVC</vt:lpstr>
      <vt:lpstr>Diapositive 17</vt:lpstr>
    </vt:vector>
  </TitlesOfParts>
  <Company>Université Paris 13</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Rahali Samira</dc:creator>
  <cp:lastModifiedBy>siba</cp:lastModifiedBy>
  <cp:revision>85</cp:revision>
  <dcterms:created xsi:type="dcterms:W3CDTF">2014-03-06T09:24:14Z</dcterms:created>
  <dcterms:modified xsi:type="dcterms:W3CDTF">2014-03-07T08:34:08Z</dcterms:modified>
</cp:coreProperties>
</file>