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7"/>
  </p:notesMasterIdLst>
  <p:sldIdLst>
    <p:sldId id="256" r:id="rId2"/>
    <p:sldId id="257" r:id="rId3"/>
    <p:sldId id="289" r:id="rId4"/>
    <p:sldId id="258" r:id="rId5"/>
    <p:sldId id="259" r:id="rId6"/>
    <p:sldId id="261" r:id="rId7"/>
    <p:sldId id="262" r:id="rId8"/>
    <p:sldId id="263" r:id="rId9"/>
    <p:sldId id="264" r:id="rId10"/>
    <p:sldId id="290" r:id="rId11"/>
    <p:sldId id="291" r:id="rId12"/>
    <p:sldId id="287" r:id="rId13"/>
    <p:sldId id="288" r:id="rId14"/>
    <p:sldId id="268" r:id="rId15"/>
    <p:sldId id="269" r:id="rId16"/>
    <p:sldId id="270" r:id="rId17"/>
    <p:sldId id="272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9" autoAdjust="0"/>
    <p:restoredTop sz="94662" autoAdjust="0"/>
  </p:normalViewPr>
  <p:slideViewPr>
    <p:cSldViewPr>
      <p:cViewPr varScale="1">
        <p:scale>
          <a:sx n="91" d="100"/>
          <a:sy n="91" d="100"/>
        </p:scale>
        <p:origin x="-143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5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C6664-91D5-46BF-982F-B7A0EF95BA0C}" type="datetimeFigureOut">
              <a:rPr lang="fr-FR" smtClean="0"/>
              <a:pPr/>
              <a:t>20/02/2014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C5AB0-DA67-40BF-B333-105A483262B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14473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C5AB0-DA67-40BF-B333-105A483262B6}" type="slidenum">
              <a:rPr lang="fr-FR" smtClean="0"/>
              <a:pPr/>
              <a:t>5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069DED3-CC81-473B-AEA1-9A981AE763E9}" type="datetimeFigureOut">
              <a:rPr lang="fr-FR" smtClean="0"/>
              <a:pPr/>
              <a:t>20/02/2014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B0EF18D-B596-48F6-9D4D-5D3F1B8318F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69DED3-CC81-473B-AEA1-9A981AE763E9}" type="datetimeFigureOut">
              <a:rPr lang="fr-FR" smtClean="0"/>
              <a:pPr/>
              <a:t>20/02/2014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0EF18D-B596-48F6-9D4D-5D3F1B8318F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69DED3-CC81-473B-AEA1-9A981AE763E9}" type="datetimeFigureOut">
              <a:rPr lang="fr-FR" smtClean="0"/>
              <a:pPr/>
              <a:t>20/02/2014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0EF18D-B596-48F6-9D4D-5D3F1B8318F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69DED3-CC81-473B-AEA1-9A981AE763E9}" type="datetimeFigureOut">
              <a:rPr lang="fr-FR" smtClean="0"/>
              <a:pPr/>
              <a:t>20/02/2014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0EF18D-B596-48F6-9D4D-5D3F1B8318F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69DED3-CC81-473B-AEA1-9A981AE763E9}" type="datetimeFigureOut">
              <a:rPr lang="fr-FR" smtClean="0"/>
              <a:pPr/>
              <a:t>20/02/2014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0EF18D-B596-48F6-9D4D-5D3F1B8318F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69DED3-CC81-473B-AEA1-9A981AE763E9}" type="datetimeFigureOut">
              <a:rPr lang="fr-FR" smtClean="0"/>
              <a:pPr/>
              <a:t>20/02/2014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0EF18D-B596-48F6-9D4D-5D3F1B8318F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69DED3-CC81-473B-AEA1-9A981AE763E9}" type="datetimeFigureOut">
              <a:rPr lang="fr-FR" smtClean="0"/>
              <a:pPr/>
              <a:t>20/02/2014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0EF18D-B596-48F6-9D4D-5D3F1B8318F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69DED3-CC81-473B-AEA1-9A981AE763E9}" type="datetimeFigureOut">
              <a:rPr lang="fr-FR" smtClean="0"/>
              <a:pPr/>
              <a:t>20/02/2014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0EF18D-B596-48F6-9D4D-5D3F1B8318F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69DED3-CC81-473B-AEA1-9A981AE763E9}" type="datetimeFigureOut">
              <a:rPr lang="fr-FR" smtClean="0"/>
              <a:pPr/>
              <a:t>20/02/2014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0EF18D-B596-48F6-9D4D-5D3F1B8318F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069DED3-CC81-473B-AEA1-9A981AE763E9}" type="datetimeFigureOut">
              <a:rPr lang="fr-FR" smtClean="0"/>
              <a:pPr/>
              <a:t>20/02/2014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0EF18D-B596-48F6-9D4D-5D3F1B8318F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069DED3-CC81-473B-AEA1-9A981AE763E9}" type="datetimeFigureOut">
              <a:rPr lang="fr-FR" smtClean="0"/>
              <a:pPr/>
              <a:t>20/02/2014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B0EF18D-B596-48F6-9D4D-5D3F1B8318F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069DED3-CC81-473B-AEA1-9A981AE763E9}" type="datetimeFigureOut">
              <a:rPr lang="fr-FR" smtClean="0"/>
              <a:pPr/>
              <a:t>20/02/2014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B0EF18D-B596-48F6-9D4D-5D3F1B8318F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HMED\Documents\Le%20VIROB,%20le%20micro%20robot%20du%20corps%20humain_(360p)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HMED\Desktop\Des%20robots%20andro&#239;des%20de%20plus%20en%20plus%20humano&#239;des_(360p).mp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HMED\Desktop\Nao,%20la%20star%20des%20robots_(360p).mp4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HMED\Desktop\Robot%20Documentary%20Part%201_(360p).mp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50"/>
            <a:ext cx="9144000" cy="68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9600" b="1" dirty="0" smtClean="0">
                <a:solidFill>
                  <a:schemeClr val="accent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LES    ROBOTS</a:t>
            </a:r>
            <a:endParaRPr lang="fr-FR" sz="9600" b="1" dirty="0">
              <a:solidFill>
                <a:schemeClr val="accent1">
                  <a:lumMod val="50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5301208"/>
            <a:ext cx="7848872" cy="1224136"/>
          </a:xfrm>
        </p:spPr>
        <p:txBody>
          <a:bodyPr/>
          <a:lstStyle/>
          <a:p>
            <a:r>
              <a:rPr lang="fr-FR" b="1" i="1" dirty="0" smtClean="0">
                <a:solidFill>
                  <a:schemeClr val="accent1">
                    <a:lumMod val="50000"/>
                  </a:schemeClr>
                </a:solidFill>
              </a:rPr>
              <a:t>Elaboré par : BETTAIEB Ahmed </a:t>
            </a:r>
            <a:endParaRPr lang="fr-FR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483768" y="116632"/>
            <a:ext cx="2962672" cy="1143000"/>
          </a:xfrm>
        </p:spPr>
        <p:txBody>
          <a:bodyPr/>
          <a:lstStyle/>
          <a:p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Exemples</a:t>
            </a:r>
            <a:endParaRPr lang="fr-FR" dirty="0"/>
          </a:p>
        </p:txBody>
      </p:sp>
      <p:pic>
        <p:nvPicPr>
          <p:cNvPr id="5" name="Le VIROB, le micro robot du corps humain_(360p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851920" y="1268760"/>
            <a:ext cx="4896544" cy="5400600"/>
          </a:xfrm>
          <a:prstGeom prst="rect">
            <a:avLst/>
          </a:prstGeom>
        </p:spPr>
      </p:pic>
      <p:sp>
        <p:nvSpPr>
          <p:cNvPr id="6" name="Espace réservé du contenu 1"/>
          <p:cNvSpPr txBox="1">
            <a:spLocks/>
          </p:cNvSpPr>
          <p:nvPr/>
        </p:nvSpPr>
        <p:spPr>
          <a:xfrm>
            <a:off x="457200" y="1196752"/>
            <a:ext cx="3682752" cy="55446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v"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Médecine: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</a:t>
            </a:r>
            <a:r>
              <a:rPr kumimoji="0" lang="fr-F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Virob</a:t>
            </a:r>
            <a:r>
              <a:rPr kumimoji="0" lang="fr-FR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micro robot du corps humain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fr-FR" sz="32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v"/>
              <a:tabLst/>
              <a:defRPr/>
            </a:pPr>
            <a:endParaRPr kumimoji="0" lang="fr-FR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419872" y="188640"/>
            <a:ext cx="2674640" cy="1143000"/>
          </a:xfrm>
        </p:spPr>
        <p:txBody>
          <a:bodyPr/>
          <a:lstStyle/>
          <a:p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Exemples</a:t>
            </a:r>
            <a:endParaRPr lang="fr-FR" dirty="0"/>
          </a:p>
        </p:txBody>
      </p:sp>
      <p:pic>
        <p:nvPicPr>
          <p:cNvPr id="4" name="Des robots androïdes de plus en plus humanoïdes_(360p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915816" y="980728"/>
            <a:ext cx="6140408" cy="56886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1484784"/>
            <a:ext cx="25202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Des robots androïdes</a:t>
            </a:r>
          </a:p>
          <a:p>
            <a:pPr>
              <a:buNone/>
            </a:pPr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Utilisé principalement pour les loisirs  </a:t>
            </a:r>
          </a:p>
          <a:p>
            <a:pPr>
              <a:buNone/>
            </a:pP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115616" y="1481328"/>
            <a:ext cx="6624736" cy="4755984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fr-F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Un </a:t>
            </a:r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robot est une structure articulée formée </a:t>
            </a:r>
            <a:r>
              <a:rPr lang="fr-F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corps </a:t>
            </a:r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 l’on va supposer rigides, reliés </a:t>
            </a:r>
          </a:p>
          <a:p>
            <a:pPr marL="109728" indent="0" algn="ctr">
              <a:buNone/>
            </a:pPr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 des joints </a:t>
            </a:r>
            <a:r>
              <a:rPr lang="fr-F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cinématiques.</a:t>
            </a:r>
            <a:endParaRPr lang="fr-FR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FR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La 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structure d’un robot </a:t>
            </a:r>
            <a:b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24145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La 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structure d’un robot 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115616" y="1988840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Décrire l'ensemble des composantes d'un robot de 2eme génération(ceux munis de capteurs).</a:t>
            </a:r>
          </a:p>
        </p:txBody>
      </p:sp>
      <p:sp>
        <p:nvSpPr>
          <p:cNvPr id="7" name="Rectangle 6"/>
          <p:cNvSpPr/>
          <p:nvPr/>
        </p:nvSpPr>
        <p:spPr>
          <a:xfrm>
            <a:off x="2195736" y="3380228"/>
            <a:ext cx="48205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quatres</a:t>
            </a:r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parties principales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fr-FR" dirty="0" smtClean="0"/>
          </a:p>
          <a:p>
            <a:pPr marL="109728" indent="0">
              <a:buNone/>
            </a:pPr>
            <a:endParaRPr lang="fr-FR" dirty="0"/>
          </a:p>
          <a:p>
            <a:pPr marL="109728" indent="0">
              <a:buNone/>
            </a:pPr>
            <a:endParaRPr lang="fr-FR" dirty="0" smtClean="0"/>
          </a:p>
          <a:p>
            <a:pPr marL="109728" indent="0">
              <a:buNone/>
            </a:pPr>
            <a:endParaRPr lang="fr-FR" dirty="0"/>
          </a:p>
          <a:p>
            <a:pPr marL="109728" indent="0">
              <a:buNone/>
            </a:pPr>
            <a:r>
              <a:rPr lang="fr-FR" dirty="0" smtClean="0"/>
              <a:t>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261727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La 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structure d’un robot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sz="6200" b="1" dirty="0">
                <a:solidFill>
                  <a:schemeClr val="accent4">
                    <a:lumMod val="75000"/>
                  </a:schemeClr>
                </a:solidFill>
              </a:rPr>
              <a:t>Une structure mécanique </a:t>
            </a:r>
            <a:r>
              <a:rPr lang="fr-FR" sz="2800" dirty="0" smtClean="0"/>
              <a:t>:</a:t>
            </a:r>
          </a:p>
          <a:p>
            <a:r>
              <a:rPr lang="fr-FR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le squelette du robot.  </a:t>
            </a:r>
          </a:p>
          <a:p>
            <a:r>
              <a:rPr lang="fr-FR" sz="6100" b="1" dirty="0" err="1">
                <a:solidFill>
                  <a:schemeClr val="accent4">
                    <a:lumMod val="75000"/>
                  </a:schemeClr>
                </a:solidFill>
              </a:rPr>
              <a:t>servo-moteurs</a:t>
            </a:r>
            <a:r>
              <a:rPr lang="fr-FR" sz="61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fr-F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effectuer </a:t>
            </a:r>
            <a:r>
              <a:rPr lang="fr-FR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ses actions. </a:t>
            </a:r>
          </a:p>
          <a:p>
            <a:r>
              <a:rPr lang="fr-FR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Ces </a:t>
            </a:r>
            <a:r>
              <a:rPr lang="fr-FR" sz="4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servo-moteurs</a:t>
            </a:r>
            <a:r>
              <a:rPr lang="fr-FR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seront commandés par la partie commande en interaction avec les informations transmises par les capteurs.   </a:t>
            </a:r>
          </a:p>
          <a:p>
            <a:endParaRPr lang="fr-FR" sz="2800" dirty="0" smtClean="0"/>
          </a:p>
          <a:p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r-FR" sz="6000" b="1" dirty="0">
                <a:solidFill>
                  <a:schemeClr val="accent4">
                    <a:lumMod val="75000"/>
                  </a:schemeClr>
                </a:solidFill>
              </a:rPr>
              <a:t>capteurs </a:t>
            </a:r>
            <a:r>
              <a:rPr lang="fr-FR" sz="24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fr-FR" sz="3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différents sensoriels équipant le robot pour une application particulière.</a:t>
            </a:r>
          </a:p>
          <a:p>
            <a:r>
              <a:rPr lang="fr-FR" sz="6000" b="1" dirty="0">
                <a:solidFill>
                  <a:schemeClr val="accent4">
                    <a:lumMod val="75000"/>
                  </a:schemeClr>
                </a:solidFill>
              </a:rPr>
              <a:t>Le Cerveau </a:t>
            </a:r>
            <a:r>
              <a:rPr lang="fr-FR" sz="2400" dirty="0" smtClean="0"/>
              <a:t> </a:t>
            </a:r>
          </a:p>
          <a:p>
            <a:r>
              <a:rPr lang="fr-FR" sz="3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analyser les données provenant des capteurs et d'envoyer les ordres relatifs aux </a:t>
            </a:r>
            <a:r>
              <a:rPr lang="fr-FR" sz="3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servo-moteurs</a:t>
            </a:r>
            <a:r>
              <a:rPr lang="fr-FR" sz="3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628800"/>
            <a:ext cx="8219256" cy="4378491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La structure d’un robot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2856"/>
            <a:ext cx="352839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423531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65212" y="1268760"/>
            <a:ext cx="8255260" cy="5256584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solidFill>
                  <a:schemeClr val="accent4">
                    <a:lumMod val="75000"/>
                  </a:schemeClr>
                </a:solidFill>
              </a:rPr>
              <a:t>KUKA</a:t>
            </a:r>
            <a:r>
              <a:rPr lang="fr-FR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: </a:t>
            </a:r>
          </a:p>
          <a:p>
            <a:pPr algn="ctr"/>
            <a:r>
              <a:rPr lang="fr-FR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Fabricant </a:t>
            </a:r>
            <a:r>
              <a:rPr lang="fr-FR" sz="3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allemand de robots industriels et de solutions de production automatisées opérant mondialement</a:t>
            </a:r>
            <a:r>
              <a:rPr lang="fr-FR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fr-FR" sz="3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fr-FR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25 </a:t>
            </a:r>
            <a:r>
              <a:rPr lang="fr-FR" sz="3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filiales dans le </a:t>
            </a:r>
            <a:r>
              <a:rPr lang="fr-FR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monde.</a:t>
            </a:r>
            <a:endParaRPr lang="fr-FR" sz="3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Les </a:t>
            </a:r>
            <a:r>
              <a:rPr lang="fr-FR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producteurs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97152"/>
            <a:ext cx="770485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1328"/>
            <a:ext cx="8219256" cy="5188032"/>
          </a:xfrm>
        </p:spPr>
        <p:txBody>
          <a:bodyPr>
            <a:normAutofit/>
          </a:bodyPr>
          <a:lstStyle/>
          <a:p>
            <a:r>
              <a:rPr lang="fr-FR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France : KUKA </a:t>
            </a:r>
            <a:r>
              <a:rPr lang="fr-FR" sz="3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Automatisme Robotique SAS 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Les producteurs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541020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9752" y="2852936"/>
            <a:ext cx="294272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 Japon reste incontestablement le leader mondial de la robotique. </a:t>
            </a:r>
            <a:endParaRPr lang="fr-FR" sz="3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9728" indent="0" algn="ctr">
              <a:buNone/>
            </a:pPr>
            <a:r>
              <a:rPr lang="fr-FR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 </a:t>
            </a:r>
            <a:r>
              <a:rPr lang="fr-FR" sz="3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estime sa part de marché globale à 60 % soit 45 milliards d’Euros en 2006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267744" y="332656"/>
            <a:ext cx="4824536" cy="1143000"/>
          </a:xfrm>
        </p:spPr>
        <p:txBody>
          <a:bodyPr/>
          <a:lstStyle/>
          <a:p>
            <a:r>
              <a:rPr lang="fr-FR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Les producteurs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653136"/>
            <a:ext cx="7776864" cy="146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692696"/>
            <a:ext cx="8280920" cy="5904656"/>
          </a:xfrm>
        </p:spPr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fr-FR" b="1" dirty="0" smtClean="0">
                <a:solidFill>
                  <a:schemeClr val="bg2">
                    <a:lumMod val="75000"/>
                  </a:schemeClr>
                </a:solidFill>
              </a:rPr>
              <a:t>Introduction</a:t>
            </a:r>
          </a:p>
          <a:p>
            <a:pPr marL="681228" indent="-571500">
              <a:buFont typeface="+mj-lt"/>
              <a:buAutoNum type="romanUcPeriod"/>
            </a:pPr>
            <a:r>
              <a:rPr lang="fr-F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Les domaines d’utilisation</a:t>
            </a:r>
          </a:p>
          <a:p>
            <a:pPr marL="681228" indent="-571500">
              <a:buFont typeface="+mj-lt"/>
              <a:buAutoNum type="romanUcPeriod"/>
            </a:pPr>
            <a:r>
              <a:rPr lang="fr-F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Exemples  </a:t>
            </a:r>
          </a:p>
          <a:p>
            <a:pPr marL="681228" indent="-571500">
              <a:buFont typeface="+mj-lt"/>
              <a:buAutoNum type="romanUcPeriod"/>
            </a:pPr>
            <a:r>
              <a:rPr lang="fr-F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 structure d’un robot </a:t>
            </a:r>
          </a:p>
          <a:p>
            <a:pPr marL="681228" indent="-571500">
              <a:buFont typeface="+mj-lt"/>
              <a:buAutoNum type="romanUcPeriod"/>
            </a:pPr>
            <a:r>
              <a:rPr lang="fr-F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Les producteurs</a:t>
            </a:r>
          </a:p>
          <a:p>
            <a:pPr marL="681228" indent="-571500">
              <a:buFont typeface="+mj-lt"/>
              <a:buAutoNum type="romanUcPeriod"/>
            </a:pPr>
            <a:r>
              <a:rPr lang="fr-F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Les robots en France</a:t>
            </a:r>
          </a:p>
          <a:p>
            <a:pPr marL="681228" indent="-571500">
              <a:buFont typeface="+mj-lt"/>
              <a:buAutoNum type="romanUcPeriod"/>
            </a:pPr>
            <a:r>
              <a:rPr lang="fr-F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Conclusion </a:t>
            </a:r>
            <a:endParaRPr lang="fr-FR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571500" indent="-57150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75856" y="116632"/>
            <a:ext cx="2755032" cy="576064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SOMMAIRE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1533" y="1706282"/>
            <a:ext cx="3826768" cy="4525963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fr-FR" sz="3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société </a:t>
            </a:r>
            <a:r>
              <a:rPr lang="fr-FR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Toyota</a:t>
            </a:r>
            <a:endParaRPr lang="fr-FR" sz="3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75856" y="260648"/>
            <a:ext cx="4546848" cy="1143000"/>
          </a:xfrm>
        </p:spPr>
        <p:txBody>
          <a:bodyPr>
            <a:normAutofit fontScale="90000"/>
          </a:bodyPr>
          <a:lstStyle/>
          <a:p>
            <a:r>
              <a:rPr lang="fr-FR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Les producteurs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09104"/>
            <a:ext cx="4341138" cy="488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8326359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051720" y="188640"/>
            <a:ext cx="5184576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fr-FR" sz="4000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Les </a:t>
            </a:r>
            <a:r>
              <a:rPr lang="fr-FR" sz="4000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robots en France</a:t>
            </a:r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603856"/>
          </a:xfrm>
        </p:spPr>
        <p:txBody>
          <a:bodyPr/>
          <a:lstStyle/>
          <a:p>
            <a:pPr algn="ctr"/>
            <a:r>
              <a:rPr lang="fr-FR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 secteur de la robotique en France a un </a:t>
            </a:r>
            <a:r>
              <a:rPr lang="fr-FR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grand potentiel</a:t>
            </a:r>
            <a:r>
              <a:rPr lang="fr-FR" dirty="0" smtClean="0"/>
              <a:t>.</a:t>
            </a:r>
          </a:p>
          <a:p>
            <a:pPr algn="ctr"/>
            <a:r>
              <a:rPr lang="fr-FR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Des </a:t>
            </a:r>
            <a:r>
              <a:rPr lang="fr-FR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bons </a:t>
            </a:r>
            <a:r>
              <a:rPr lang="fr-FR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centres de recherche et quelques </a:t>
            </a:r>
            <a:r>
              <a:rPr lang="fr-FR" sz="3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start-ups</a:t>
            </a:r>
            <a:r>
              <a:rPr lang="fr-FR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algn="ctr"/>
            <a:r>
              <a:rPr lang="fr-FR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Mais </a:t>
            </a:r>
            <a:r>
              <a:rPr lang="fr-FR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ces entreprises manquent de moyens.</a:t>
            </a:r>
            <a:endParaRPr lang="fr-FR" sz="3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619672" y="260648"/>
            <a:ext cx="5987008" cy="1143000"/>
          </a:xfrm>
        </p:spPr>
        <p:txBody>
          <a:bodyPr>
            <a:normAutofit/>
          </a:bodyPr>
          <a:lstStyle/>
          <a:p>
            <a:r>
              <a:rPr lang="fr-FR" sz="4400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Les </a:t>
            </a:r>
            <a:r>
              <a:rPr lang="fr-FR" sz="4400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robots en France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4555"/>
          </a:xfrm>
        </p:spPr>
        <p:txBody>
          <a:bodyPr>
            <a:normAutofit/>
          </a:bodyPr>
          <a:lstStyle/>
          <a:p>
            <a:r>
              <a:rPr lang="fr-FR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compétition la plus </a:t>
            </a:r>
            <a:r>
              <a:rPr lang="fr-FR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connue la</a:t>
            </a:r>
            <a:r>
              <a:rPr lang="fr-FR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coupe de France de robotique </a:t>
            </a:r>
            <a:r>
              <a:rPr lang="fr-FR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fr-FR" sz="3400" b="1" dirty="0" smtClean="0">
                <a:solidFill>
                  <a:schemeClr val="bg2">
                    <a:lumMod val="50000"/>
                  </a:schemeClr>
                </a:solidFill>
              </a:rPr>
              <a:t>(EUROBA)</a:t>
            </a:r>
            <a:r>
              <a:rPr lang="fr-FR" sz="3400" b="1" dirty="0" smtClean="0">
                <a:solidFill>
                  <a:schemeClr val="bg2">
                    <a:lumMod val="50000"/>
                  </a:schemeClr>
                </a:solidFill>
              </a:rPr>
              <a:t> </a:t>
            </a:r>
            <a:r>
              <a:rPr lang="fr-FR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endParaRPr lang="fr-FR" sz="3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123728" y="0"/>
            <a:ext cx="4824536" cy="836712"/>
          </a:xfrm>
        </p:spPr>
        <p:txBody>
          <a:bodyPr>
            <a:normAutofit fontScale="90000"/>
          </a:bodyPr>
          <a:lstStyle/>
          <a:p>
            <a:r>
              <a:rPr lang="fr-FR" sz="4000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Les robots en France</a:t>
            </a:r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708920"/>
            <a:ext cx="756083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835696" y="188640"/>
            <a:ext cx="5842992" cy="1143000"/>
          </a:xfrm>
        </p:spPr>
        <p:txBody>
          <a:bodyPr/>
          <a:lstStyle/>
          <a:p>
            <a:r>
              <a:rPr lang="fr-FR" sz="4400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Les robots en France</a:t>
            </a:r>
            <a:endParaRPr lang="fr-FR" dirty="0"/>
          </a:p>
        </p:txBody>
      </p:sp>
      <p:pic>
        <p:nvPicPr>
          <p:cNvPr id="4" name="Nao, la star des robots_(360p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052736"/>
            <a:ext cx="7920880" cy="46805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87824" y="6093296"/>
            <a:ext cx="47490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fr-FR" sz="28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Nao, la star des robots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35292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627784" y="260648"/>
            <a:ext cx="3816424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INTRODUCTION</a:t>
            </a:r>
            <a:endParaRPr lang="fr-FR" dirty="0"/>
          </a:p>
        </p:txBody>
      </p:sp>
      <p:pic>
        <p:nvPicPr>
          <p:cNvPr id="4" name="Robot Documentary Part 1_(360p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980728"/>
            <a:ext cx="8665648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976664"/>
          </a:xfrm>
        </p:spPr>
        <p:txBody>
          <a:bodyPr>
            <a:normAutofit/>
          </a:bodyPr>
          <a:lstStyle/>
          <a:p>
            <a:pPr marL="566928" lvl="1" indent="-457200" algn="ctr">
              <a:spcBef>
                <a:spcPts val="400"/>
              </a:spcBef>
              <a:buSzPct val="68000"/>
              <a:buFont typeface="+mj-lt"/>
              <a:buAutoNum type="arabicPeriod"/>
            </a:pP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Un robot, c’est quoi?</a:t>
            </a:r>
            <a:endParaRPr lang="fr-FR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66928" lvl="1" indent="-457200">
              <a:spcBef>
                <a:spcPts val="400"/>
              </a:spcBef>
              <a:buSzPct val="68000"/>
              <a:buFont typeface="Wingdings" pitchFamily="2" charset="2"/>
              <a:buChar char="v"/>
            </a:pPr>
            <a:r>
              <a:rPr lang="fr-F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Un dispositif mécatronique.</a:t>
            </a:r>
          </a:p>
          <a:p>
            <a:pPr marL="566928" lvl="1" indent="-457200">
              <a:spcBef>
                <a:spcPts val="400"/>
              </a:spcBef>
              <a:buSzPct val="68000"/>
              <a:buFont typeface="Wingdings" pitchFamily="2" charset="2"/>
              <a:buChar char="v"/>
            </a:pPr>
            <a:r>
              <a:rPr lang="fr-F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allier  de la mécanique, de l’électronique et de l’informatique .</a:t>
            </a:r>
            <a:endParaRPr lang="fr-FR" dirty="0" smtClean="0"/>
          </a:p>
          <a:p>
            <a:pPr>
              <a:buNone/>
            </a:pPr>
            <a:r>
              <a:rPr lang="fr-FR" sz="2200" b="1" dirty="0" smtClean="0">
                <a:solidFill>
                  <a:schemeClr val="accent1">
                    <a:lumMod val="75000"/>
                  </a:schemeClr>
                </a:solidFill>
              </a:rPr>
              <a:t>OBJECTIF</a:t>
            </a:r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pPr>
              <a:buFont typeface="Wingdings" pitchFamily="2" charset="2"/>
              <a:buChar char="v"/>
            </a:pPr>
            <a:r>
              <a:rPr lang="fr-F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Accomplir soit des tâches qui sont  dangereuses, pénibles, répétitives ou  impossibles pour les humains.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915816" y="0"/>
            <a:ext cx="4114800" cy="638944"/>
          </a:xfrm>
        </p:spPr>
        <p:txBody>
          <a:bodyPr>
            <a:normAutofit fontScale="90000"/>
          </a:bodyPr>
          <a:lstStyle/>
          <a:p>
            <a:r>
              <a:rPr lang="fr-FR" sz="4800" dirty="0" smtClean="0">
                <a:solidFill>
                  <a:schemeClr val="bg2">
                    <a:lumMod val="75000"/>
                  </a:schemeClr>
                </a:solidFill>
              </a:rPr>
              <a:t>Introduction</a:t>
            </a:r>
            <a:endParaRPr lang="fr-F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836712"/>
            <a:ext cx="30099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332656"/>
            <a:ext cx="8579296" cy="5674635"/>
          </a:xfrm>
        </p:spPr>
        <p:txBody>
          <a:bodyPr/>
          <a:lstStyle/>
          <a:p>
            <a:pPr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483768" y="188640"/>
            <a:ext cx="5328592" cy="95436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INTRODUCTION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467544" y="1340768"/>
            <a:ext cx="4464496" cy="428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6928" lvl="1" indent="-457200" algn="ctr">
              <a:spcBef>
                <a:spcPts val="400"/>
              </a:spcBef>
              <a:buSzPct val="68000"/>
            </a:pP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Un peu d’histoire </a:t>
            </a:r>
            <a:endParaRPr lang="fr-FR" sz="32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566928" lvl="1" indent="-457200">
              <a:spcBef>
                <a:spcPts val="400"/>
              </a:spcBef>
              <a:buClr>
                <a:schemeClr val="accent1">
                  <a:lumMod val="75000"/>
                </a:schemeClr>
              </a:buClr>
              <a:buSzPct val="68000"/>
              <a:buFont typeface="Wingdings" pitchFamily="2" charset="2"/>
              <a:buChar char="v"/>
            </a:pPr>
            <a:r>
              <a:rPr lang="fr-F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Imposer dès le début des années 1970 .</a:t>
            </a:r>
          </a:p>
          <a:p>
            <a:pPr marL="566928" lvl="1" indent="-457200">
              <a:spcBef>
                <a:spcPts val="400"/>
              </a:spcBef>
              <a:buClr>
                <a:schemeClr val="accent1">
                  <a:lumMod val="75000"/>
                </a:schemeClr>
              </a:buClr>
              <a:buSzPct val="68000"/>
            </a:pPr>
            <a:endParaRPr lang="fr-FR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66928" lvl="1" indent="-457200">
              <a:spcBef>
                <a:spcPts val="400"/>
              </a:spcBef>
              <a:buClr>
                <a:schemeClr val="accent1">
                  <a:lumMod val="75000"/>
                </a:schemeClr>
              </a:buClr>
              <a:buSzPct val="68000"/>
              <a:buFont typeface="Wingdings" pitchFamily="2" charset="2"/>
              <a:buChar char="v"/>
            </a:pPr>
            <a:endParaRPr lang="fr-FR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66928" lvl="1" indent="-457200" algn="ctr">
              <a:spcBef>
                <a:spcPts val="400"/>
              </a:spcBef>
              <a:buSzPct val="68000"/>
              <a:buNone/>
            </a:pPr>
            <a:endParaRPr lang="fr-FR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66928" lvl="1" indent="-457200" algn="ctr">
              <a:spcBef>
                <a:spcPts val="400"/>
              </a:spcBef>
              <a:buSzPct val="68000"/>
              <a:buNone/>
            </a:pPr>
            <a:endParaRPr lang="fr-FR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5085184"/>
            <a:ext cx="24098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908720"/>
            <a:ext cx="5040560" cy="5328592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v"/>
            </a:pPr>
            <a:endParaRPr lang="fr-F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fr-FR" sz="6700" b="1" dirty="0" smtClean="0">
                <a:solidFill>
                  <a:schemeClr val="accent1">
                    <a:lumMod val="75000"/>
                  </a:schemeClr>
                </a:solidFill>
              </a:rPr>
              <a:t>L’industrie: </a:t>
            </a:r>
          </a:p>
          <a:p>
            <a:pPr>
              <a:buFont typeface="Arial" pitchFamily="34" charset="0"/>
              <a:buChar char="•"/>
            </a:pPr>
            <a:r>
              <a:rPr lang="fr-FR" sz="67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fr-FR" sz="4200" b="1" dirty="0" smtClean="0">
                <a:solidFill>
                  <a:schemeClr val="accent1">
                    <a:lumMod val="75000"/>
                  </a:schemeClr>
                </a:solidFill>
              </a:rPr>
              <a:t>L’industrie des automobiles .</a:t>
            </a:r>
            <a:endParaRPr lang="fr-FR" sz="4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66928" lvl="1" indent="-457200">
              <a:spcBef>
                <a:spcPts val="400"/>
              </a:spcBef>
              <a:buSzPct val="68000"/>
              <a:buFont typeface="Wingdings" pitchFamily="2" charset="2"/>
              <a:buChar char="v"/>
            </a:pPr>
            <a:r>
              <a:rPr lang="fr-FR" sz="5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apparus aux Etats-Unis vers Ces robot1960.</a:t>
            </a:r>
          </a:p>
          <a:p>
            <a:pPr marL="566928" lvl="1" indent="-457200">
              <a:spcBef>
                <a:spcPts val="400"/>
              </a:spcBef>
              <a:buSzPct val="68000"/>
              <a:buFont typeface="Wingdings" pitchFamily="2" charset="2"/>
              <a:buChar char="v"/>
            </a:pPr>
            <a:r>
              <a:rPr lang="fr-FR" sz="5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peuvent être programmés de différentes façons et donc faire des tâches répétitives ou variées.</a:t>
            </a:r>
          </a:p>
          <a:p>
            <a:pPr>
              <a:buNone/>
            </a:pPr>
            <a:endParaRPr lang="fr-F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fr-F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fr-F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fr-F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139136" cy="576064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Les domaines d’utilisation</a:t>
            </a:r>
            <a:b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fr-FR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908720"/>
            <a:ext cx="331236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1329"/>
            <a:ext cx="3250704" cy="435504"/>
          </a:xfrm>
        </p:spPr>
        <p:txBody>
          <a:bodyPr>
            <a:normAutofit fontScale="4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fr-FR" sz="6700" b="1" dirty="0" smtClean="0">
                <a:solidFill>
                  <a:schemeClr val="accent1">
                    <a:lumMod val="75000"/>
                  </a:schemeClr>
                </a:solidFill>
              </a:rPr>
              <a:t>Les Loisirs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Les domaines d’utilisation</a:t>
            </a:r>
            <a:endParaRPr lang="fr-F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052736"/>
            <a:ext cx="266429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437112"/>
            <a:ext cx="209401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708920"/>
            <a:ext cx="48577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1329"/>
            <a:ext cx="2890664" cy="6515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Médecine</a:t>
            </a:r>
          </a:p>
          <a:p>
            <a:endParaRPr lang="fr-FR" sz="22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922114"/>
          </a:xfrm>
        </p:spPr>
        <p:txBody>
          <a:bodyPr/>
          <a:lstStyle/>
          <a:p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Les domaines d’utilisation</a:t>
            </a:r>
            <a:endParaRPr lang="fr-F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052736"/>
            <a:ext cx="367240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51520" y="2276873"/>
            <a:ext cx="4968552" cy="3986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6928" lvl="1" indent="-457200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v"/>
            </a:pPr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 appareil utilisé pour soigner des patients, et s’apparentant par certains aspects à un robot</a:t>
            </a:r>
            <a:r>
              <a:rPr lang="fr-F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566928" lvl="1" indent="-457200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v"/>
            </a:pPr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utilisé pour diverses opérations chirurgicales, principalement aux États-Unis et en </a:t>
            </a:r>
            <a:r>
              <a:rPr lang="fr-F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Europe.</a:t>
            </a:r>
            <a:endParaRPr lang="fr-FR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66928" lvl="1" indent="-457200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v"/>
            </a:pPr>
            <a:endParaRPr lang="fr-FR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1329"/>
            <a:ext cx="3682752" cy="14436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Militaire</a:t>
            </a:r>
          </a:p>
          <a:p>
            <a:pPr>
              <a:buFont typeface="Arial" pitchFamily="34" charset="0"/>
              <a:buChar char="•"/>
            </a:pP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arme autonome  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Les domaines d’utilisation</a:t>
            </a:r>
            <a:endParaRPr lang="fr-F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268760"/>
            <a:ext cx="429577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464</TotalTime>
  <Words>379</Words>
  <Application>Microsoft Office PowerPoint</Application>
  <PresentationFormat>Affichage à l'écran (4:3)</PresentationFormat>
  <Paragraphs>91</Paragraphs>
  <Slides>25</Slides>
  <Notes>1</Notes>
  <HiddenSlides>0</HiddenSlides>
  <MMClips>4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Rotonde</vt:lpstr>
      <vt:lpstr>LES    ROBOTS</vt:lpstr>
      <vt:lpstr>SOMMAIRE</vt:lpstr>
      <vt:lpstr>INTRODUCTION</vt:lpstr>
      <vt:lpstr>Introduction</vt:lpstr>
      <vt:lpstr>INTRODUCTION</vt:lpstr>
      <vt:lpstr> Les domaines d’utilisation </vt:lpstr>
      <vt:lpstr>Les domaines d’utilisation</vt:lpstr>
      <vt:lpstr>Les domaines d’utilisation</vt:lpstr>
      <vt:lpstr>Les domaines d’utilisation</vt:lpstr>
      <vt:lpstr>Exemples</vt:lpstr>
      <vt:lpstr>Exemples</vt:lpstr>
      <vt:lpstr>      La structure d’un robot  </vt:lpstr>
      <vt:lpstr>     La structure d’un robot </vt:lpstr>
      <vt:lpstr>    La structure d’un robot</vt:lpstr>
      <vt:lpstr>Diapositive 15</vt:lpstr>
      <vt:lpstr>    La structure d’un robot</vt:lpstr>
      <vt:lpstr>         Les producteurs</vt:lpstr>
      <vt:lpstr>Les producteurs </vt:lpstr>
      <vt:lpstr>Les producteurs</vt:lpstr>
      <vt:lpstr>Les producteurs</vt:lpstr>
      <vt:lpstr> Les robots en France </vt:lpstr>
      <vt:lpstr>Les robots en France</vt:lpstr>
      <vt:lpstr>Les robots en France</vt:lpstr>
      <vt:lpstr>Les robots en France</vt:lpstr>
      <vt:lpstr>Diapositive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   ROBOTS</dc:title>
  <dc:creator>AHMED</dc:creator>
  <cp:lastModifiedBy>AHMED</cp:lastModifiedBy>
  <cp:revision>13</cp:revision>
  <dcterms:created xsi:type="dcterms:W3CDTF">2014-02-13T20:25:55Z</dcterms:created>
  <dcterms:modified xsi:type="dcterms:W3CDTF">2014-02-20T23:23:35Z</dcterms:modified>
</cp:coreProperties>
</file>