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61" r:id="rId4"/>
    <p:sldId id="266" r:id="rId5"/>
    <p:sldId id="267" r:id="rId6"/>
    <p:sldId id="268" r:id="rId7"/>
    <p:sldId id="272" r:id="rId8"/>
    <p:sldId id="273" r:id="rId9"/>
    <p:sldId id="270" r:id="rId10"/>
    <p:sldId id="276" r:id="rId11"/>
    <p:sldId id="271" r:id="rId12"/>
    <p:sldId id="274" r:id="rId13"/>
    <p:sldId id="275" r:id="rId14"/>
    <p:sldId id="278" r:id="rId15"/>
    <p:sldId id="277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C445-4E1D-4776-9A4F-C4EE06834579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44E7-D1F5-4A1D-9CF1-B255309A7A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4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4E7-D1F5-4A1D-9CF1-B255309A7A6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7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4E7-D1F5-4A1D-9CF1-B255309A7A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7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4E7-D1F5-4A1D-9CF1-B255309A7A6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7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4E7-D1F5-4A1D-9CF1-B255309A7A6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7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183680"/>
            <a:ext cx="7727776" cy="1162048"/>
          </a:xfrm>
        </p:spPr>
        <p:txBody>
          <a:bodyPr/>
          <a:lstStyle/>
          <a:p>
            <a:r>
              <a:rPr lang="en-US" dirty="0" smtClean="0"/>
              <a:t>IHM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04" y="1916832"/>
            <a:ext cx="2874912" cy="313184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Réalisateur :  BEN CHEIKH AHMED Mustapha</a:t>
            </a:r>
            <a:endParaRPr lang="en-US" sz="15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632448"/>
            <a:ext cx="2798440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Intervenant  : RECANATI Catherine</a:t>
            </a:r>
            <a:endParaRPr lang="en-US" sz="1500" dirty="0"/>
          </a:p>
        </p:txBody>
      </p:sp>
      <p:pic>
        <p:nvPicPr>
          <p:cNvPr id="5" name="Image 3" descr="C:\Users\Issam\Desktop\etude\rapport de stream\logoGalil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802" y="4581128"/>
            <a:ext cx="2798440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2013 / 2014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Les interfaces d’aujourd’hui</a:t>
            </a:r>
            <a:endParaRPr lang="en-US" sz="3800" dirty="0"/>
          </a:p>
        </p:txBody>
      </p:sp>
      <p:pic>
        <p:nvPicPr>
          <p:cNvPr id="1026" name="Picture 2" descr="C:\Users\BOB\Desktop\casque-realite-virtu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9"/>
            <a:ext cx="1584176" cy="1977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BOB\Desktop\la-dualshock-4-et-le-ps4-eye-illustres-ME305011725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05653"/>
            <a:ext cx="24527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B\Desktop\honda-simulateur-conduite_01-54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2467936" cy="19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B\Desktop\5138a3e89ab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77" y="4564355"/>
            <a:ext cx="2816738" cy="17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B\Desktop\android-controle-voc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736304" cy="17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704" y="3789040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Casque virtuel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7092280" y="3789040"/>
            <a:ext cx="175096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Manette interactive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1894562" y="6379573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Écran tactile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5868144" y="6201188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Commande vocale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4293800" y="3941440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Simulateur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52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Les interfaces de </a:t>
            </a:r>
            <a:r>
              <a:rPr lang="en-US" sz="3800" dirty="0" err="1" smtClean="0"/>
              <a:t>demain</a:t>
            </a:r>
            <a:endParaRPr lang="en-US" sz="3800" dirty="0"/>
          </a:p>
        </p:txBody>
      </p:sp>
      <p:pic>
        <p:nvPicPr>
          <p:cNvPr id="2050" name="Picture 2" descr="C:\Users\BOB\Desktop\controle_asim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20" y="2637626"/>
            <a:ext cx="2555482" cy="289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B\Desktop\59e54812e30036c00debc519d8311c5b13aecd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3428504" cy="2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B\Desktop\atelier-visage-sc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45" y="1630228"/>
            <a:ext cx="4157092" cy="20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57775" y="3789040"/>
            <a:ext cx="2088232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Reconnaissance faciale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5753797" y="6165304"/>
            <a:ext cx="172846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Interfaces greffées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6525055" y="2204864"/>
            <a:ext cx="1914411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Interfaces neuronales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67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Google Glass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Le projet Google Glass, ou Project Glass (littéralement projet lunette), est un programme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de recherche et développement lancé par Google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 sur la création d’une paire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de lunettes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 avec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une réalité augmentée.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C’est une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paire de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lunettes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équipée d'une caméra intégrée, d'un micro, d'un pavé tactile sur l'une des branches, de mini-écrans, d'un accès à internet par Wi-Fi ou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Bluetooth.</a:t>
            </a:r>
          </a:p>
          <a:p>
            <a:pPr algn="just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Elle permet d'accéder à la plupart des fonctionnalités de Google 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: Google Agenda, reconnaissance vocale, Google+, horloge/alarme, météo, messages (SMS, MMS, courrier électronique), appareil photo, GPS (Google </a:t>
            </a:r>
            <a:r>
              <a:rPr lang="fr-FR" sz="2400" i="1" dirty="0" err="1" smtClean="0">
                <a:solidFill>
                  <a:schemeClr val="tx2">
                    <a:lumMod val="75000"/>
                  </a:schemeClr>
                </a:solidFill>
              </a:rPr>
              <a:t>Maps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816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Leap motion controller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C’est un outil permettant de contrôler son ordinateur avec de simples gestes.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Mieux que le tactile (pas besoin de toucher l’écran).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Plus précis qu’une souris, aussi fiable qu’un clavier et plus sensible qu’un écran.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Il permet un contrôle à 3 dimensions.</a:t>
            </a: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BOB\Desktop\about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93917"/>
            <a:ext cx="5760640" cy="17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La </a:t>
            </a:r>
            <a:r>
              <a:rPr lang="en-US" sz="3800" dirty="0" err="1" smtClean="0"/>
              <a:t>maison</a:t>
            </a:r>
            <a:r>
              <a:rPr lang="en-US" sz="3800" dirty="0" smtClean="0"/>
              <a:t> de </a:t>
            </a:r>
            <a:r>
              <a:rPr lang="en-US" sz="3800" dirty="0" err="1" smtClean="0"/>
              <a:t>demain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La maison connectée (passer l’aspirateur ou lancer le lave-linge à distance…)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Les mêmes fonctions qu’un ordinateur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Personnalisation et paramétrage (gestion de l’énergie, ambiance, couleurs…)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Contrôle d’accès, sécurité (détection de l’arrivée de l’habitant grâce au système de localisation de son téléphone…)</a:t>
            </a: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Concepts IHM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2880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Interface sensorielle (gestuelle)</a:t>
            </a:r>
          </a:p>
          <a:p>
            <a:pPr algn="just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Tout matériau, toute surface qui nous entoure, peut potentiellement servir d’interface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Le principe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est celui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de l’interprétation des fréquences électromagnétiques ou acoustiques qui sont produites de manière caractéristique lorsqu’un objet entre en contact avec une surface.</a:t>
            </a:r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OB\Desktop\diplax_surface_tac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576348"/>
            <a:ext cx="3851920" cy="22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Concepts IHM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Ecriture avec les yeux</a:t>
            </a:r>
          </a:p>
          <a:p>
            <a:pPr marL="0" indent="0" algn="just">
              <a:buNone/>
            </a:pPr>
            <a:endParaRPr lang="fr-FR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600" i="1" dirty="0" smtClean="0">
                <a:solidFill>
                  <a:schemeClr val="tx2">
                    <a:lumMod val="75000"/>
                  </a:schemeClr>
                </a:solidFill>
              </a:rPr>
              <a:t>Un utilisateur </a:t>
            </a:r>
            <a:r>
              <a:rPr lang="fr-FR" sz="2600" i="1" dirty="0">
                <a:solidFill>
                  <a:schemeClr val="tx2">
                    <a:lumMod val="75000"/>
                  </a:schemeClr>
                </a:solidFill>
              </a:rPr>
              <a:t>peut tracer des lettres, des chiffres, des figures, une signature, et même réaliser des dessins avec son </a:t>
            </a:r>
            <a:r>
              <a:rPr lang="fr-FR" sz="2600" i="1" dirty="0" smtClean="0">
                <a:solidFill>
                  <a:schemeClr val="tx2">
                    <a:lumMod val="75000"/>
                  </a:schemeClr>
                </a:solidFill>
              </a:rPr>
              <a:t>regard.</a:t>
            </a:r>
          </a:p>
          <a:p>
            <a:pPr algn="just"/>
            <a:r>
              <a:rPr lang="fr-FR" sz="2600" i="1" dirty="0" smtClean="0">
                <a:solidFill>
                  <a:schemeClr val="tx2">
                    <a:lumMod val="75000"/>
                  </a:schemeClr>
                </a:solidFill>
              </a:rPr>
              <a:t>Cette </a:t>
            </a:r>
            <a:r>
              <a:rPr lang="fr-FR" sz="2600" i="1" dirty="0">
                <a:solidFill>
                  <a:schemeClr val="tx2">
                    <a:lumMod val="75000"/>
                  </a:schemeClr>
                </a:solidFill>
              </a:rPr>
              <a:t>performance se base sur une illusion visuelle qui permet aux yeux de tracer des trajectoires lisses et claires après quelques heures d'entraînement.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Démonstration : VIDEO</a:t>
            </a:r>
            <a:endParaRPr lang="fr-FR" sz="2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Conclusion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2564904"/>
            <a:ext cx="7416824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Inégalités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entre les pauvres et les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riches?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Impacts (addiction, psychologique, social, radiations reçues…)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Sécurité et vie privée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Quelles vies auront nos enfants?</a:t>
            </a:r>
          </a:p>
          <a:p>
            <a:pPr marL="0" indent="0" algn="just">
              <a:buNone/>
            </a:pPr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1700808"/>
            <a:ext cx="7740352" cy="444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600" dirty="0" smtClean="0"/>
          </a:p>
          <a:p>
            <a:pPr>
              <a:buFont typeface="Wingdings" pitchFamily="2" charset="2"/>
              <a:buChar char="Ø"/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Introduction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Les paradigmes d’interface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 types d’IHM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Les interfaces d’aujourd’hui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Les interfaces de demain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Google Glass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Le leap motion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controller</a:t>
            </a:r>
            <a:endParaRPr lang="fr-FR" sz="2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La maison de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demain</a:t>
            </a:r>
          </a:p>
          <a:p>
            <a:pPr>
              <a:buFont typeface="Wingdings" pitchFamily="2" charset="2"/>
              <a:buChar char="Ø"/>
            </a:pPr>
            <a:r>
              <a:rPr lang="fr-FR" sz="26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6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Concepts IHM</a:t>
            </a:r>
            <a:endParaRPr lang="fr-FR" sz="2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1844824"/>
            <a:ext cx="7162800" cy="4449763"/>
          </a:xfrm>
        </p:spPr>
        <p:txBody>
          <a:bodyPr>
            <a:normAutofit/>
          </a:bodyPr>
          <a:lstStyle/>
          <a:p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L'évolution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des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IHM est liée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à deux phénomènes :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arrivée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 nouvelles machines / nouveaux systèmes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et nouvelles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possibilités technologiques sur le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marché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Passage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d'un paradigme à l'autre</a:t>
            </a:r>
          </a:p>
          <a:p>
            <a:pPr marL="0" indent="0">
              <a:buNone/>
            </a:pPr>
            <a:r>
              <a:rPr lang="fr-FR" sz="1800" dirty="0"/>
              <a:t> </a:t>
            </a:r>
          </a:p>
          <a:p>
            <a:pPr algn="just"/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032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Paradigmes</a:t>
            </a:r>
            <a:r>
              <a:rPr lang="en-US" sz="3800" dirty="0" smtClean="0"/>
              <a:t> </a:t>
            </a:r>
            <a:r>
              <a:rPr lang="en-US" sz="3800" dirty="0" err="1" smtClean="0"/>
              <a:t>d’interface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676400"/>
            <a:ext cx="7211144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On distingue 3 paradigmes d’interface :</a:t>
            </a:r>
          </a:p>
          <a:p>
            <a:pPr marL="0" indent="0">
              <a:buNone/>
            </a:pP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le </a:t>
            </a:r>
            <a:r>
              <a:rPr lang="fr-FR" sz="2800" i="1" dirty="0">
                <a:solidFill>
                  <a:schemeClr val="tx2">
                    <a:lumMod val="75000"/>
                  </a:schemeClr>
                </a:solidFill>
              </a:rPr>
              <a:t>paradigme </a:t>
            </a:r>
            <a:r>
              <a:rPr lang="fr-FR" sz="2800" i="1" dirty="0" smtClean="0">
                <a:solidFill>
                  <a:schemeClr val="tx2">
                    <a:lumMod val="75000"/>
                  </a:schemeClr>
                </a:solidFill>
              </a:rPr>
              <a:t>technologique </a:t>
            </a: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le </a:t>
            </a:r>
            <a:r>
              <a:rPr lang="fr-FR" sz="2800" i="1" dirty="0">
                <a:solidFill>
                  <a:schemeClr val="tx2">
                    <a:lumMod val="75000"/>
                  </a:schemeClr>
                </a:solidFill>
              </a:rPr>
              <a:t>paradigme de la </a:t>
            </a:r>
            <a:r>
              <a:rPr lang="fr-FR" sz="2800" i="1" dirty="0" smtClean="0">
                <a:solidFill>
                  <a:schemeClr val="tx2">
                    <a:lumMod val="75000"/>
                  </a:schemeClr>
                </a:solidFill>
              </a:rPr>
              <a:t>métaphore</a:t>
            </a: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le </a:t>
            </a:r>
            <a:r>
              <a:rPr lang="fr-FR" sz="2800" i="1" dirty="0">
                <a:solidFill>
                  <a:schemeClr val="tx2">
                    <a:lumMod val="75000"/>
                  </a:schemeClr>
                </a:solidFill>
              </a:rPr>
              <a:t>paradigme idiomatique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Paradigmes</a:t>
            </a:r>
            <a:r>
              <a:rPr lang="en-US" sz="3800" dirty="0" smtClean="0"/>
              <a:t> </a:t>
            </a:r>
            <a:r>
              <a:rPr lang="en-US" sz="3800" dirty="0" err="1" smtClean="0"/>
              <a:t>d’interface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fr-FR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Le</a:t>
            </a:r>
            <a:r>
              <a:rPr lang="fr-FR" sz="2400" u="sng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fr-FR" sz="2400" i="1" u="sng" dirty="0">
                <a:solidFill>
                  <a:schemeClr val="tx2">
                    <a:lumMod val="75000"/>
                  </a:schemeClr>
                </a:solidFill>
              </a:rPr>
              <a:t>paradigme </a:t>
            </a:r>
            <a:r>
              <a:rPr lang="fr-FR" sz="2400" i="1" u="sng" dirty="0" smtClean="0">
                <a:solidFill>
                  <a:schemeClr val="tx2">
                    <a:lumMod val="75000"/>
                  </a:schemeClr>
                </a:solidFill>
              </a:rPr>
              <a:t>technologique : </a:t>
            </a:r>
          </a:p>
          <a:p>
            <a:pPr marL="0" indent="0" algn="just">
              <a:buNone/>
            </a:pPr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un utilisateur cherche l’efficacité sans avoir besoin de comprendre comment elle marche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seul un spécialiste qui sait comment la </a:t>
            </a:r>
            <a:r>
              <a:rPr lang="fr-FR" sz="2400" i="1" smtClean="0">
                <a:solidFill>
                  <a:schemeClr val="tx2">
                    <a:lumMod val="75000"/>
                  </a:schemeClr>
                </a:solidFill>
              </a:rPr>
              <a:t>machine a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été construite peut interagir avec elle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Exemple: les axes d’un ascenseur, les conduits de climatisation…</a:t>
            </a: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91680" y="1475745"/>
            <a:ext cx="1800200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Paradigmes</a:t>
            </a:r>
            <a:r>
              <a:rPr lang="en-US" sz="3800" dirty="0" smtClean="0"/>
              <a:t> </a:t>
            </a:r>
            <a:r>
              <a:rPr lang="en-US" sz="3800" dirty="0" err="1" smtClean="0"/>
              <a:t>d’interface</a:t>
            </a:r>
            <a:endParaRPr lang="en-US" sz="38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le</a:t>
            </a:r>
            <a:r>
              <a:rPr lang="fr-FR" sz="2400" u="sng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fr-FR" sz="2400" i="1" u="sng" dirty="0">
                <a:solidFill>
                  <a:schemeClr val="tx2">
                    <a:lumMod val="75000"/>
                  </a:schemeClr>
                </a:solidFill>
              </a:rPr>
              <a:t>paradigme de la métaphore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Invention de l’interface graphique moderne par XEROX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C’est 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un paradigme basé sur l’analogie avec un objet de la vie </a:t>
            </a: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courante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On comprend intuitivement les choses par comparaison mentale immédiate</a:t>
            </a:r>
          </a:p>
          <a:p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Apprentissage simple</a:t>
            </a:r>
            <a:endParaRPr lang="fr-FR" sz="2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L'affichage des fichiers et documents sur Windows…</a:t>
            </a:r>
          </a:p>
        </p:txBody>
      </p:sp>
      <p:sp>
        <p:nvSpPr>
          <p:cNvPr id="10" name="Oval 9"/>
          <p:cNvSpPr/>
          <p:nvPr/>
        </p:nvSpPr>
        <p:spPr>
          <a:xfrm>
            <a:off x="1691680" y="1475745"/>
            <a:ext cx="194421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Aujourd’hui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0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Paradigmes</a:t>
            </a:r>
            <a:r>
              <a:rPr lang="en-US" sz="3800" dirty="0" smtClean="0"/>
              <a:t> </a:t>
            </a:r>
            <a:r>
              <a:rPr lang="en-US" sz="3800" dirty="0" err="1" smtClean="0"/>
              <a:t>d’interface</a:t>
            </a:r>
            <a:endParaRPr lang="en-US" sz="38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u="sng" dirty="0">
                <a:solidFill>
                  <a:schemeClr val="tx2">
                    <a:lumMod val="75000"/>
                  </a:schemeClr>
                </a:solidFill>
              </a:rPr>
              <a:t>le </a:t>
            </a:r>
            <a:r>
              <a:rPr lang="fr-FR" sz="2400" i="1" u="sng" dirty="0">
                <a:solidFill>
                  <a:schemeClr val="tx2">
                    <a:lumMod val="75000"/>
                  </a:schemeClr>
                </a:solidFill>
              </a:rPr>
              <a:t>paradigme idiomatique</a:t>
            </a: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Il résout le problème des deux précédents paradigmes</a:t>
            </a: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Comportement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stéréotypé, cohérent, simple à apprendre mais pas forcément calqué sur des objets de la vie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réelle</a:t>
            </a: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Exemple de la vie courante : les cinq anneaux des jeux olympiques, la fenêtre volante de Windows</a:t>
            </a: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La souris, les dossiers imbriqués à l’infini…</a:t>
            </a:r>
          </a:p>
          <a:p>
            <a:endParaRPr lang="fr-FR" sz="2400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1680" y="1475745"/>
            <a:ext cx="194421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Aujourd’hui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Les types </a:t>
            </a:r>
            <a:r>
              <a:rPr lang="en-US" sz="3800" dirty="0" err="1" smtClean="0"/>
              <a:t>d’IHM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676400"/>
            <a:ext cx="7211144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distingue trois types d’IHM</a:t>
            </a:r>
          </a:p>
          <a:p>
            <a:pPr marL="0" indent="0">
              <a:buNone/>
            </a:pP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47664" y="2492896"/>
            <a:ext cx="734481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u="sng" dirty="0"/>
              <a:t>Les interfaces </a:t>
            </a:r>
            <a:r>
              <a:rPr lang="fr-FR" u="sng" dirty="0" smtClean="0"/>
              <a:t>d'acquisition : </a:t>
            </a:r>
          </a:p>
          <a:p>
            <a:pPr algn="ctr"/>
            <a:r>
              <a:rPr lang="fr-FR" dirty="0"/>
              <a:t>b</a:t>
            </a:r>
            <a:r>
              <a:rPr lang="fr-FR" dirty="0" smtClean="0"/>
              <a:t>outons, clavier, capteur de mouvement, télécommande… </a:t>
            </a:r>
          </a:p>
          <a:p>
            <a:pPr algn="ctr"/>
            <a:endParaRPr lang="fr-FR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42969" y="3789040"/>
            <a:ext cx="734481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u="sng" dirty="0"/>
              <a:t>Les interfaces de restitution : </a:t>
            </a:r>
            <a:endParaRPr lang="fr-FR" u="sng" dirty="0" smtClean="0"/>
          </a:p>
          <a:p>
            <a:pPr algn="ctr"/>
            <a:r>
              <a:rPr lang="fr-FR" dirty="0" smtClean="0"/>
              <a:t>écrans</a:t>
            </a:r>
            <a:r>
              <a:rPr lang="fr-FR" dirty="0"/>
              <a:t>, témoins à </a:t>
            </a:r>
            <a:r>
              <a:rPr lang="fr-FR" dirty="0" smtClean="0"/>
              <a:t>LED, voyants </a:t>
            </a:r>
            <a:r>
              <a:rPr lang="fr-FR" dirty="0"/>
              <a:t>d'état du système, </a:t>
            </a:r>
            <a:r>
              <a:rPr lang="fr-FR" dirty="0" smtClean="0"/>
              <a:t>haut parleurs…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5085184"/>
            <a:ext cx="734481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u="sng" dirty="0"/>
              <a:t>Les interfaces combinées : </a:t>
            </a:r>
            <a:endParaRPr lang="fr-FR" u="sng" dirty="0" smtClean="0"/>
          </a:p>
          <a:p>
            <a:pPr algn="ctr"/>
            <a:r>
              <a:rPr lang="fr-FR" dirty="0" smtClean="0"/>
              <a:t>écrans tactiles, Multi-</a:t>
            </a:r>
            <a:r>
              <a:rPr lang="fr-FR" dirty="0" err="1" smtClean="0"/>
              <a:t>touch</a:t>
            </a:r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50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Les interfaces </a:t>
            </a:r>
            <a:r>
              <a:rPr lang="en-US" sz="3800" dirty="0" err="1" smtClean="0"/>
              <a:t>d’hier</a:t>
            </a:r>
            <a:endParaRPr lang="en-US" sz="3800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547664" y="1988840"/>
            <a:ext cx="7416824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Elles font de l’acquisition</a:t>
            </a:r>
          </a:p>
          <a:p>
            <a:pPr marL="0" indent="0" algn="just">
              <a:buNone/>
            </a:pPr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Clavier, souris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Imprimantes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Ecran, haut parleur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Télécommande avec boutons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Scanner</a:t>
            </a:r>
          </a:p>
          <a:p>
            <a:pPr algn="just"/>
            <a:r>
              <a:rPr lang="fr-FR" sz="2400" i="1" dirty="0" smtClean="0">
                <a:solidFill>
                  <a:schemeClr val="tx2">
                    <a:lumMod val="75000"/>
                  </a:schemeClr>
                </a:solidFill>
              </a:rPr>
              <a:t>Webcam</a:t>
            </a:r>
          </a:p>
          <a:p>
            <a:pPr algn="just"/>
            <a:endParaRPr lang="fr-FR" sz="2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PresentationPro_TechnologyTiles</Template>
  <TotalTime>1170</TotalTime>
  <Words>401</Words>
  <Application>Microsoft Office PowerPoint</Application>
  <PresentationFormat>On-screen Show (4:3)</PresentationFormat>
  <Paragraphs>123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PresentationPro_TechnologyTiles</vt:lpstr>
      <vt:lpstr>IHM 2.0</vt:lpstr>
      <vt:lpstr>Plan</vt:lpstr>
      <vt:lpstr>Introduction</vt:lpstr>
      <vt:lpstr>Paradigmes d’interface</vt:lpstr>
      <vt:lpstr>Paradigmes d’interface</vt:lpstr>
      <vt:lpstr>Paradigmes d’interface</vt:lpstr>
      <vt:lpstr>Paradigmes d’interface</vt:lpstr>
      <vt:lpstr>Les types d’IHM</vt:lpstr>
      <vt:lpstr>Les interfaces d’hier</vt:lpstr>
      <vt:lpstr>Les interfaces d’aujourd’hui</vt:lpstr>
      <vt:lpstr>Les interfaces de demain</vt:lpstr>
      <vt:lpstr>Google Glass</vt:lpstr>
      <vt:lpstr>Leap motion controller</vt:lpstr>
      <vt:lpstr>La maison de demain</vt:lpstr>
      <vt:lpstr>Concepts IHM</vt:lpstr>
      <vt:lpstr>Concepts IHM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 2.0</dc:title>
  <dc:creator>BOB</dc:creator>
  <dc:description>2010 technology powerpoint template from presentationpro.com</dc:description>
  <cp:lastModifiedBy>BOB</cp:lastModifiedBy>
  <cp:revision>44</cp:revision>
  <dcterms:created xsi:type="dcterms:W3CDTF">2014-03-06T18:34:41Z</dcterms:created>
  <dcterms:modified xsi:type="dcterms:W3CDTF">2014-03-21T08:04:38Z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