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DEA43D64-8FFD-4646-8429-81AB346FA463}"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A43D64-8FFD-4646-8429-81AB346FA46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A43D64-8FFD-4646-8429-81AB346FA46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EA43D64-8FFD-4646-8429-81AB346FA463}"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DEA43D64-8FFD-4646-8429-81AB346FA463}"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EA43D64-8FFD-4646-8429-81AB346FA463}"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EA43D64-8FFD-4646-8429-81AB346FA463}"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EA43D64-8FFD-4646-8429-81AB346FA46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EA43D64-8FFD-4646-8429-81AB346FA46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EA43D64-8FFD-4646-8429-81AB346FA463}"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A9811AE-7285-4DE8-80A6-A0CF2E206D8D}" type="datetimeFigureOut">
              <a:rPr lang="fr-FR" smtClean="0"/>
              <a:pPr/>
              <a:t>07/03/2014</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DEA43D64-8FFD-4646-8429-81AB346FA463}"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A9811AE-7285-4DE8-80A6-A0CF2E206D8D}" type="datetimeFigureOut">
              <a:rPr lang="fr-FR" smtClean="0"/>
              <a:pPr/>
              <a:t>07/03/2014</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EA43D64-8FFD-4646-8429-81AB346FA46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solidFill>
                  <a:srgbClr val="C00000"/>
                </a:solidFill>
                <a:latin typeface="Times New Roman" pitchFamily="18" charset="0"/>
                <a:cs typeface="Times New Roman" pitchFamily="18" charset="0"/>
              </a:rPr>
              <a:t>Réalisée par: LELLOU </a:t>
            </a:r>
            <a:r>
              <a:rPr lang="fr-FR" dirty="0" err="1" smtClean="0">
                <a:solidFill>
                  <a:srgbClr val="C00000"/>
                </a:solidFill>
                <a:latin typeface="Times New Roman" pitchFamily="18" charset="0"/>
                <a:cs typeface="Times New Roman" pitchFamily="18" charset="0"/>
              </a:rPr>
              <a:t>Hassiba</a:t>
            </a:r>
            <a:endParaRPr lang="fr-FR" dirty="0" smtClean="0">
              <a:solidFill>
                <a:srgbClr val="C00000"/>
              </a:solidFill>
              <a:latin typeface="Times New Roman" pitchFamily="18" charset="0"/>
              <a:cs typeface="Times New Roman" pitchFamily="18" charset="0"/>
            </a:endParaRPr>
          </a:p>
          <a:p>
            <a:r>
              <a:rPr lang="fr-FR" dirty="0" smtClean="0">
                <a:solidFill>
                  <a:srgbClr val="C00000"/>
                </a:solidFill>
                <a:latin typeface="Times New Roman" pitchFamily="18" charset="0"/>
                <a:cs typeface="Times New Roman" pitchFamily="18" charset="0"/>
              </a:rPr>
              <a:t>20143/2014</a:t>
            </a:r>
            <a:endParaRPr lang="fr-FR" dirty="0" smtClean="0">
              <a:solidFill>
                <a:srgbClr val="C00000"/>
              </a:solidFill>
              <a:latin typeface="Times New Roman" pitchFamily="18" charset="0"/>
              <a:cs typeface="Times New Roman" pitchFamily="18" charset="0"/>
            </a:endParaRPr>
          </a:p>
        </p:txBody>
      </p:sp>
      <p:sp>
        <p:nvSpPr>
          <p:cNvPr id="2" name="Titre 1"/>
          <p:cNvSpPr>
            <a:spLocks noGrp="1"/>
          </p:cNvSpPr>
          <p:nvPr>
            <p:ph type="ctrTitle"/>
          </p:nvPr>
        </p:nvSpPr>
        <p:spPr/>
        <p:txBody>
          <a:bodyPr/>
          <a:lstStyle/>
          <a:p>
            <a:r>
              <a:rPr lang="fr-FR" dirty="0" smtClean="0"/>
              <a:t>Ergonomie et facteurs humains</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4" name="Espace réservé du contenu 3" descr="AttentionDivisée.gif"/>
          <p:cNvPicPr>
            <a:picLocks noGrp="1" noChangeAspect="1"/>
          </p:cNvPicPr>
          <p:nvPr>
            <p:ph sz="quarter" idx="1"/>
          </p:nvPr>
        </p:nvPicPr>
        <p:blipFill>
          <a:blip r:embed="rId2" cstate="print"/>
          <a:stretch>
            <a:fillRect/>
          </a:stretch>
        </p:blipFill>
        <p:spPr>
          <a:xfrm>
            <a:off x="899592" y="260648"/>
            <a:ext cx="4104456" cy="3024336"/>
          </a:xfrm>
        </p:spPr>
      </p:pic>
      <p:sp>
        <p:nvSpPr>
          <p:cNvPr id="5" name="ZoneTexte 4"/>
          <p:cNvSpPr txBox="1"/>
          <p:nvPr/>
        </p:nvSpPr>
        <p:spPr>
          <a:xfrm>
            <a:off x="3635896" y="3789040"/>
            <a:ext cx="4536504" cy="1754326"/>
          </a:xfrm>
          <a:prstGeom prst="rect">
            <a:avLst/>
          </a:prstGeom>
          <a:noFill/>
        </p:spPr>
        <p:txBody>
          <a:bodyPr wrap="square" rtlCol="0">
            <a:spAutoFit/>
          </a:bodyPr>
          <a:lstStyle/>
          <a:p>
            <a:r>
              <a:rPr lang="fr-FR" b="1" dirty="0" smtClean="0"/>
              <a:t>attention </a:t>
            </a:r>
            <a:r>
              <a:rPr lang="fr-FR" b="1" dirty="0"/>
              <a:t>était divisée</a:t>
            </a:r>
            <a:r>
              <a:rPr lang="fr-FR" dirty="0"/>
              <a:t>. Il </a:t>
            </a:r>
            <a:r>
              <a:rPr lang="fr-FR" dirty="0" smtClean="0"/>
              <a:t>est </a:t>
            </a:r>
            <a:r>
              <a:rPr lang="fr-FR" dirty="0"/>
              <a:t>plus difficile de porter attention aux informations pertinentes, c’est-à-dire aux mots. Ainsi, moins de mots sont entrés dans votre mémoire à court terme parce que le fait </a:t>
            </a:r>
            <a:r>
              <a:rPr lang="fr-FR" dirty="0" smtClean="0"/>
              <a:t> </a:t>
            </a:r>
            <a:r>
              <a:rPr lang="fr-FR" dirty="0"/>
              <a:t>de dire "blabla" a </a:t>
            </a:r>
            <a:r>
              <a:rPr lang="fr-FR" b="1" dirty="0"/>
              <a:t>interféré </a:t>
            </a:r>
            <a:r>
              <a:rPr lang="fr-FR" dirty="0"/>
              <a:t>avec l’encodage des mots.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fr-FR" sz="3600" dirty="0" smtClean="0">
                <a:solidFill>
                  <a:srgbClr val="FF0000"/>
                </a:solidFill>
                <a:latin typeface="Times New Roman" pitchFamily="18" charset="0"/>
                <a:cs typeface="Times New Roman" pitchFamily="18" charset="0"/>
              </a:rPr>
              <a:t/>
            </a:r>
            <a:br>
              <a:rPr lang="fr-FR" sz="3600" dirty="0" smtClean="0">
                <a:solidFill>
                  <a:srgbClr val="FF0000"/>
                </a:solidFill>
                <a:latin typeface="Times New Roman" pitchFamily="18" charset="0"/>
                <a:cs typeface="Times New Roman" pitchFamily="18" charset="0"/>
              </a:rPr>
            </a:br>
            <a:r>
              <a:rPr lang="fr-FR" sz="3600" dirty="0" smtClean="0">
                <a:solidFill>
                  <a:srgbClr val="FF0000"/>
                </a:solidFill>
                <a:latin typeface="Times New Roman" pitchFamily="18" charset="0"/>
                <a:cs typeface="Times New Roman" pitchFamily="18" charset="0"/>
              </a:rPr>
              <a:t/>
            </a:r>
            <a:br>
              <a:rPr lang="fr-FR" sz="3600" dirty="0" smtClean="0">
                <a:solidFill>
                  <a:srgbClr val="FF0000"/>
                </a:solidFill>
                <a:latin typeface="Times New Roman" pitchFamily="18" charset="0"/>
                <a:cs typeface="Times New Roman" pitchFamily="18" charset="0"/>
              </a:rPr>
            </a:br>
            <a:r>
              <a:rPr lang="fr-FR" sz="3600" dirty="0" smtClean="0">
                <a:solidFill>
                  <a:srgbClr val="FF0000"/>
                </a:solidFill>
                <a:latin typeface="Times New Roman" pitchFamily="18" charset="0"/>
                <a:cs typeface="Times New Roman" pitchFamily="18" charset="0"/>
              </a:rPr>
              <a:t>Modèles cognitifs </a:t>
            </a:r>
            <a:br>
              <a:rPr lang="fr-FR" sz="3600" dirty="0" smtClean="0">
                <a:solidFill>
                  <a:srgbClr val="FF0000"/>
                </a:solidFill>
                <a:latin typeface="Times New Roman" pitchFamily="18" charset="0"/>
                <a:cs typeface="Times New Roman" pitchFamily="18" charset="0"/>
              </a:rPr>
            </a:br>
            <a:endParaRPr lang="fr-FR" sz="36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normAutofit fontScale="85000" lnSpcReduction="20000"/>
          </a:bodyPr>
          <a:lstStyle/>
          <a:p>
            <a:pPr lvl="0"/>
            <a:r>
              <a:rPr lang="fr-FR" sz="3100" b="1" dirty="0" smtClean="0">
                <a:solidFill>
                  <a:srgbClr val="C00000"/>
                </a:solidFill>
                <a:latin typeface="Times New Roman" pitchFamily="18" charset="0"/>
                <a:cs typeface="Times New Roman" pitchFamily="18" charset="0"/>
              </a:rPr>
              <a:t>modèles prédictifs GOMS</a:t>
            </a:r>
          </a:p>
          <a:p>
            <a:pPr>
              <a:buNone/>
            </a:pPr>
            <a:r>
              <a:rPr lang="fr-FR" dirty="0" smtClean="0">
                <a:latin typeface="Times New Roman" pitchFamily="18" charset="0"/>
                <a:cs typeface="Times New Roman" pitchFamily="18" charset="0"/>
              </a:rPr>
              <a:t>      GOMS permet de modéliser le comportement à différents niveaux d'abstraction, depuis la tâche jusqu'aux actions physiques.</a:t>
            </a:r>
          </a:p>
          <a:p>
            <a:pPr lvl="0">
              <a:buFont typeface="Wingdings" pitchFamily="2" charset="2"/>
              <a:buChar char="ü"/>
            </a:pPr>
            <a:r>
              <a:rPr lang="fr-FR" dirty="0" smtClean="0">
                <a:latin typeface="Times New Roman" pitchFamily="18" charset="0"/>
                <a:cs typeface="Times New Roman" pitchFamily="18" charset="0"/>
              </a:rPr>
              <a:t>Les buts sont ce que l'utilisateur a l'intention d'accomplir. </a:t>
            </a:r>
          </a:p>
          <a:p>
            <a:pPr lvl="0">
              <a:buFont typeface="Wingdings" pitchFamily="2" charset="2"/>
              <a:buChar char="ü"/>
            </a:pPr>
            <a:r>
              <a:rPr lang="fr-FR" dirty="0" smtClean="0">
                <a:latin typeface="Times New Roman" pitchFamily="18" charset="0"/>
                <a:cs typeface="Times New Roman" pitchFamily="18" charset="0"/>
              </a:rPr>
              <a:t>Les opérateurs sont des actions qui sont effectuées pour atteindre l’objectif.</a:t>
            </a:r>
          </a:p>
          <a:p>
            <a:pPr lvl="0">
              <a:buFont typeface="Wingdings" pitchFamily="2" charset="2"/>
              <a:buChar char="ü"/>
            </a:pPr>
            <a:r>
              <a:rPr lang="fr-FR" dirty="0" smtClean="0">
                <a:latin typeface="Times New Roman" pitchFamily="18" charset="0"/>
                <a:cs typeface="Times New Roman" pitchFamily="18" charset="0"/>
              </a:rPr>
              <a:t>Méthodes sont des séquences d’opérateurs qui accomplissent un but. Il peut y avoir plus d'une méthode disponible pour accomplir un seul but, si ce n'est le cas, alors les règles de sélection sont utilisés pour décrire le moment où un utilisateur de sélectionner une certaine méthode sur les autres. </a:t>
            </a:r>
          </a:p>
          <a:p>
            <a:pPr lvl="0">
              <a:buFont typeface="Wingdings" pitchFamily="2" charset="2"/>
              <a:buChar char="ü"/>
            </a:pPr>
            <a:r>
              <a:rPr lang="fr-FR" dirty="0" smtClean="0">
                <a:latin typeface="Times New Roman" pitchFamily="18" charset="0"/>
                <a:cs typeface="Times New Roman" pitchFamily="18" charset="0"/>
              </a:rPr>
              <a:t>Les règles de sélection sont souvent ignorées dans les analyses GOMS typiques. </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512px-Elements_of_a_GOMS_model.svg.png"/>
          <p:cNvPicPr>
            <a:picLocks noGrp="1"/>
          </p:cNvPicPr>
          <p:nvPr>
            <p:ph sz="quarter" idx="1"/>
          </p:nvPr>
        </p:nvPicPr>
        <p:blipFill>
          <a:blip r:embed="rId2" cstate="print"/>
          <a:stretch>
            <a:fillRect/>
          </a:stretch>
        </p:blipFill>
        <p:spPr>
          <a:xfrm>
            <a:off x="1547664" y="404664"/>
            <a:ext cx="5472608" cy="568714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Modèles cognitifs </a:t>
            </a:r>
            <a:br>
              <a:rPr lang="fr-FR" b="1" dirty="0" smtClean="0">
                <a:solidFill>
                  <a:srgbClr val="FF0000"/>
                </a:solidFill>
                <a:latin typeface="Times New Roman" pitchFamily="18" charset="0"/>
                <a:cs typeface="Times New Roman" pitchFamily="18" charset="0"/>
              </a:rPr>
            </a:b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r>
              <a:rPr lang="fr-FR" b="1" dirty="0" smtClean="0">
                <a:solidFill>
                  <a:srgbClr val="FF0000"/>
                </a:solidFill>
                <a:latin typeface="Times New Roman" pitchFamily="18" charset="0"/>
                <a:cs typeface="Times New Roman" pitchFamily="18" charset="0"/>
              </a:rPr>
              <a:t>Modélisation clavier lois de </a:t>
            </a:r>
            <a:r>
              <a:rPr lang="fr-FR" b="1" dirty="0" err="1" smtClean="0">
                <a:solidFill>
                  <a:srgbClr val="FF0000"/>
                </a:solidFill>
                <a:latin typeface="Times New Roman" pitchFamily="18" charset="0"/>
                <a:cs typeface="Times New Roman" pitchFamily="18" charset="0"/>
              </a:rPr>
              <a:t>Fitts</a:t>
            </a:r>
            <a:r>
              <a:rPr lang="fr-FR" b="1" dirty="0" smtClean="0">
                <a:solidFill>
                  <a:srgbClr val="FF0000"/>
                </a:solidFill>
                <a:latin typeface="Times New Roman" pitchFamily="18" charset="0"/>
                <a:cs typeface="Times New Roman" pitchFamily="18" charset="0"/>
              </a:rPr>
              <a:t> et ses variantes </a:t>
            </a: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T = I *log2(2D\L)</a:t>
            </a:r>
          </a:p>
          <a:p>
            <a:pPr>
              <a:buFont typeface="Wingdings" pitchFamily="2" charset="2"/>
              <a:buChar char="ü"/>
            </a:pPr>
            <a:r>
              <a:rPr lang="fr-FR" sz="1800" dirty="0" smtClean="0">
                <a:latin typeface="Times New Roman" pitchFamily="18" charset="0"/>
                <a:cs typeface="Times New Roman" pitchFamily="18" charset="0"/>
              </a:rPr>
              <a:t>D : est la distance à parcourir par la main.</a:t>
            </a:r>
          </a:p>
          <a:p>
            <a:pPr lvl="0">
              <a:buFont typeface="Wingdings" pitchFamily="2" charset="2"/>
              <a:buChar char="ü"/>
            </a:pPr>
            <a:r>
              <a:rPr lang="fr-FR" sz="1800" dirty="0" smtClean="0">
                <a:latin typeface="Times New Roman" pitchFamily="18" charset="0"/>
                <a:cs typeface="Times New Roman" pitchFamily="18" charset="0"/>
              </a:rPr>
              <a:t>L : est la largeur de la cible</a:t>
            </a:r>
          </a:p>
          <a:p>
            <a:pPr lvl="0">
              <a:buFont typeface="Wingdings" pitchFamily="2" charset="2"/>
              <a:buChar char="ü"/>
            </a:pPr>
            <a:r>
              <a:rPr lang="fr-FR" sz="1800" dirty="0" smtClean="0">
                <a:latin typeface="Times New Roman" pitchFamily="18" charset="0"/>
                <a:cs typeface="Times New Roman" pitchFamily="18" charset="0"/>
              </a:rPr>
              <a:t>I : est une constante évoluée à 0.1 seconde.</a:t>
            </a:r>
          </a:p>
          <a:p>
            <a:pPr lvl="0">
              <a:buFont typeface="Wingdings" pitchFamily="2" charset="2"/>
              <a:buChar char="ü"/>
            </a:pPr>
            <a:r>
              <a:rPr lang="fr-FR" sz="1800" dirty="0" smtClean="0">
                <a:latin typeface="Times New Roman" pitchFamily="18" charset="0"/>
                <a:cs typeface="Times New Roman" pitchFamily="18" charset="0"/>
              </a:rPr>
              <a:t>T: le temps pour placer la main sur une cible</a:t>
            </a:r>
          </a:p>
          <a:p>
            <a:pPr>
              <a:buNone/>
            </a:pPr>
            <a:endParaRPr lang="fr-FR" dirty="0" smtClean="0"/>
          </a:p>
          <a:p>
            <a:pPr lvl="0"/>
            <a:endParaRPr lang="fr-FR" dirty="0" smtClean="0"/>
          </a:p>
        </p:txBody>
      </p:sp>
      <p:pic>
        <p:nvPicPr>
          <p:cNvPr id="4" name="Image 3" descr="Capture.PNG"/>
          <p:cNvPicPr>
            <a:picLocks noChangeAspect="1"/>
          </p:cNvPicPr>
          <p:nvPr/>
        </p:nvPicPr>
        <p:blipFill>
          <a:blip r:embed="rId2" cstate="print"/>
          <a:stretch>
            <a:fillRect/>
          </a:stretch>
        </p:blipFill>
        <p:spPr>
          <a:xfrm>
            <a:off x="1763688" y="3645024"/>
            <a:ext cx="6963747" cy="246732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Modèles cognitifs </a:t>
            </a:r>
            <a:br>
              <a:rPr lang="fr-FR" b="1" dirty="0" smtClean="0">
                <a:solidFill>
                  <a:srgbClr val="FF0000"/>
                </a:solidFill>
                <a:latin typeface="Times New Roman" pitchFamily="18" charset="0"/>
                <a:cs typeface="Times New Roman" pitchFamily="18" charset="0"/>
              </a:rPr>
            </a:b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normAutofit/>
          </a:bodyPr>
          <a:lstStyle/>
          <a:p>
            <a:r>
              <a:rPr lang="fr-FR" sz="2000" b="1" dirty="0" smtClean="0">
                <a:solidFill>
                  <a:srgbClr val="C00000"/>
                </a:solidFill>
                <a:latin typeface="Times New Roman" pitchFamily="18" charset="0"/>
                <a:cs typeface="Times New Roman" pitchFamily="18" charset="0"/>
              </a:rPr>
              <a:t> Modèle du processeur humain</a:t>
            </a:r>
          </a:p>
          <a:p>
            <a:pPr>
              <a:buNone/>
            </a:pPr>
            <a:r>
              <a:rPr lang="fr-FR" sz="1800" dirty="0" smtClean="0">
                <a:latin typeface="Times New Roman" pitchFamily="18" charset="0"/>
                <a:cs typeface="Times New Roman" pitchFamily="18" charset="0"/>
              </a:rPr>
              <a:t>  ce modèle représentent l'individu comme un système de traitement d'informations régi par des règles.</a:t>
            </a:r>
          </a:p>
          <a:p>
            <a:pPr>
              <a:buNone/>
            </a:pPr>
            <a:r>
              <a:rPr lang="fr-FR" sz="1800" dirty="0" smtClean="0">
                <a:latin typeface="Times New Roman" pitchFamily="18" charset="0"/>
                <a:cs typeface="Times New Roman" pitchFamily="18" charset="0"/>
              </a:rPr>
              <a:t> Le processeur humain comprend trois sous-systèmes interdépendants:</a:t>
            </a:r>
          </a:p>
          <a:p>
            <a:pPr>
              <a:buFont typeface="Wingdings" pitchFamily="2" charset="2"/>
              <a:buChar char="ü"/>
            </a:pPr>
            <a:r>
              <a:rPr lang="fr-FR" sz="1800" dirty="0" smtClean="0">
                <a:latin typeface="Times New Roman" pitchFamily="18" charset="0"/>
                <a:cs typeface="Times New Roman" pitchFamily="18" charset="0"/>
              </a:rPr>
              <a:t>sous-système de perception (sensoriel)</a:t>
            </a:r>
          </a:p>
          <a:p>
            <a:pPr>
              <a:buFont typeface="Wingdings" pitchFamily="2" charset="2"/>
              <a:buChar char="ü"/>
            </a:pPr>
            <a:r>
              <a:rPr lang="fr-FR" sz="1800" dirty="0" smtClean="0">
                <a:latin typeface="Times New Roman" pitchFamily="18" charset="0"/>
                <a:cs typeface="Times New Roman" pitchFamily="18" charset="0"/>
              </a:rPr>
              <a:t>sous-système cognitif</a:t>
            </a:r>
          </a:p>
          <a:p>
            <a:pPr>
              <a:buFont typeface="Wingdings" pitchFamily="2" charset="2"/>
              <a:buChar char="ü"/>
            </a:pPr>
            <a:r>
              <a:rPr lang="fr-FR" sz="1800" dirty="0" smtClean="0">
                <a:latin typeface="Times New Roman" pitchFamily="18" charset="0"/>
                <a:cs typeface="Times New Roman" pitchFamily="18" charset="0"/>
              </a:rPr>
              <a:t> sous-système moteur</a:t>
            </a:r>
          </a:p>
          <a:p>
            <a:pPr>
              <a:buNone/>
            </a:pPr>
            <a:endParaRPr lang="fr-FR" sz="1800" dirty="0" smtClean="0">
              <a:latin typeface="Times New Roman" pitchFamily="18" charset="0"/>
              <a:cs typeface="Times New Roman" pitchFamily="18" charset="0"/>
            </a:endParaRPr>
          </a:p>
          <a:p>
            <a:pPr>
              <a:buFont typeface="Wingdings" pitchFamily="2" charset="2"/>
              <a:buChar char="ü"/>
            </a:pPr>
            <a:endParaRPr lang="fr-FR" sz="1800" dirty="0" smtClean="0">
              <a:latin typeface="Times New Roman" pitchFamily="18" charset="0"/>
              <a:cs typeface="Times New Roman" pitchFamily="18" charset="0"/>
            </a:endParaRPr>
          </a:p>
          <a:p>
            <a:pPr>
              <a:buNone/>
            </a:pPr>
            <a:endParaRPr lang="fr-FR" sz="1800" dirty="0" smtClean="0">
              <a:latin typeface="Times New Roman" pitchFamily="18" charset="0"/>
              <a:cs typeface="Times New Roman" pitchFamily="18" charset="0"/>
            </a:endParaRP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endParaRPr lang="fr-FR" sz="1800" dirty="0">
              <a:latin typeface="Times New Roman" pitchFamily="18" charset="0"/>
              <a:cs typeface="Times New Roman" pitchFamily="18" charset="0"/>
            </a:endParaRPr>
          </a:p>
        </p:txBody>
      </p:sp>
      <p:pic>
        <p:nvPicPr>
          <p:cNvPr id="7" name="Image 6" descr="Sans titre.png"/>
          <p:cNvPicPr>
            <a:picLocks noChangeAspect="1"/>
          </p:cNvPicPr>
          <p:nvPr/>
        </p:nvPicPr>
        <p:blipFill>
          <a:blip r:embed="rId2" cstate="print"/>
          <a:stretch>
            <a:fillRect/>
          </a:stretch>
        </p:blipFill>
        <p:spPr>
          <a:xfrm>
            <a:off x="3851920" y="3212976"/>
            <a:ext cx="4904536" cy="343433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1403648" y="1700808"/>
            <a:ext cx="6552728" cy="3481933"/>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
            </a:r>
            <a:br>
              <a:rPr lang="fr-FR" b="1" dirty="0" smtClean="0">
                <a:solidFill>
                  <a:srgbClr val="FF0000"/>
                </a:solidFill>
                <a:latin typeface="Times New Roman" pitchFamily="18" charset="0"/>
                <a:cs typeface="Times New Roman" pitchFamily="18" charset="0"/>
              </a:rPr>
            </a:br>
            <a:r>
              <a:rPr lang="fr-FR" b="1" dirty="0" smtClean="0">
                <a:solidFill>
                  <a:srgbClr val="FF0000"/>
                </a:solidFill>
                <a:latin typeface="Times New Roman" pitchFamily="18" charset="0"/>
                <a:cs typeface="Times New Roman" pitchFamily="18" charset="0"/>
              </a:rPr>
              <a:t>conclusion</a:t>
            </a:r>
            <a:br>
              <a:rPr lang="fr-FR" b="1" dirty="0" smtClean="0">
                <a:solidFill>
                  <a:srgbClr val="FF0000"/>
                </a:solidFill>
                <a:latin typeface="Times New Roman" pitchFamily="18" charset="0"/>
                <a:cs typeface="Times New Roman" pitchFamily="18" charset="0"/>
              </a:rPr>
            </a:b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pPr>
              <a:buFont typeface="Wingdings" pitchFamily="2" charset="2"/>
              <a:buChar char="ü"/>
            </a:pPr>
            <a:r>
              <a:rPr lang="fr-FR" dirty="0" smtClean="0">
                <a:latin typeface="Times New Roman" pitchFamily="18" charset="0"/>
                <a:cs typeface="Times New Roman" pitchFamily="18" charset="0"/>
              </a:rPr>
              <a:t>Je vous ai présenté la généralités sur le facteur humain </a:t>
            </a:r>
          </a:p>
          <a:p>
            <a:pPr>
              <a:buFont typeface="Wingdings" pitchFamily="2" charset="2"/>
              <a:buChar char="ü"/>
            </a:pPr>
            <a:r>
              <a:rPr lang="fr-FR" dirty="0" smtClean="0">
                <a:latin typeface="Times New Roman" pitchFamily="18" charset="0"/>
                <a:cs typeface="Times New Roman" pitchFamily="18" charset="0"/>
              </a:rPr>
              <a:t>Ce sont des fondamentaux de la culture du désignes d’interaction</a:t>
            </a:r>
          </a:p>
          <a:p>
            <a:pPr>
              <a:buFont typeface="Wingdings" pitchFamily="2" charset="2"/>
              <a:buChar char="ü"/>
            </a:pPr>
            <a:r>
              <a:rPr lang="fr-FR" dirty="0" smtClean="0">
                <a:latin typeface="Times New Roman" pitchFamily="18" charset="0"/>
                <a:cs typeface="Times New Roman" pitchFamily="18" charset="0"/>
              </a:rPr>
              <a:t>Seule l’observation permet de se forger une option juste sur l’utilisateur, ainsi construire un système d’information adapté</a:t>
            </a:r>
            <a:r>
              <a:rPr lang="fr-FR" dirty="0" smtClean="0"/>
              <a:t>.</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332656"/>
            <a:ext cx="7772400" cy="1143000"/>
          </a:xfrm>
        </p:spPr>
        <p:txBody>
          <a:bodyPr/>
          <a:lstStyle/>
          <a:p>
            <a:r>
              <a:rPr lang="fr-FR" dirty="0" smtClean="0">
                <a:solidFill>
                  <a:srgbClr val="FF0000"/>
                </a:solidFill>
                <a:latin typeface="Times New Roman" pitchFamily="18" charset="0"/>
                <a:cs typeface="Times New Roman" pitchFamily="18" charset="0"/>
              </a:rPr>
              <a:t>Plan de présentation</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r>
              <a:rPr lang="fr-FR" sz="2400" dirty="0" smtClean="0">
                <a:latin typeface="Times New Roman" pitchFamily="18" charset="0"/>
                <a:cs typeface="Times New Roman" pitchFamily="18" charset="0"/>
              </a:rPr>
              <a:t>Introduction</a:t>
            </a:r>
          </a:p>
          <a:p>
            <a:r>
              <a:rPr lang="fr-FR" sz="2400" dirty="0" smtClean="0">
                <a:latin typeface="Times New Roman" pitchFamily="18" charset="0"/>
                <a:cs typeface="Times New Roman" pitchFamily="18" charset="0"/>
              </a:rPr>
              <a:t>Apports de la psychologie</a:t>
            </a:r>
          </a:p>
          <a:p>
            <a:pPr>
              <a:buFont typeface="Wingdings" pitchFamily="2" charset="2"/>
              <a:buChar char="Ø"/>
            </a:pPr>
            <a:r>
              <a:rPr lang="fr-FR" sz="2400" dirty="0" smtClean="0">
                <a:latin typeface="Times New Roman" pitchFamily="18" charset="0"/>
                <a:cs typeface="Times New Roman" pitchFamily="18" charset="0"/>
              </a:rPr>
              <a:t>   Vision </a:t>
            </a:r>
          </a:p>
          <a:p>
            <a:pPr lvl="0">
              <a:buFont typeface="Wingdings" pitchFamily="2" charset="2"/>
              <a:buChar char="Ø"/>
            </a:pPr>
            <a:r>
              <a:rPr lang="fr-FR" sz="2400" dirty="0" smtClean="0">
                <a:latin typeface="Times New Roman" pitchFamily="18" charset="0"/>
                <a:cs typeface="Times New Roman" pitchFamily="18" charset="0"/>
              </a:rPr>
              <a:t>   organisation de la mémoire</a:t>
            </a:r>
          </a:p>
          <a:p>
            <a:r>
              <a:rPr lang="fr-FR" sz="2400" dirty="0" smtClean="0">
                <a:latin typeface="Times New Roman" pitchFamily="18" charset="0"/>
                <a:cs typeface="Times New Roman" pitchFamily="18" charset="0"/>
              </a:rPr>
              <a:t>Modèles cognitifs</a:t>
            </a:r>
          </a:p>
          <a:p>
            <a:pPr lvl="0">
              <a:buFont typeface="Wingdings" pitchFamily="2" charset="2"/>
              <a:buChar char="Ø"/>
            </a:pPr>
            <a:r>
              <a:rPr lang="fr-FR" sz="2400" dirty="0" smtClean="0">
                <a:latin typeface="Times New Roman" pitchFamily="18" charset="0"/>
                <a:cs typeface="Times New Roman" pitchFamily="18" charset="0"/>
              </a:rPr>
              <a:t>modèles prédictifs GOMS</a:t>
            </a:r>
          </a:p>
          <a:p>
            <a:pPr lvl="0">
              <a:buFont typeface="Wingdings" pitchFamily="2" charset="2"/>
              <a:buChar char="Ø"/>
            </a:pPr>
            <a:r>
              <a:rPr lang="fr-FR" sz="2400" dirty="0" smtClean="0">
                <a:latin typeface="Times New Roman" pitchFamily="18" charset="0"/>
                <a:cs typeface="Times New Roman" pitchFamily="18" charset="0"/>
              </a:rPr>
              <a:t>Modélisation clavier lois de </a:t>
            </a:r>
            <a:r>
              <a:rPr lang="fr-FR" sz="2400" dirty="0" err="1" smtClean="0">
                <a:latin typeface="Times New Roman" pitchFamily="18" charset="0"/>
                <a:cs typeface="Times New Roman" pitchFamily="18" charset="0"/>
              </a:rPr>
              <a:t>Fitts</a:t>
            </a:r>
            <a:r>
              <a:rPr lang="fr-FR" sz="2400" dirty="0" smtClean="0">
                <a:latin typeface="Times New Roman" pitchFamily="18" charset="0"/>
                <a:cs typeface="Times New Roman" pitchFamily="18" charset="0"/>
              </a:rPr>
              <a:t> et ses variantes</a:t>
            </a:r>
          </a:p>
          <a:p>
            <a:pPr lvl="0">
              <a:buFont typeface="Wingdings" pitchFamily="2" charset="2"/>
              <a:buChar char="Ø"/>
            </a:pPr>
            <a:r>
              <a:rPr lang="fr-FR" sz="2400" dirty="0" smtClean="0">
                <a:latin typeface="Times New Roman" pitchFamily="18" charset="0"/>
                <a:cs typeface="Times New Roman" pitchFamily="18" charset="0"/>
              </a:rPr>
              <a:t>Modèle du processeur humain</a:t>
            </a:r>
          </a:p>
          <a:p>
            <a:r>
              <a:rPr lang="fr-FR" sz="2400" dirty="0" smtClean="0">
                <a:latin typeface="Times New Roman" pitchFamily="18" charset="0"/>
                <a:cs typeface="Times New Roman" pitchFamily="18" charset="0"/>
              </a:rPr>
              <a:t>Conclusion</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FF0000"/>
                </a:solidFill>
                <a:latin typeface="Times New Roman" pitchFamily="18" charset="0"/>
                <a:cs typeface="Times New Roman" pitchFamily="18" charset="0"/>
              </a:rPr>
              <a:t>Introduction</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r>
              <a:rPr lang="fr-FR" b="1" dirty="0" smtClean="0">
                <a:solidFill>
                  <a:srgbClr val="C00000"/>
                </a:solidFill>
                <a:latin typeface="Times New Roman" pitchFamily="18" charset="0"/>
                <a:cs typeface="Times New Roman" pitchFamily="18" charset="0"/>
              </a:rPr>
              <a:t>Le facteur humain :</a:t>
            </a:r>
          </a:p>
          <a:p>
            <a:pPr>
              <a:buFont typeface="Wingdings" pitchFamily="2" charset="2"/>
              <a:buChar char="ü"/>
            </a:pPr>
            <a:r>
              <a:rPr lang="fr-FR" dirty="0" smtClean="0"/>
              <a:t>    </a:t>
            </a:r>
            <a:r>
              <a:rPr lang="fr-FR" dirty="0" smtClean="0">
                <a:latin typeface="Times New Roman" pitchFamily="18" charset="0"/>
                <a:cs typeface="Times New Roman" pitchFamily="18" charset="0"/>
              </a:rPr>
              <a:t>la contribution humaine</a:t>
            </a:r>
          </a:p>
          <a:p>
            <a:pPr>
              <a:buFont typeface="Wingdings" pitchFamily="2" charset="2"/>
              <a:buChar char="ü"/>
            </a:pPr>
            <a:r>
              <a:rPr lang="fr-FR" dirty="0" smtClean="0">
                <a:latin typeface="Times New Roman" pitchFamily="18" charset="0"/>
                <a:cs typeface="Times New Roman" pitchFamily="18" charset="0"/>
              </a:rPr>
              <a:t>    l'étude de l'interaction des comportements humains avec leur environnement.</a:t>
            </a:r>
          </a:p>
          <a:p>
            <a:pPr>
              <a:buNone/>
            </a:pPr>
            <a:r>
              <a:rPr lang="fr-FR" dirty="0" smtClean="0">
                <a:latin typeface="Times New Roman" pitchFamily="18" charset="0"/>
                <a:cs typeface="Times New Roman" pitchFamily="18" charset="0"/>
              </a:rPr>
              <a:t> En psychologie:</a:t>
            </a:r>
          </a:p>
          <a:p>
            <a:pPr>
              <a:buFont typeface="Wingdings" pitchFamily="2" charset="2"/>
              <a:buChar char="ü"/>
            </a:pPr>
            <a:r>
              <a:rPr lang="fr-FR" dirty="0" smtClean="0">
                <a:latin typeface="Times New Roman" pitchFamily="18" charset="0"/>
                <a:cs typeface="Times New Roman" pitchFamily="18" charset="0"/>
              </a:rPr>
              <a:t>    les mécanismes qui existent entre ce qui est perçu par l'homme et les réactions conscientes ou inconscientes qui en découlent</a:t>
            </a:r>
          </a:p>
          <a:p>
            <a:pPr>
              <a:buNone/>
            </a:pPr>
            <a:endParaRPr lang="fr-FR" dirty="0" smtClean="0"/>
          </a:p>
          <a:p>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74638"/>
            <a:ext cx="8075240" cy="6250706"/>
          </a:xfrm>
        </p:spPr>
        <p:txBody>
          <a:bodyPr>
            <a:normAutofit/>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endParaRPr lang="fr-FR" dirty="0"/>
          </a:p>
        </p:txBody>
      </p:sp>
      <p:pic>
        <p:nvPicPr>
          <p:cNvPr id="4" name="Espace réservé du contenu 3" descr="LO3-expo-beaux-arts-630x0.JPG"/>
          <p:cNvPicPr>
            <a:picLocks noGrp="1" noChangeAspect="1"/>
          </p:cNvPicPr>
          <p:nvPr>
            <p:ph sz="quarter" idx="1"/>
          </p:nvPr>
        </p:nvPicPr>
        <p:blipFill>
          <a:blip r:embed="rId2" cstate="print"/>
          <a:stretch>
            <a:fillRect/>
          </a:stretch>
        </p:blipFill>
        <p:spPr>
          <a:xfrm>
            <a:off x="611560" y="548680"/>
            <a:ext cx="7848872" cy="4716016"/>
          </a:xfrm>
          <a:prstGeom prst="rect">
            <a:avLst/>
          </a:prstGeom>
        </p:spPr>
      </p:pic>
      <p:sp>
        <p:nvSpPr>
          <p:cNvPr id="5" name="ZoneTexte 4"/>
          <p:cNvSpPr txBox="1"/>
          <p:nvPr/>
        </p:nvSpPr>
        <p:spPr>
          <a:xfrm>
            <a:off x="611560" y="5517232"/>
            <a:ext cx="7848872" cy="369332"/>
          </a:xfrm>
          <a:prstGeom prst="rect">
            <a:avLst/>
          </a:prstGeom>
          <a:noFill/>
        </p:spPr>
        <p:txBody>
          <a:bodyPr wrap="square" rtlCol="0">
            <a:spAutoFit/>
          </a:bodyPr>
          <a:lstStyle/>
          <a:p>
            <a:r>
              <a:rPr lang="fr-FR" dirty="0"/>
              <a:t> </a:t>
            </a:r>
            <a:r>
              <a:rPr lang="fr-FR" dirty="0" smtClean="0"/>
              <a:t>l'émotion</a:t>
            </a:r>
            <a:r>
              <a:rPr lang="fr-FR" dirty="0"/>
              <a:t> créée par la vue d'une photographie </a:t>
            </a:r>
            <a:r>
              <a:rPr lang="fr-FR" dirty="0" smtClean="0"/>
              <a:t>d'art.</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latin typeface="Times New Roman" pitchFamily="18" charset="0"/>
                <a:cs typeface="Times New Roman" pitchFamily="18" charset="0"/>
              </a:rPr>
              <a:t>Introduction </a:t>
            </a:r>
            <a:endParaRPr lang="fr-FR"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lstStyle/>
          <a:p>
            <a:r>
              <a:rPr lang="fr-FR" b="1" dirty="0" smtClean="0">
                <a:solidFill>
                  <a:srgbClr val="C00000"/>
                </a:solidFill>
                <a:latin typeface="Times New Roman" pitchFamily="18" charset="0"/>
                <a:cs typeface="Times New Roman" pitchFamily="18" charset="0"/>
              </a:rPr>
              <a:t>L'ergonomie </a:t>
            </a:r>
          </a:p>
          <a:p>
            <a:pPr>
              <a:buFont typeface="Wingdings" pitchFamily="2" charset="2"/>
              <a:buChar char="ü"/>
            </a:pPr>
            <a:r>
              <a:rPr lang="fr-FR" dirty="0" smtClean="0">
                <a:latin typeface="Times New Roman" pitchFamily="18" charset="0"/>
                <a:cs typeface="Times New Roman" pitchFamily="18" charset="0"/>
              </a:rPr>
              <a:t>    l'étude de l'interaction des comportements humains dans le monde du travail.</a:t>
            </a:r>
          </a:p>
          <a:p>
            <a:pPr>
              <a:buFont typeface="Wingdings" pitchFamily="2" charset="2"/>
              <a:buChar char="ü"/>
            </a:pPr>
            <a:r>
              <a:rPr lang="fr-FR" dirty="0" smtClean="0">
                <a:latin typeface="Times New Roman" pitchFamily="18" charset="0"/>
                <a:cs typeface="Times New Roman" pitchFamily="18" charset="0"/>
              </a:rPr>
              <a:t>fait également partie des facteurs humains.</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4" name="Espace réservé du contenu 3" descr="Motorbike_helmet.jpg"/>
          <p:cNvPicPr>
            <a:picLocks noGrp="1" noChangeAspect="1"/>
          </p:cNvPicPr>
          <p:nvPr>
            <p:ph sz="quarter" idx="1"/>
          </p:nvPr>
        </p:nvPicPr>
        <p:blipFill>
          <a:blip r:embed="rId2" cstate="print"/>
          <a:stretch>
            <a:fillRect/>
          </a:stretch>
        </p:blipFill>
        <p:spPr>
          <a:xfrm>
            <a:off x="899592" y="260648"/>
            <a:ext cx="7848872" cy="4176464"/>
          </a:xfrm>
        </p:spPr>
      </p:pic>
      <p:sp>
        <p:nvSpPr>
          <p:cNvPr id="5" name="ZoneTexte 4"/>
          <p:cNvSpPr txBox="1"/>
          <p:nvPr/>
        </p:nvSpPr>
        <p:spPr>
          <a:xfrm>
            <a:off x="971600" y="5013176"/>
            <a:ext cx="7776864" cy="646331"/>
          </a:xfrm>
          <a:prstGeom prst="rect">
            <a:avLst/>
          </a:prstGeom>
          <a:noFill/>
        </p:spPr>
        <p:txBody>
          <a:bodyPr wrap="square" rtlCol="0">
            <a:spAutoFit/>
          </a:bodyPr>
          <a:lstStyle/>
          <a:p>
            <a:r>
              <a:rPr lang="fr-FR" dirty="0">
                <a:latin typeface="Times New Roman" pitchFamily="18" charset="0"/>
                <a:cs typeface="Times New Roman" pitchFamily="18" charset="0"/>
              </a:rPr>
              <a:t>l’étude des formes de casques de moto permettant </a:t>
            </a:r>
            <a:r>
              <a:rPr lang="fr-FR" dirty="0" smtClean="0">
                <a:latin typeface="Times New Roman" pitchFamily="18" charset="0"/>
                <a:cs typeface="Times New Roman" pitchFamily="18" charset="0"/>
              </a:rPr>
              <a:t>d’assurer un </a:t>
            </a:r>
            <a:r>
              <a:rPr lang="fr-FR" dirty="0">
                <a:latin typeface="Times New Roman" pitchFamily="18" charset="0"/>
                <a:cs typeface="Times New Roman" pitchFamily="18" charset="0"/>
              </a:rPr>
              <a:t>confort et une sécurité correspondant à l’ensemble de la population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r>
            <a:br>
              <a:rPr lang="fr-FR" sz="3000" dirty="0" smtClean="0"/>
            </a:br>
            <a:r>
              <a:rPr lang="fr-FR" sz="3000" dirty="0" smtClean="0"/>
              <a:t> Apports de la psychologie </a:t>
            </a:r>
            <a:endParaRPr lang="fr-FR" sz="3000" dirty="0"/>
          </a:p>
        </p:txBody>
      </p:sp>
      <p:sp>
        <p:nvSpPr>
          <p:cNvPr id="3" name="Espace réservé du contenu 2"/>
          <p:cNvSpPr>
            <a:spLocks noGrp="1"/>
          </p:cNvSpPr>
          <p:nvPr>
            <p:ph sz="quarter" idx="1"/>
          </p:nvPr>
        </p:nvSpPr>
        <p:spPr/>
        <p:txBody>
          <a:bodyPr>
            <a:normAutofit/>
          </a:bodyPr>
          <a:lstStyle/>
          <a:p>
            <a:r>
              <a:rPr lang="fr-FR" dirty="0" smtClean="0"/>
              <a:t>Vision </a:t>
            </a:r>
          </a:p>
          <a:p>
            <a:pPr lvl="0" fontAlgn="base">
              <a:buFont typeface="Wingdings" pitchFamily="2" charset="2"/>
              <a:buChar char="ü"/>
            </a:pPr>
            <a:r>
              <a:rPr lang="fr-FR" dirty="0" smtClean="0"/>
              <a:t>    La </a:t>
            </a:r>
            <a:r>
              <a:rPr lang="fr-FR" b="1" dirty="0" smtClean="0"/>
              <a:t>vision centrale</a:t>
            </a:r>
            <a:r>
              <a:rPr lang="fr-FR" dirty="0" smtClean="0"/>
              <a:t> capable de percevoir les détails fins de l'environnement et les couleurs. Elle couvre un champ très restreint. </a:t>
            </a:r>
          </a:p>
          <a:p>
            <a:pPr lvl="0" fontAlgn="base">
              <a:buFont typeface="Wingdings" pitchFamily="2" charset="2"/>
              <a:buChar char="ü"/>
            </a:pPr>
            <a:r>
              <a:rPr lang="fr-FR" dirty="0" smtClean="0"/>
              <a:t>    La </a:t>
            </a:r>
            <a:r>
              <a:rPr lang="fr-FR" b="1" dirty="0" smtClean="0"/>
              <a:t>vision périphérique</a:t>
            </a:r>
            <a:r>
              <a:rPr lang="fr-FR" dirty="0" smtClean="0"/>
              <a:t> ne permet pas de percevoir les détails ou les couleurs, mais va permettre d'attirer l'attention sur ce qui se passe en bordure du champ visuel </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latin typeface="Times New Roman" pitchFamily="18" charset="0"/>
                <a:cs typeface="Times New Roman" pitchFamily="18" charset="0"/>
              </a:rPr>
              <a:t>Vision centrale VS vision périphérique </a:t>
            </a:r>
            <a:endParaRPr lang="fr-FR" b="1" dirty="0">
              <a:solidFill>
                <a:srgbClr val="FF0000"/>
              </a:solidFill>
              <a:latin typeface="Times New Roman" pitchFamily="18" charset="0"/>
              <a:cs typeface="Times New Roman" pitchFamily="18" charset="0"/>
            </a:endParaRPr>
          </a:p>
        </p:txBody>
      </p:sp>
      <p:pic>
        <p:nvPicPr>
          <p:cNvPr id="4" name="Espace réservé du contenu 3" descr="vision-centrale-et-peripherique.jpg"/>
          <p:cNvPicPr>
            <a:picLocks noGrp="1" noChangeAspect="1"/>
          </p:cNvPicPr>
          <p:nvPr>
            <p:ph sz="quarter" idx="1"/>
          </p:nvPr>
        </p:nvPicPr>
        <p:blipFill>
          <a:blip r:embed="rId2" cstate="print"/>
          <a:stretch>
            <a:fillRect/>
          </a:stretch>
        </p:blipFill>
        <p:spPr>
          <a:xfrm>
            <a:off x="899593" y="1604962"/>
            <a:ext cx="7848872" cy="4257675"/>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t>
            </a:r>
            <a:r>
              <a:rPr lang="fr-FR" b="1" dirty="0" smtClean="0">
                <a:solidFill>
                  <a:srgbClr val="FF0000"/>
                </a:solidFill>
                <a:latin typeface="Times New Roman" pitchFamily="18" charset="0"/>
                <a:cs typeface="Times New Roman" pitchFamily="18" charset="0"/>
              </a:rPr>
              <a:t>Apports de la psychologie </a:t>
            </a: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p:txBody>
          <a:bodyPr>
            <a:normAutofit/>
          </a:bodyPr>
          <a:lstStyle/>
          <a:p>
            <a:pPr lvl="0"/>
            <a:r>
              <a:rPr lang="fr-FR" b="1" dirty="0" smtClean="0">
                <a:solidFill>
                  <a:srgbClr val="C00000"/>
                </a:solidFill>
                <a:latin typeface="Times New Roman" pitchFamily="18" charset="0"/>
                <a:cs typeface="Times New Roman" pitchFamily="18" charset="0"/>
              </a:rPr>
              <a:t>organisation de la mémoire</a:t>
            </a:r>
          </a:p>
          <a:p>
            <a:pPr>
              <a:buFont typeface="Wingdings" pitchFamily="2" charset="2"/>
              <a:buChar char="ü"/>
            </a:pPr>
            <a:r>
              <a:rPr lang="fr-FR" b="1" dirty="0" smtClean="0">
                <a:latin typeface="Times New Roman" pitchFamily="18" charset="0"/>
                <a:cs typeface="Times New Roman" pitchFamily="18" charset="0"/>
              </a:rPr>
              <a:t>  La mémoire à long terme </a:t>
            </a:r>
            <a:r>
              <a:rPr lang="fr-FR" dirty="0" smtClean="0">
                <a:latin typeface="Times New Roman" pitchFamily="18" charset="0"/>
                <a:cs typeface="Times New Roman" pitchFamily="18" charset="0"/>
              </a:rPr>
              <a:t>Sa capacité et sa durée sont pratiquement illimitées, mais son temps d'accès est long. avec des informations utiles comme une procédure ou un schéma.</a:t>
            </a:r>
          </a:p>
          <a:p>
            <a:pPr>
              <a:buFont typeface="Wingdings" pitchFamily="2" charset="2"/>
              <a:buChar char="ü"/>
            </a:pPr>
            <a:r>
              <a:rPr lang="fr-FR" b="1" dirty="0" smtClean="0">
                <a:latin typeface="Times New Roman" pitchFamily="18" charset="0"/>
                <a:cs typeface="Times New Roman" pitchFamily="18" charset="0"/>
              </a:rPr>
              <a:t>La mémoire à court terme </a:t>
            </a:r>
            <a:r>
              <a:rPr lang="fr-FR" dirty="0" smtClean="0">
                <a:latin typeface="Times New Roman" pitchFamily="18" charset="0"/>
                <a:cs typeface="Times New Roman" pitchFamily="18" charset="0"/>
              </a:rPr>
              <a:t>est une sorte de mémoire tampon dans laquelle nous stockons les informations nécessaires à l'action immédiate, son temps d'accès est quasiment instantané. </a:t>
            </a:r>
          </a:p>
          <a:p>
            <a:pPr>
              <a:buFont typeface="Wingdings" pitchFamily="2" charset="2"/>
              <a:buChar char="ü"/>
            </a:pPr>
            <a:endParaRPr lang="fr-FR" dirty="0" smtClean="0"/>
          </a:p>
          <a:p>
            <a:pPr>
              <a:buFont typeface="Wingdings" pitchFamily="2" charset="2"/>
              <a:buChar char="ü"/>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286</TotalTime>
  <Words>337</Words>
  <Application>Microsoft Office PowerPoint</Application>
  <PresentationFormat>Affichage à l'écran (4:3)</PresentationFormat>
  <Paragraphs>66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Capitaux</vt:lpstr>
      <vt:lpstr>Ergonomie et facteurs humains</vt:lpstr>
      <vt:lpstr>Plan de présentation</vt:lpstr>
      <vt:lpstr>Introduction</vt:lpstr>
      <vt:lpstr>    </vt:lpstr>
      <vt:lpstr>Introduction </vt:lpstr>
      <vt:lpstr>Diapositive 6</vt:lpstr>
      <vt:lpstr>         Apports de la psychologie </vt:lpstr>
      <vt:lpstr>Vision centrale VS vision périphérique </vt:lpstr>
      <vt:lpstr>         Apports de la psychologie </vt:lpstr>
      <vt:lpstr>Diapositive 10</vt:lpstr>
      <vt:lpstr>  Modèles cognitifs  </vt:lpstr>
      <vt:lpstr>Diapositive 12</vt:lpstr>
      <vt:lpstr>  Modèles cognitifs  </vt:lpstr>
      <vt:lpstr>  Modèles cognitifs  </vt:lpstr>
      <vt:lpstr>Diapositive 15</vt:lpstr>
      <vt:lpstr>  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Ergonomie et facteurs humains</dc:title>
  <dc:creator>siba</dc:creator>
  <cp:lastModifiedBy>siba</cp:lastModifiedBy>
  <cp:revision>27</cp:revision>
  <dcterms:created xsi:type="dcterms:W3CDTF">2014-03-06T14:06:59Z</dcterms:created>
  <dcterms:modified xsi:type="dcterms:W3CDTF">2014-03-07T08:00:51Z</dcterms:modified>
</cp:coreProperties>
</file>