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57" r:id="rId7"/>
    <p:sldId id="262" r:id="rId8"/>
    <p:sldId id="263" r:id="rId9"/>
    <p:sldId id="264" r:id="rId10"/>
    <p:sldId id="265" r:id="rId11"/>
    <p:sldId id="266" r:id="rId12"/>
    <p:sldId id="267" r:id="rId13"/>
    <p:sldId id="268" r:id="rId14"/>
    <p:sldId id="269" r:id="rId15"/>
    <p:sldId id="270" r:id="rId16"/>
    <p:sldId id="271" r:id="rId17"/>
    <p:sldId id="273" r:id="rId18"/>
    <p:sldId id="275" r:id="rId19"/>
    <p:sldId id="277" r:id="rId20"/>
    <p:sldId id="276" r:id="rId21"/>
    <p:sldId id="278" r:id="rId22"/>
    <p:sldId id="279" r:id="rId23"/>
    <p:sldId id="280" r:id="rId24"/>
    <p:sldId id="281" r:id="rId25"/>
    <p:sldId id="282" r:id="rId26"/>
    <p:sldId id="283" r:id="rId2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4718" autoAdjust="0"/>
  </p:normalViewPr>
  <p:slideViewPr>
    <p:cSldViewPr>
      <p:cViewPr varScale="1">
        <p:scale>
          <a:sx n="67" d="100"/>
          <a:sy n="67" d="100"/>
        </p:scale>
        <p:origin x="624" y="66"/>
      </p:cViewPr>
      <p:guideLst>
        <p:guide orient="horz" pos="2160"/>
        <p:guide pos="2880"/>
      </p:guideLst>
    </p:cSldViewPr>
  </p:slideViewPr>
  <p:outlineViewPr>
    <p:cViewPr>
      <p:scale>
        <a:sx n="33" d="100"/>
        <a:sy n="33" d="100"/>
      </p:scale>
      <p:origin x="42" y="13296"/>
    </p:cViewPr>
    <p:sldLst>
      <p:sld r:id="rId1"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ous-titr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fld id="{3DC9F73E-509D-4033-BFD2-3B2C4CB838C8}" type="datetimeFigureOut">
              <a:rPr lang="fr-FR" smtClean="0"/>
              <a:pPr/>
              <a:t>22/03/2013</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7" name="Connecteur droit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Espace réservé du numéro de diapositive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67D286C-B056-4EF2-A36C-9AF3F3C555DB}" type="slidenum">
              <a:rPr lang="fr-FR" smtClean="0"/>
              <a:pPr/>
              <a:t>‹N°›</a:t>
            </a:fld>
            <a:endParaRPr lang="fr-FR"/>
          </a:p>
        </p:txBody>
      </p:sp>
      <p:sp>
        <p:nvSpPr>
          <p:cNvPr id="8" name="Titr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3DC9F73E-509D-4033-BFD2-3B2C4CB838C8}" type="datetimeFigureOut">
              <a:rPr lang="fr-FR" smtClean="0"/>
              <a:pPr/>
              <a:t>22/03/2013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67D286C-B056-4EF2-A36C-9AF3F3C555DB}"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necteur droit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6915912" y="3009901"/>
            <a:ext cx="457200" cy="441325"/>
          </a:xfrm>
        </p:spPr>
        <p:txBody>
          <a:bodyPr/>
          <a:lstStyle/>
          <a:p>
            <a:fld id="{E67D286C-B056-4EF2-A36C-9AF3F3C555DB}" type="slidenum">
              <a:rPr lang="fr-FR" smtClean="0"/>
              <a:pPr/>
              <a:t>‹N°›</a:t>
            </a:fld>
            <a:endParaRPr lang="fr-FR"/>
          </a:p>
        </p:txBody>
      </p:sp>
      <p:sp>
        <p:nvSpPr>
          <p:cNvPr id="3" name="Espace réservé du texte vertical 2"/>
          <p:cNvSpPr>
            <a:spLocks noGrp="1"/>
          </p:cNvSpPr>
          <p:nvPr>
            <p:ph type="body" orient="vert" idx="1"/>
          </p:nvPr>
        </p:nvSpPr>
        <p:spPr>
          <a:xfrm>
            <a:off x="304800" y="304800"/>
            <a:ext cx="6553200" cy="5821366"/>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3DC9F73E-509D-4033-BFD2-3B2C4CB838C8}" type="datetimeFigureOut">
              <a:rPr lang="fr-FR" smtClean="0"/>
              <a:pPr/>
              <a:t>22/03/2013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2" name="Titre vertical 1"/>
          <p:cNvSpPr>
            <a:spLocks noGrp="1"/>
          </p:cNvSpPr>
          <p:nvPr>
            <p:ph type="title" orient="vert"/>
          </p:nvPr>
        </p:nvSpPr>
        <p:spPr>
          <a:xfrm>
            <a:off x="7391400" y="304801"/>
            <a:ext cx="1447800" cy="5851525"/>
          </a:xfrm>
        </p:spPr>
        <p:txBody>
          <a:bodyPr vert="eaVert"/>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shade val="75000"/>
                  </a:schemeClr>
                </a:solidFill>
              </a:defRPr>
            </a:lvl1p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3DC9F73E-509D-4033-BFD2-3B2C4CB838C8}" type="datetimeFigureOut">
              <a:rPr lang="fr-FR" smtClean="0"/>
              <a:pPr/>
              <a:t>22/03/2013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4361688" y="1026372"/>
            <a:ext cx="457200" cy="441325"/>
          </a:xfrm>
        </p:spPr>
        <p:txBody>
          <a:bodyPr/>
          <a:lstStyle/>
          <a:p>
            <a:fld id="{E67D286C-B056-4EF2-A36C-9AF3F3C555DB}" type="slidenum">
              <a:rPr lang="fr-FR" smtClean="0"/>
              <a:pPr/>
              <a:t>‹N°›</a:t>
            </a:fld>
            <a:endParaRPr lang="fr-FR"/>
          </a:p>
        </p:txBody>
      </p:sp>
      <p:sp>
        <p:nvSpPr>
          <p:cNvPr id="8" name="Espace réservé du contenu 7"/>
          <p:cNvSpPr>
            <a:spLocks noGrp="1"/>
          </p:cNvSpPr>
          <p:nvPr>
            <p:ph sz="quarter" idx="1"/>
          </p:nvPr>
        </p:nvSpPr>
        <p:spPr>
          <a:xfrm>
            <a:off x="301752" y="1527048"/>
            <a:ext cx="850392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Espace réservé du pied de page 4"/>
          <p:cNvSpPr>
            <a:spLocks noGrp="1"/>
          </p:cNvSpPr>
          <p:nvPr>
            <p:ph type="ftr" sz="quarter" idx="11"/>
          </p:nvPr>
        </p:nvSpPr>
        <p:spPr/>
        <p:txBody>
          <a:bodyPr/>
          <a:lstStyle/>
          <a:p>
            <a:endParaRPr lang="fr-FR"/>
          </a:p>
        </p:txBody>
      </p:sp>
      <p:sp>
        <p:nvSpPr>
          <p:cNvPr id="4" name="Espace réservé de la date 3"/>
          <p:cNvSpPr>
            <a:spLocks noGrp="1"/>
          </p:cNvSpPr>
          <p:nvPr>
            <p:ph type="dt" sz="half" idx="10"/>
          </p:nvPr>
        </p:nvSpPr>
        <p:spPr/>
        <p:txBody>
          <a:bodyPr/>
          <a:lstStyle/>
          <a:p>
            <a:fld id="{3DC9F73E-509D-4033-BFD2-3B2C4CB838C8}" type="datetimeFigureOut">
              <a:rPr lang="fr-FR" smtClean="0"/>
              <a:pPr/>
              <a:t>22/03/2013</a:t>
            </a:fld>
            <a:endParaRPr lang="fr-FR"/>
          </a:p>
        </p:txBody>
      </p:sp>
      <p:sp>
        <p:nvSpPr>
          <p:cNvPr id="8" name="Connecteur droit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67D286C-B056-4EF2-A36C-9AF3F3C555DB}" type="slidenum">
              <a:rPr lang="fr-FR" smtClean="0"/>
              <a:pPr/>
              <a:t>‹N°›</a:t>
            </a:fld>
            <a:endParaRPr lang="fr-FR"/>
          </a:p>
        </p:txBody>
      </p:sp>
      <p:sp>
        <p:nvSpPr>
          <p:cNvPr id="2" name="Titr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758952"/>
          </a:xfrm>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a:xfrm>
            <a:off x="5791200" y="6409944"/>
            <a:ext cx="3044952" cy="365760"/>
          </a:xfrm>
        </p:spPr>
        <p:txBody>
          <a:bodyPr/>
          <a:lstStyle/>
          <a:p>
            <a:fld id="{3DC9F73E-509D-4033-BFD2-3B2C4CB838C8}" type="datetimeFigureOut">
              <a:rPr lang="fr-FR" smtClean="0"/>
              <a:pPr/>
              <a:t>22/03/2013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67D286C-B056-4EF2-A36C-9AF3F3C555DB}" type="slidenum">
              <a:rPr lang="fr-FR" smtClean="0"/>
              <a:pPr/>
              <a:t>‹N°›</a:t>
            </a:fld>
            <a:endParaRPr lang="fr-FR"/>
          </a:p>
        </p:txBody>
      </p:sp>
      <p:sp>
        <p:nvSpPr>
          <p:cNvPr id="8" name="Connecteur droit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space réservé du contenu 9"/>
          <p:cNvSpPr>
            <a:spLocks noGrp="1"/>
          </p:cNvSpPr>
          <p:nvPr>
            <p:ph sz="half" idx="1"/>
          </p:nvPr>
        </p:nvSpPr>
        <p:spPr>
          <a:xfrm>
            <a:off x="301752" y="1371600"/>
            <a:ext cx="4038600" cy="4681728"/>
          </a:xfrm>
        </p:spPr>
        <p:txBody>
          <a:bodyPr/>
          <a:lstStyle>
            <a:lvl1pPr>
              <a:defRPr sz="2500"/>
            </a:lvl1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contenu 11"/>
          <p:cNvSpPr>
            <a:spLocks noGrp="1"/>
          </p:cNvSpPr>
          <p:nvPr>
            <p:ph sz="half" idx="2"/>
          </p:nvPr>
        </p:nvSpPr>
        <p:spPr>
          <a:xfrm>
            <a:off x="4800600" y="1371600"/>
            <a:ext cx="4038600" cy="4681728"/>
          </a:xfrm>
        </p:spPr>
        <p:txBody>
          <a:bodyPr/>
          <a:lstStyle>
            <a:lvl1pPr>
              <a:defRPr sz="2500"/>
            </a:lvl1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1">
        <a:schemeClr val="bg2"/>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fld id="{3DC9F73E-509D-4033-BFD2-3B2C4CB838C8}" type="datetimeFigureOut">
              <a:rPr lang="fr-FR" smtClean="0"/>
              <a:pPr/>
              <a:t>22/03/2013</a:t>
            </a:fld>
            <a:endParaRPr lang="fr-FR"/>
          </a:p>
        </p:txBody>
      </p:sp>
      <p:sp>
        <p:nvSpPr>
          <p:cNvPr id="8" name="Espace réservé du pied de page 7"/>
          <p:cNvSpPr>
            <a:spLocks noGrp="1"/>
          </p:cNvSpPr>
          <p:nvPr>
            <p:ph type="ftr" sz="quarter" idx="11"/>
          </p:nvPr>
        </p:nvSpPr>
        <p:spPr>
          <a:xfrm>
            <a:off x="304800" y="6409944"/>
            <a:ext cx="3581400" cy="365760"/>
          </a:xfrm>
        </p:spPr>
        <p:txBody>
          <a:bodyPr/>
          <a:lstStyle/>
          <a:p>
            <a:endParaRPr lang="fr-FR"/>
          </a:p>
        </p:txBody>
      </p:sp>
      <p:sp>
        <p:nvSpPr>
          <p:cNvPr id="15" name="Connecteur droit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Espace réservé du contenu 23"/>
          <p:cNvSpPr>
            <a:spLocks noGrp="1"/>
          </p:cNvSpPr>
          <p:nvPr>
            <p:ph sz="quarter" idx="2"/>
          </p:nvPr>
        </p:nvSpPr>
        <p:spPr>
          <a:xfrm>
            <a:off x="301752" y="2471383"/>
            <a:ext cx="4041648" cy="3818404"/>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6" name="Espace réservé du contenu 25"/>
          <p:cNvSpPr>
            <a:spLocks noGrp="1"/>
          </p:cNvSpPr>
          <p:nvPr>
            <p:ph sz="quarter" idx="4"/>
          </p:nvPr>
        </p:nvSpPr>
        <p:spPr>
          <a:xfrm>
            <a:off x="4800600" y="2471383"/>
            <a:ext cx="4038600" cy="382219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l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Espace réservé du numéro de diapositive 8"/>
          <p:cNvSpPr>
            <a:spLocks noGrp="1"/>
          </p:cNvSpPr>
          <p:nvPr>
            <p:ph type="sldNum" sz="quarter" idx="12"/>
          </p:nvPr>
        </p:nvSpPr>
        <p:spPr>
          <a:xfrm>
            <a:off x="4343400" y="1042416"/>
            <a:ext cx="457200" cy="441325"/>
          </a:xfrm>
        </p:spPr>
        <p:txBody>
          <a:bodyPr/>
          <a:lstStyle>
            <a:lvl1pPr algn="ctr">
              <a:defRPr/>
            </a:lvl1pPr>
          </a:lstStyle>
          <a:p>
            <a:fld id="{E67D286C-B056-4EF2-A36C-9AF3F3C555DB}" type="slidenum">
              <a:rPr lang="fr-FR" smtClean="0"/>
              <a:pPr/>
              <a:t>‹N°›</a:t>
            </a:fld>
            <a:endParaRPr lang="fr-FR"/>
          </a:p>
        </p:txBody>
      </p:sp>
      <p:sp>
        <p:nvSpPr>
          <p:cNvPr id="23" name="Titre 22"/>
          <p:cNvSpPr>
            <a:spLocks noGrp="1"/>
          </p:cNvSpPr>
          <p:nvPr>
            <p:ph type="title"/>
          </p:nvPr>
        </p:nvSpPr>
        <p:spPr/>
        <p:txBody>
          <a:bodyPr rtlCol="0" anchor="b" anchorCtr="0"/>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3DC9F73E-509D-4033-BFD2-3B2C4CB838C8}" type="datetimeFigureOut">
              <a:rPr lang="fr-FR" smtClean="0"/>
              <a:pPr/>
              <a:t>22/03/2013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a:xfrm>
            <a:off x="4343400" y="1036020"/>
            <a:ext cx="457200" cy="441325"/>
          </a:xfrm>
        </p:spPr>
        <p:txBody>
          <a:bodyPr/>
          <a:lstStyle/>
          <a:p>
            <a:fld id="{E67D286C-B056-4EF2-A36C-9AF3F3C555DB}"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Espace réservé de la date 1"/>
          <p:cNvSpPr>
            <a:spLocks noGrp="1"/>
          </p:cNvSpPr>
          <p:nvPr>
            <p:ph type="dt" sz="half" idx="10"/>
          </p:nvPr>
        </p:nvSpPr>
        <p:spPr/>
        <p:txBody>
          <a:bodyPr/>
          <a:lstStyle/>
          <a:p>
            <a:fld id="{3DC9F73E-509D-4033-BFD2-3B2C4CB838C8}" type="datetimeFigureOut">
              <a:rPr lang="fr-FR" smtClean="0"/>
              <a:pPr/>
              <a:t>22/03/2013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a:xfrm>
            <a:off x="4267200" y="6324600"/>
            <a:ext cx="609600" cy="441324"/>
          </a:xfrm>
        </p:spPr>
        <p:txBody>
          <a:bodyPr/>
          <a:lstStyle>
            <a:lvl1pPr>
              <a:defRPr>
                <a:solidFill>
                  <a:srgbClr val="FFFFFF"/>
                </a:solidFill>
              </a:defRPr>
            </a:lvl1pPr>
          </a:lstStyle>
          <a:p>
            <a:fld id="{E67D286C-B056-4EF2-A36C-9AF3F3C555DB}"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necteur droit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Espace réservé du contenu 19"/>
          <p:cNvSpPr>
            <a:spLocks noGrp="1"/>
          </p:cNvSpPr>
          <p:nvPr>
            <p:ph sz="quarter" idx="1"/>
          </p:nvPr>
        </p:nvSpPr>
        <p:spPr>
          <a:xfrm>
            <a:off x="3124200" y="685800"/>
            <a:ext cx="5638800" cy="5410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l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E67D286C-B056-4EF2-A36C-9AF3F3C555DB}" type="slidenum">
              <a:rPr lang="fr-FR" smtClean="0"/>
              <a:pPr/>
              <a:t>‹N°›</a:t>
            </a:fld>
            <a:endParaRPr lang="fr-F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p:txBody>
          <a:bodyPr/>
          <a:lstStyle/>
          <a:p>
            <a:fld id="{3DC9F73E-509D-4033-BFD2-3B2C4CB838C8}" type="datetimeFigureOut">
              <a:rPr lang="fr-FR" smtClean="0"/>
              <a:pPr/>
              <a:t>22/03/2013</a:t>
            </a:fld>
            <a:endParaRPr lang="fr-FR"/>
          </a:p>
        </p:txBody>
      </p:sp>
      <p:sp>
        <p:nvSpPr>
          <p:cNvPr id="6" name="Espace réservé du pied de page 5"/>
          <p:cNvSpPr>
            <a:spLocks noGrp="1"/>
          </p:cNvSpPr>
          <p:nvPr>
            <p:ph type="ftr" sz="quarter" idx="11"/>
          </p:nvPr>
        </p:nvSpPr>
        <p:spPr>
          <a:xfrm>
            <a:off x="301752" y="6410848"/>
            <a:ext cx="3383280" cy="365760"/>
          </a:xfrm>
        </p:spPr>
        <p:txBody>
          <a:bodyPr/>
          <a:lstStyle/>
          <a:p>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1" name="Connecteur droit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p>
            <a:fld id="{E67D286C-B056-4EF2-A36C-9AF3F3C555DB}" type="slidenum">
              <a:rPr lang="fr-FR" smtClean="0"/>
              <a:pPr/>
              <a:t>‹N°›</a:t>
            </a:fld>
            <a:endParaRPr lang="fr-FR"/>
          </a:p>
        </p:txBody>
      </p:sp>
      <p:sp>
        <p:nvSpPr>
          <p:cNvPr id="2" name="Titr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3000375" y="609600"/>
            <a:ext cx="5867400" cy="4267200"/>
          </a:xfrm>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a:xfrm>
            <a:off x="5788152" y="6404984"/>
            <a:ext cx="3044952" cy="365760"/>
          </a:xfrm>
        </p:spPr>
        <p:txBody>
          <a:bodyPr/>
          <a:lstStyle/>
          <a:p>
            <a:fld id="{3DC9F73E-509D-4033-BFD2-3B2C4CB838C8}" type="datetimeFigureOut">
              <a:rPr lang="fr-FR" smtClean="0"/>
              <a:pPr/>
              <a:t>22/03/2013</a:t>
            </a:fld>
            <a:endParaRPr lang="fr-FR"/>
          </a:p>
        </p:txBody>
      </p:sp>
      <p:sp>
        <p:nvSpPr>
          <p:cNvPr id="6" name="Espace réservé du pied de page 5"/>
          <p:cNvSpPr>
            <a:spLocks noGrp="1"/>
          </p:cNvSpPr>
          <p:nvPr>
            <p:ph type="ftr" sz="quarter" idx="11"/>
          </p:nvPr>
        </p:nvSpPr>
        <p:spPr>
          <a:xfrm>
            <a:off x="301752" y="6410848"/>
            <a:ext cx="3584448" cy="365760"/>
          </a:xfrm>
        </p:spPr>
        <p:txBody>
          <a:bodyPr/>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Espace réservé de la date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3DC9F73E-509D-4033-BFD2-3B2C4CB838C8}" type="datetimeFigureOut">
              <a:rPr lang="fr-FR" smtClean="0"/>
              <a:pPr/>
              <a:t>22/03/2013</a:t>
            </a:fld>
            <a:endParaRPr lang="fr-FR"/>
          </a:p>
        </p:txBody>
      </p:sp>
      <p:sp>
        <p:nvSpPr>
          <p:cNvPr id="3" name="Espace réservé du pied de page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fr-F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necteur droit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E67D286C-B056-4EF2-A36C-9AF3F3C555DB}" type="slidenum">
              <a:rPr lang="fr-FR" smtClean="0"/>
              <a:pPr/>
              <a:t>‹N°›</a:t>
            </a:fld>
            <a:endParaRPr lang="fr-FR"/>
          </a:p>
        </p:txBody>
      </p:sp>
      <p:sp>
        <p:nvSpPr>
          <p:cNvPr id="22" name="Espace réservé du titre 21"/>
          <p:cNvSpPr>
            <a:spLocks noGrp="1"/>
          </p:cNvSpPr>
          <p:nvPr>
            <p:ph type="title"/>
          </p:nvPr>
        </p:nvSpPr>
        <p:spPr>
          <a:xfrm>
            <a:off x="301752" y="228600"/>
            <a:ext cx="8534400" cy="758952"/>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43608" y="3933056"/>
            <a:ext cx="6984776" cy="2448272"/>
          </a:xfrm>
        </p:spPr>
        <p:txBody>
          <a:bodyPr/>
          <a:lstStyle/>
          <a:p>
            <a:endParaRPr lang="fr-FR" dirty="0" smtClean="0"/>
          </a:p>
          <a:p>
            <a:r>
              <a:rPr lang="fr-FR" dirty="0" smtClean="0"/>
              <a:t>Alpha Diallo</a:t>
            </a:r>
          </a:p>
          <a:p>
            <a:endParaRPr lang="fr-FR" dirty="0" smtClean="0"/>
          </a:p>
          <a:p>
            <a:r>
              <a:rPr lang="fr-FR" dirty="0" smtClean="0"/>
              <a:t>Master II PLS</a:t>
            </a:r>
          </a:p>
          <a:p>
            <a:endParaRPr lang="fr-FR" dirty="0" smtClean="0"/>
          </a:p>
          <a:p>
            <a:r>
              <a:rPr lang="fr-FR" dirty="0" smtClean="0"/>
              <a:t>Université Paris 13-Institut Galilée</a:t>
            </a:r>
          </a:p>
          <a:p>
            <a:endParaRPr lang="fr-FR" dirty="0" smtClean="0"/>
          </a:p>
          <a:p>
            <a:r>
              <a:rPr lang="fr-FR" dirty="0" smtClean="0"/>
              <a:t>22 Mars 2013</a:t>
            </a:r>
            <a:endParaRPr lang="fr-FR" dirty="0"/>
          </a:p>
        </p:txBody>
      </p:sp>
      <p:sp>
        <p:nvSpPr>
          <p:cNvPr id="2" name="Titre 1"/>
          <p:cNvSpPr>
            <a:spLocks noGrp="1"/>
          </p:cNvSpPr>
          <p:nvPr>
            <p:ph type="ctrTitle"/>
          </p:nvPr>
        </p:nvSpPr>
        <p:spPr>
          <a:xfrm>
            <a:off x="685800" y="1052736"/>
            <a:ext cx="7772400" cy="1296144"/>
          </a:xfrm>
        </p:spPr>
        <p:txBody>
          <a:bodyPr>
            <a:normAutofit fontScale="90000"/>
          </a:bodyPr>
          <a:lstStyle/>
          <a:p>
            <a:r>
              <a:rPr lang="fr-FR" dirty="0" smtClean="0"/>
              <a:t>Traitement Automatique de la Langue:</a:t>
            </a:r>
            <a:endParaRPr lang="fr-FR" dirty="0"/>
          </a:p>
        </p:txBody>
      </p:sp>
      <p:sp>
        <p:nvSpPr>
          <p:cNvPr id="23554" name="AutoShape 2" descr="data:image/jpeg;base64,/9j/4AAQSkZJRgABAQAAAQABAAD/2wCEAAkGBg8SEBIUEhIREBISEBEYGBgQFhoVFxURFBcXFhYVGBQXJyYeGBojGRQTHzEgIycpLCwuGSA9NTAqNSYrLCkBCQoKDgwOGg8PGjQlHyQtLSwsKSw0NCosLDUwLi0qLC8sLCwvKSkwLSktLywpKSwpLCksKSopLCosLCwpLSkpKf/AABEIAHcBqAMBIgACEQEDEQH/xAAcAAEAAwADAQEAAAAAAAAAAAAABQYHAQQIAwL/xABJEAABAwIDBAQJCQcCBQUAAAABAAIDBBEFEiEGEzFRByJBYRYyU3GBkaKx0RQ1UnJzdKGysyM0QmKCksEVMyV1g5PxJEPCw+H/xAAaAQEAAwEBAQAAAAAAAAAAAAAAAgMEAQUG/8QAMBEAAgIBAgQEBQIHAAAAAAAAAAECEQMSEwQhMUEiUWHRMnGhscEjgQUUJDOR4fD/2gAMAwEAAhEDEQA/AKEiIvqzAEREAREQBERAEREAREQBERAEREAREQBERAEREAREQBERAEREAREQBERAEREAREQFn6NKLe4pSg8GOc8/9NjnD2sqhcclzVVS76VTOfXI4q6dClNevlf9Cld63vYPcHKk4wy1TUA9lRMPU9yzxleaS8kvyTa8KOoiItBAIiIAiIgCIiAIiIAiIgCIiAIiIAiIgCIiAIiIAiIgCIiAIiIAiIgCIiAIiIAiIgCIiAIiIAiIgCIiAIiIAiIgCIiAIiIDUuguL9pWO5Mpx6zIf/iFRdsoMmI1jeH/AKqY+hzi4fg4LQegodWt+tT+6RVfpZot3ikptYSsieP7ch/GMrBjl/VTXp7FrXgRTkRFvKgiIgCIiAIiIAiIgCIiAIiIAiIgCIiAIiIAiIgCIiAIiIAiIgCIiAIiIAiIgCIiAIuEzDmPWgOUXAIXKAIi4zDmPWgOUREARcZhzHrTMOYQHKIiAIuMw5j1rlAEXLWkkAAkngBqSe4LtT4PUsbnfBOxn0nxva3+4iy5aQNK6CpNa1vdTH9UfBcdOWG9alnA4iSJx81ns/8AsXQ6Eam1bOz6dNf0se3/AA8q/dJ+E7/DJ7C7obSt/wCnq72C9eTklo4u/l9qNCV4zz4iIvXM4RFwSgOUREARft8LgLlrmjmQQPWV+FwBERdAREQBERAEREAREQBERAEUhs/hYqaqCAuLBLIG5gLkXB1t28F3KHZtshrxvCPkUMzx1R192/KAderf0qDmlyZ2myDRWrYrYgYgypO93ToRHlGUEPc/PYEki2rAPSo2fAMuHx1Rccz6p8JYRo3KwuvfncWtZc3Y6tN8xpdWQ6KaxDAGx0FJUh7i6pfO0tIFm7pxaCDxN7L7YnssGGg3T3SNrooiC4AZZXuDHM042LmpuR+/0FMr6KzDZSI4t8hbK8s3xj3lhmuGFztOGjgR6F8saw3C4myCGpqZJ2PyhskIa0lrsrrv7hmPoXN2LaS78zulleRWjBdmqN9CaupqJoWiqMIEUYk1yNeCRx7T6lH7U7PfJJI8sgnhmhbLFI0FuaN3Np4Ecu8eYdWSLlpOaXVkOivMfR/SmRtKap4xB8IeG7v9jmLM4iL+N8oOvDu7FA7J7PCrqHQvc6LLDK+7QCc0durY+dRWaDTfkd0shEU3sphVHUyNjnmmhkkkiZGIow8OLzbrE+LqWrnazCaOmkdHBNNNJHJIyQSxhgaWadUjxtQVLcWrT3OVyshGsJ4AmwvoL6c1wr9U4ZR0MZgfXVERqoIZJBFTtcXRuuQzeA3y3Drt7e1UEpCevmg1RYOj5oOKUYIuN8eP1HLddoMZo6KNslQA1jnhgLY83WILuDRyaVhfR586Uf2x/I9aV02/uEP3tn6cq8/ioqeeMX3XuXY3UWycopcIxWN+RkNQG2Dg6PI9l+B1Ac3gbEcjqsY252Y+QVjogS6NzQ+Mu47t1xY94LXDvt3q0dB8T/lVS4XyCnaDyzF4LR57NeuOnBw+V047RTG/mLzb3OTCni4h40+Ql4oaigYbRmWeKIcZZY2f3uDf8r1AKSMDxGf2hefujOi3uKUw7GOfIf6GOI9rKtqqcYy4nBT30fR1D7fzCSIN/Bsihx7cpqK7Jv8A7/B3FyVmDbY0O5xCrjtYCokIH8rznb+DgodXjpjocmJF/ZNBE70tvGfwY1UdelhlqxxfoUyVNnpDZeOJuG0jnNbYUUBJyg6CJpPnXSwnarB8QduWbuRxaTkmhy5gBc2DxY6dnFdvAvmiD/l8X6IWJ9G8bzidHlvcSEm30Qx2Y+a1/WvIx4VkWSTfNf7NDlVIm+lTYmKjfHNTtyQzEtLOIZKBfq3/AIXC+nZlPcBQTwPmK27pscP9PiB4mrjt6I5L/gsRPA+Yr0eDm54k5FORVLkej9s4W/6ZWdUfuc3YPoFecV6R20+a6z7nN+QrzcqP4f8AA/mSzdUbp0X7MwU1FHUua3fTR7wvdxZEdWtaf4RlsTzJ7haS2d6Q6GumdDFvA4NJG9aGiRo4lup53sbG3ZxXy6O8QiqsKhZod3FuJG8sgy6+dmU+lZDtHs5V4VU6OkYOtupoyW5mEWIzN4OsbFv+Cs8cSzZJqb8XYm5aUq6F+rMFiw/HqOSJojhrN6wtbo1spFiAOwFzojbnfsWlyRhzSCLhwIIPaDoQvL5xioMjJHSyyPje17TI9z7OaQ4WzE21AXprDq5s0McrNWyxsePM4Aj3qPGYpQUW3fKrO45J2eadocINLVTQG/7KRwF+1nFh9LS0+lR61HpswCz4ato0cN1Jb6Qu6N3pGYf0hZcvWwZNzGpGeSp0TWyuyk1fM6OJ0bCxmZxkJADbgaAA3NzwW27GbCQYfG4A76Z9s8jmgXA4Na3XK0efXt7LYLhON1NK4vp5XQuc3KS22rb3tqD2gLdujPFJqjDmSTSOlkMkwLnWvYPIA0t2LFx24o3fh8i3FX7mJbXD/iFZ97qP1HLXOjTYqCnpY6iVjXVErBJmeAd0xwu1rb+KctiTxuT2BZHth84Vv3uo/Ucu/J0jYkYDCZm7oxGOwjYP2ZblsCBcadquy455McYxdeZCMlGTbNrw7bLDauR0EU8cryHdUg2eBxylwyvFuV9O5Zh0s7GRUr454GiOKZzmuY3xWSgZhlHYHDNpwGXvXX6O9jK51bTTmJ8ULHNkzv6oczKSA0HV2a4GnYSrX0317BS08N+u+fPb+SNjmk+uRqywisOdRxu0+pY3qhbMbREXrmcIiIAiIgCIiAIiIAiIgJ7YL5zo/vDfcVMYL42O/dKz9UqoYfXSQyxyxnK+N7XNPHrNN9R2juVhxLbneRTsipIKV9V/vyRlxdIL3IAdowEk3tzPnWfJCTlyXl97Jxao7uxdc+HDsTlZ48T8OePO2cm3mNrKX6RqSNuHRPi1iqcQdUM+rPAXkf3Fyo1Bjr4qaqpw1pbVbnM43u3dOLxbs1J7V9a3aiWWhgpHNbkp5HOa7XNY5+qeywzn1BQeKW5rXn9KX5O6lVEvjvzJhn21Z+cqybB07aikopHkWwysqS/uhdE6Zp/7mT1Kg1uPuko6amLGhtM+ZwcCbu3ri4gjstdfXBNqpqWnq4WNaW1cYY4km7NHNJbbtIeR6knik4NLrb+rf4YUlZ3th6t0uM08jvGkqZXnzvbI4+9dbayto3yPEFK+ne2eXO50zpA/rOBs0jq66qPwHF3UtTFO1oe6JxIa42Bu0t1I+spHFtp6eZkgbh9NDJIb7xjnlwcXZiRfTXUelTcWsiaXKq+5y+RYtmZKQYMBVxulhdjDWnK8x5C6Jgzkt1IAzaKH6SpZPlzoXMbHHTRsihay9hBYOabniSHa+buUR/rzvkJo8jchqd9muc2bJu8tuFrar9bQ7QPrDC6RjWvjgZEXNJvIGcHOvwdqVGGNrJq+YcuVFrpC2vLKKuifTYhHGGQzkFrnBrczI52HU9Xg7v7Cet0OjFhbXyA6FtJVA+cAA/iuIukZ4ySupKd9ZHFkbUuzZrAFocY/Fc+xOv8A4ULs7tE+kndMGiVzopWEPJH+5a7rjt0UduemUa7dPX09Dtq0zjY79/ovvdN+o1c7afOFb96qPzuXSwquME0MoAcYZI3gHQEscHAG3mTFq8zzzSkBpmke8gagF5JIBPnWjS9zV6EL5F66Qq2jBiY+mfJUHDqfLKJnNDLtdlvEBZ1jc991nit1Vt5DLkM2HUsz2RMjDnufctYLDh5z61UnG5Jta5Og7O5V4IuMaa/JKTtlg6PPnSj+2P5Hrd9o5aBsTTXbjdbwZflABbvLOtYHttm/FYR0efOlH9sfyPWldNv7hD97Z+nKsfFR154x9PcsxuoNnfk6Q8EpIyIXxkcRHSR8XegBo85KxrajaKStqnzvGXNYNaDfJG3xW37e0k8yVFIteHhoYna5v1K5TcjSOhChzVVRLbSOBrfTK6/ujKk8YxYjaen5MbHD/wB2N598rV3OhGhy0c8nbJUW/pjaLfi56manpTwqOR7HSvzMe5ptE8jM0lp1AsdQV5+WUnmnpjfKi6K8KtlX6c6LSklA4GWMnzhr2/lesnW8dL1FvMLe4f8AtSxP9Gbdn8JCsHWzgZXiryK8q8R6U2WLf9NpM1svyKC9+GXdNvfusuNmmYY5rpKFlNlvkc6nY1utg7KS0DsLTZfLAvmiD/l8X6IWedBuLZZp6cnSSJsjfrR9V3ra9v8AavM23KM5J9GXXTSIjpS2olqat0JYY46V8jA0m5c+9jIbcwBYcvOqUeB8xWgdM2D7qubMB1aiIE/aR2a72d3+Kz88D5ivZ4bTtR0mad6nZ6S20+a6z7nN+QrzcV6R20+a6z7nN+QrzcVk/h/wP5lmbqib2T2tnoJt5F1musJI3HqyNHucLmzuzvBIO40NfQYvRkWEkbtHsfo+N/Ze3iuHEOHoKptJ0SUclCJo5J5ZZKXPHdzQ3eOZmYLBvDMQOKrXRPJUMxRjGB4aWyNmbY9VjWkjOOwh4aNe027VHMseZOcOUonY3Gk+jIfbLZV9BUmIkuY4Zo3/AEoyba/zA6H/APQtQ6Gse3tG6Bx69M7TvhkJc31Ozj0BR/To1u6pD/HvJQPqZW5vxDFQNh9pDRVscpJ3Z6koHknWuf6SA7+nvU2nxHD2+vt7nPgmb7tJgjKulmgdpvGEA/ReNWO9DgCvNFTTPje9jxlexzmuB7HNNiPWF6oY8EAggggEEagg8CCsf6ZdlskrayMdSWzJbdkoHVd/U0W87RzWfgM2mWh9yeWNqzM1vPRD81R/az/nKwZbz0Q/NUf2s/5ytXH/ANr9/crw/EY7tf8AOFZ97qP1HKIUvtef+IVn3uo/UctKx7onohRyyUjZnzCLPGDIXZuDrBvaS29u8hXPNHHGKl3I6XJuiT2I6RKCWOmpcz45mwxRjeNs172MDSGuBI1I0va/n0Vc6ZtmHNc2sa972uLY3tebhmhLCzk02dccz3lUfZTCZ5q6BkbX5mzxucbH9m1jg5znfRsB2rYOl6ZowuQHi+WAN84eHfla5YpQWHiI6H16lqeqDswZEResZwiIgCIiAIiICR8HqnyftN+KeD1T5P2m/FXNFk3pF+2imeD1T5P2m/FPB6p8n7Tfirmib0htopng9U+T9pvxTweqfJ+034q5om9IbaKZ4PVPk/ab8U8HqnyftN+KuaJvSG2imeD1T5P2m/FPB6p8n7Tfirmib0htopng9U+T9pvxTweqfJ+034q5om9IbaKZ4PVPk/ab8U8HqnyftN+KuaJvSG2imeD1T5P2m/FPB6p8n7Tfirmib0htopng9U+T9pvxTweqfJ+034q5om9IbaKZ4PVPk/ab8U8HqnyftN+KuaJvSG2iF2Nw6WCvppZW5I45CXG4NhlcODSSdSOAV36UsTirKSOOndvHtqGuIsW2aGSC93gDi4KCRUz8U1N9USUaVFM8HqnyftN+KeD1T5P2m/FXNFdvSI7aLfsJjNJSYfBFJJlkaHueA1xs973OtcAg8QOKx+owKqe5zjHq9zies3i4knt71cUVOP8ATlKS7knG0kXPEsfpZ8MfC+T9tJR5S3K7Sbd8L2t44Gt7LGfB+p8n7TfirmiYv0rUe4lHV1LvhO0dKzDoYXSWlbRsYW5XGzxEGkXAtx7b2WW7FUdVTV1LLksGyta7rNPUf1HaX10cT6FNr70H+7F9rH+YKMEoKSXc61dFn6WMPbUU8cTbGpErHRtIIzBx3bhnPVHjA6n+ELJsR2NroXlkkQa7KDYPYdDw1BW77T0IfuHjV0NTCT9R72g/jlPoKqm3f74fso/8qrhc7ilFeonBN2WLF8TirKOpp6ZxlmkppWtGVzRctIF3OAAFyNSVjmKdHWJU7c0kIy38Zj2OAPZfXRajsKbQ1bho4AWPma8j8V9MFqXy4ZVbxzpCBLYvJcdI2uGp79VHHklgbUelrqJRUupXOjza2ekjFPUxOdCCd29haSwE3LXNvq25JFtRfgRa2oVMxY0ubE+R30Y8oc48rvLR6ysfbxHnWh7SvqhU0u53tietkzZfGb49tLWvxUOIgnNNcrslHkqMq27mxCtqi6WAwiIZWRlzbsB1JJvq46G/DhyuonDNhcQqC4RQh2S17yMHG9uJ7itN6QMvyltrX3Lb/wBzrfgu10deNUfVi971qXEOGK4pFe2m+Z3OjuHEIaf5PWRFu6/2n52vBj+gcpNi3sv2W5Kw4thcdTBJDKLskYWnmORHIg2IPMBVrZPEpn0tSXyPeWAlpccxByE8T3gFTWzm0DKqO+jZWgZ29/0h/KV5+VS1uXr2LV0owTFtjKunmfE5mbI4gOBaA5v8LgCeBGq1Do4xmCloGRTv3cgklJGVztHPJGrQRw71Ytrtn/lEedg/axg2/mb2s/yO/wA6zUhbd3+ZhUiChpdoru0eEzS1lTJG3MySomc03aLtc8kGxNxoe1aBsFtrLDCynrI3hsYDWStLXdQcGvaDfQaAi+lrjS5gUVuSskdMkcUado06XbKha0uEubTg1riT3aj3rKtvsarMQkaGwmOniJLGuczM5x0zvsbXtoAL2uddV90VWLFHE9S6+p2XiVFM8HqnyftN+KeD1T5P2m/FXNFr3pENtFM8HqnyftN+KeD1T5P2m/FXNE3pDbRTPB6p8n7Tfing9U+T9pvxVzRN6Q20UzweqfJ+034ormib0htoIiKksCIiAIiIAiIgCIiAIiIAiIgCIiAIiIAiIgCIiAIiIAiIgCIiAL70H+7F9rH+YL4L9wyFrmuHFrgRfmDf/C4waSa0NxJ0TvFlpmWv9Njnn3ZvUFVNu/3w/ZR/5XRrNoZpKhk5DGvZltlBt1STqCe25HFfDFsUfUSbx4aHZQOrcCw85PNZ8eJxkn6HWyy7DC8FWBqbDQd7XrnZ1pGF1d9LiXj9m0e9VzCMZlpnl0ZGosQ4Xa4d4/yu7i+11RUMyEMYw8QwHrW11JJ0SWOTk/J0LIVvEedafiWLuiq6aO43coeDp/FoG6+cgelZeCpPFdopqh8b3BjXReLkBGtwb6k9oClkx62v3CZ+9q6dzKyXMSczg4E69VwuBr2DUehTXR141R9WL3vVexnGpKl7XPaxrmtt1ARcXvrcnmfWv3guPy0peYww5w2+cE+Le1rEcykoSePT3HcntkGFtHVuIIBadTpwjdf3hVWgrpIXtfGcrm/iO0EdoKlMU2uqZ2FjsjGHiIwRmHIkk6KEUoRfNy7nDU9n9oo6pmnVkA6zD7xzaoDbPZjxqiId8jR+LwPf6+ap8FQ9jg5ji1zTcFuhBV8wDbZklmT2jfwDuDHef6J/D3LPLHLE9UOhK7M/RW/anZDLeWnF2cXMb/D/ADNHaO7s7NOFQWqE1NWiIREUwEREAREQBERAEREB+907km6dyRFGwN07km6dyREsDdO5JunckRLA3TuSbp3JESwN07km6dyREsDdO5JunckRLA3TuSbp3JESwN07km6dyREsDdO5JunckRLA3TuSbp3JESwN07km6dyREsDdO5JunckRLA3TuSbp3JESwN07km6dyREsDdO5JunckRLA3TuSbp3JESwN07km6dyREsDdO5JunckRLA3TuSbp3JESwN07km6dyREsDdO5JunckRLBM4NtLVU9gP2kY/geeA/lPFvu7lJT4dTV13QXgqLXcxw6ru+40B7/AFhEVGRaU5rqdRV5qR7HOa4Wc0kEXBsRx4L8bp3JEVyk2jg3TuSbp3JEXbA3TuSbp3JESwN07km6dyREsDdO5IiJY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3556" name="AutoShape 4" descr="data:image/jpeg;base64,/9j/4AAQSkZJRgABAQAAAQABAAD/2wCEAAkGBg8SEBIUEhIREBISEBEYGBgQFhoVFxURFBcXFhYVGBQXJyYeGBojGRQTHzEgIycpLCwuGSA9NTAqNSYrLCkBCQoKDgwOGg8PGjQlHyQtLSwsKSw0NCosLDUwLi0qLC8sLCwvKSkwLSktLywpKSwpLCksKSopLCosLCwpLSkpKf/AABEIAHcBqAMBIgACEQEDEQH/xAAcAAEAAwADAQEAAAAAAAAAAAAABQYHAQQIAwL/xABJEAABAwIDBAQJCQcCBQUAAAABAAIDBBEFEiEGEzFRByJBYRYyU3GBkaKx0RQ1UnJzdKGysyM0QmKCksEVMyV1g5PxJEPCw+H/xAAaAQEAAwEBAQAAAAAAAAAAAAAAAgMEAQUG/8QAMBEAAgIBAgQEBQIHAAAAAAAAAAECEQMSEwQhMUEiUWHRMnGhscEjgQUUJDOR4fD/2gAMAwEAAhEDEQA/AKEiIvqzAEREAREQBERAEREAREQBERAEREAREQBERAEREAREQBERAEREAREQBERAEREAREQFn6NKLe4pSg8GOc8/9NjnD2sqhcclzVVS76VTOfXI4q6dClNevlf9Cld63vYPcHKk4wy1TUA9lRMPU9yzxleaS8kvyTa8KOoiItBAIiIAiIgCIiAIiIAiIgCIiAIiIAiIgCIiAIiIAiIgCIiAIiIAiIgCIiAIiIAiIgCIiAIiIAiIgCIiAIiIAiIgCIiAIiIDUuguL9pWO5Mpx6zIf/iFRdsoMmI1jeH/AKqY+hzi4fg4LQegodWt+tT+6RVfpZot3ikptYSsieP7ch/GMrBjl/VTXp7FrXgRTkRFvKgiIgCIiAIiIAiIgCIiAIiIAiIgCIiAIiIAiIgCIiAIiIAiIgCIiAIiIAiIgCIiAIuEzDmPWgOUXAIXKAIi4zDmPWgOUREARcZhzHrTMOYQHKIiAIuMw5j1rlAEXLWkkAAkngBqSe4LtT4PUsbnfBOxn0nxva3+4iy5aQNK6CpNa1vdTH9UfBcdOWG9alnA4iSJx81ns/8AsXQ6Eam1bOz6dNf0se3/AA8q/dJ+E7/DJ7C7obSt/wCnq72C9eTklo4u/l9qNCV4zz4iIvXM4RFwSgOUREARft8LgLlrmjmQQPWV+FwBERdAREQBERAEREAREQBERAEUhs/hYqaqCAuLBLIG5gLkXB1t28F3KHZtshrxvCPkUMzx1R192/KAderf0qDmlyZ2myDRWrYrYgYgypO93ToRHlGUEPc/PYEki2rAPSo2fAMuHx1Rccz6p8JYRo3KwuvfncWtZc3Y6tN8xpdWQ6KaxDAGx0FJUh7i6pfO0tIFm7pxaCDxN7L7YnssGGg3T3SNrooiC4AZZXuDHM042LmpuR+/0FMr6KzDZSI4t8hbK8s3xj3lhmuGFztOGjgR6F8saw3C4myCGpqZJ2PyhskIa0lrsrrv7hmPoXN2LaS78zulleRWjBdmqN9CaupqJoWiqMIEUYk1yNeCRx7T6lH7U7PfJJI8sgnhmhbLFI0FuaN3Np4Ecu8eYdWSLlpOaXVkOivMfR/SmRtKap4xB8IeG7v9jmLM4iL+N8oOvDu7FA7J7PCrqHQvc6LLDK+7QCc0durY+dRWaDTfkd0shEU3sphVHUyNjnmmhkkkiZGIow8OLzbrE+LqWrnazCaOmkdHBNNNJHJIyQSxhgaWadUjxtQVLcWrT3OVyshGsJ4AmwvoL6c1wr9U4ZR0MZgfXVERqoIZJBFTtcXRuuQzeA3y3Drt7e1UEpCevmg1RYOj5oOKUYIuN8eP1HLddoMZo6KNslQA1jnhgLY83WILuDRyaVhfR586Uf2x/I9aV02/uEP3tn6cq8/ioqeeMX3XuXY3UWycopcIxWN+RkNQG2Dg6PI9l+B1Ac3gbEcjqsY252Y+QVjogS6NzQ+Mu47t1xY94LXDvt3q0dB8T/lVS4XyCnaDyzF4LR57NeuOnBw+V047RTG/mLzb3OTCni4h40+Ql4oaigYbRmWeKIcZZY2f3uDf8r1AKSMDxGf2hefujOi3uKUw7GOfIf6GOI9rKtqqcYy4nBT30fR1D7fzCSIN/Bsihx7cpqK7Jv8A7/B3FyVmDbY0O5xCrjtYCokIH8rznb+DgodXjpjocmJF/ZNBE70tvGfwY1UdelhlqxxfoUyVNnpDZeOJuG0jnNbYUUBJyg6CJpPnXSwnarB8QduWbuRxaTkmhy5gBc2DxY6dnFdvAvmiD/l8X6IWJ9G8bzidHlvcSEm30Qx2Y+a1/WvIx4VkWSTfNf7NDlVIm+lTYmKjfHNTtyQzEtLOIZKBfq3/AIXC+nZlPcBQTwPmK27pscP9PiB4mrjt6I5L/gsRPA+Yr0eDm54k5FORVLkej9s4W/6ZWdUfuc3YPoFecV6R20+a6z7nN+QrzcqP4f8AA/mSzdUbp0X7MwU1FHUua3fTR7wvdxZEdWtaf4RlsTzJ7haS2d6Q6GumdDFvA4NJG9aGiRo4lup53sbG3ZxXy6O8QiqsKhZod3FuJG8sgy6+dmU+lZDtHs5V4VU6OkYOtupoyW5mEWIzN4OsbFv+Cs8cSzZJqb8XYm5aUq6F+rMFiw/HqOSJojhrN6wtbo1spFiAOwFzojbnfsWlyRhzSCLhwIIPaDoQvL5xioMjJHSyyPje17TI9z7OaQ4WzE21AXprDq5s0McrNWyxsePM4Aj3qPGYpQUW3fKrO45J2eadocINLVTQG/7KRwF+1nFh9LS0+lR61HpswCz4ato0cN1Jb6Qu6N3pGYf0hZcvWwZNzGpGeSp0TWyuyk1fM6OJ0bCxmZxkJADbgaAA3NzwW27GbCQYfG4A76Z9s8jmgXA4Na3XK0efXt7LYLhON1NK4vp5XQuc3KS22rb3tqD2gLdujPFJqjDmSTSOlkMkwLnWvYPIA0t2LFx24o3fh8i3FX7mJbXD/iFZ97qP1HLXOjTYqCnpY6iVjXVErBJmeAd0xwu1rb+KctiTxuT2BZHth84Vv3uo/Ucu/J0jYkYDCZm7oxGOwjYP2ZblsCBcadquy455McYxdeZCMlGTbNrw7bLDauR0EU8cryHdUg2eBxylwyvFuV9O5Zh0s7GRUr454GiOKZzmuY3xWSgZhlHYHDNpwGXvXX6O9jK51bTTmJ8ULHNkzv6oczKSA0HV2a4GnYSrX0317BS08N+u+fPb+SNjmk+uRqywisOdRxu0+pY3qhbMbREXrmcIiIAiIgCIiAIiIAiIgJ7YL5zo/vDfcVMYL42O/dKz9UqoYfXSQyxyxnK+N7XNPHrNN9R2juVhxLbneRTsipIKV9V/vyRlxdIL3IAdowEk3tzPnWfJCTlyXl97Jxao7uxdc+HDsTlZ48T8OePO2cm3mNrKX6RqSNuHRPi1iqcQdUM+rPAXkf3Fyo1Bjr4qaqpw1pbVbnM43u3dOLxbs1J7V9a3aiWWhgpHNbkp5HOa7XNY5+qeywzn1BQeKW5rXn9KX5O6lVEvjvzJhn21Z+cqybB07aikopHkWwysqS/uhdE6Zp/7mT1Kg1uPuko6amLGhtM+ZwcCbu3ri4gjstdfXBNqpqWnq4WNaW1cYY4km7NHNJbbtIeR6knik4NLrb+rf4YUlZ3th6t0uM08jvGkqZXnzvbI4+9dbayto3yPEFK+ne2eXO50zpA/rOBs0jq66qPwHF3UtTFO1oe6JxIa42Bu0t1I+spHFtp6eZkgbh9NDJIb7xjnlwcXZiRfTXUelTcWsiaXKq+5y+RYtmZKQYMBVxulhdjDWnK8x5C6Jgzkt1IAzaKH6SpZPlzoXMbHHTRsihay9hBYOabniSHa+buUR/rzvkJo8jchqd9muc2bJu8tuFrar9bQ7QPrDC6RjWvjgZEXNJvIGcHOvwdqVGGNrJq+YcuVFrpC2vLKKuifTYhHGGQzkFrnBrczI52HU9Xg7v7Cet0OjFhbXyA6FtJVA+cAA/iuIukZ4ySupKd9ZHFkbUuzZrAFocY/Fc+xOv8A4ULs7tE+kndMGiVzopWEPJH+5a7rjt0UduemUa7dPX09Dtq0zjY79/ovvdN+o1c7afOFb96qPzuXSwquME0MoAcYZI3gHQEscHAG3mTFq8zzzSkBpmke8gagF5JIBPnWjS9zV6EL5F66Qq2jBiY+mfJUHDqfLKJnNDLtdlvEBZ1jc991nit1Vt5DLkM2HUsz2RMjDnufctYLDh5z61UnG5Jta5Og7O5V4IuMaa/JKTtlg6PPnSj+2P5Hrd9o5aBsTTXbjdbwZflABbvLOtYHttm/FYR0efOlH9sfyPWldNv7hD97Z+nKsfFR154x9PcsxuoNnfk6Q8EpIyIXxkcRHSR8XegBo85KxrajaKStqnzvGXNYNaDfJG3xW37e0k8yVFIteHhoYna5v1K5TcjSOhChzVVRLbSOBrfTK6/ujKk8YxYjaen5MbHD/wB2N598rV3OhGhy0c8nbJUW/pjaLfi56manpTwqOR7HSvzMe5ptE8jM0lp1AsdQV5+WUnmnpjfKi6K8KtlX6c6LSklA4GWMnzhr2/lesnW8dL1FvMLe4f8AtSxP9Gbdn8JCsHWzgZXiryK8q8R6U2WLf9NpM1svyKC9+GXdNvfusuNmmYY5rpKFlNlvkc6nY1utg7KS0DsLTZfLAvmiD/l8X6IWedBuLZZp6cnSSJsjfrR9V3ra9v8AavM23KM5J9GXXTSIjpS2olqat0JYY46V8jA0m5c+9jIbcwBYcvOqUeB8xWgdM2D7qubMB1aiIE/aR2a72d3+Kz88D5ivZ4bTtR0mad6nZ6S20+a6z7nN+QrzcV6R20+a6z7nN+QrzcVk/h/wP5lmbqib2T2tnoJt5F1musJI3HqyNHucLmzuzvBIO40NfQYvRkWEkbtHsfo+N/Ze3iuHEOHoKptJ0SUclCJo5J5ZZKXPHdzQ3eOZmYLBvDMQOKrXRPJUMxRjGB4aWyNmbY9VjWkjOOwh4aNe027VHMseZOcOUonY3Gk+jIfbLZV9BUmIkuY4Zo3/AEoyba/zA6H/APQtQ6Gse3tG6Bx69M7TvhkJc31Ozj0BR/To1u6pD/HvJQPqZW5vxDFQNh9pDRVscpJ3Z6koHknWuf6SA7+nvU2nxHD2+vt7nPgmb7tJgjKulmgdpvGEA/ReNWO9DgCvNFTTPje9jxlexzmuB7HNNiPWF6oY8EAggggEEagg8CCsf6ZdlskrayMdSWzJbdkoHVd/U0W87RzWfgM2mWh9yeWNqzM1vPRD81R/az/nKwZbz0Q/NUf2s/5ytXH/ANr9/crw/EY7tf8AOFZ97qP1HKIUvtef+IVn3uo/UctKx7onohRyyUjZnzCLPGDIXZuDrBvaS29u8hXPNHHGKl3I6XJuiT2I6RKCWOmpcz45mwxRjeNs172MDSGuBI1I0va/n0Vc6ZtmHNc2sa972uLY3tebhmhLCzk02dccz3lUfZTCZ5q6BkbX5mzxucbH9m1jg5znfRsB2rYOl6ZowuQHi+WAN84eHfla5YpQWHiI6H16lqeqDswZEResZwiIgCIiAIiICR8HqnyftN+KeD1T5P2m/FXNFk3pF+2imeD1T5P2m/FPB6p8n7Tfirmib0htopng9U+T9pvxTweqfJ+034q5om9IbaKZ4PVPk/ab8U8HqnyftN+KuaJvSG2imeD1T5P2m/FPB6p8n7Tfirmib0htopng9U+T9pvxTweqfJ+034q5om9IbaKZ4PVPk/ab8U8HqnyftN+KuaJvSG2imeD1T5P2m/FPB6p8n7Tfirmib0htopng9U+T9pvxTweqfJ+034q5om9IbaKZ4PVPk/ab8U8HqnyftN+KuaJvSG2iF2Nw6WCvppZW5I45CXG4NhlcODSSdSOAV36UsTirKSOOndvHtqGuIsW2aGSC93gDi4KCRUz8U1N9USUaVFM8HqnyftN+KeD1T5P2m/FXNFdvSI7aLfsJjNJSYfBFJJlkaHueA1xs973OtcAg8QOKx+owKqe5zjHq9zies3i4knt71cUVOP8ATlKS7knG0kXPEsfpZ8MfC+T9tJR5S3K7Sbd8L2t44Gt7LGfB+p8n7TfirmiYv0rUe4lHV1LvhO0dKzDoYXSWlbRsYW5XGzxEGkXAtx7b2WW7FUdVTV1LLksGyta7rNPUf1HaX10cT6FNr70H+7F9rH+YKMEoKSXc61dFn6WMPbUU8cTbGpErHRtIIzBx3bhnPVHjA6n+ELJsR2NroXlkkQa7KDYPYdDw1BW77T0IfuHjV0NTCT9R72g/jlPoKqm3f74fso/8qrhc7ilFeonBN2WLF8TirKOpp6ZxlmkppWtGVzRctIF3OAAFyNSVjmKdHWJU7c0kIy38Zj2OAPZfXRajsKbQ1bho4AWPma8j8V9MFqXy4ZVbxzpCBLYvJcdI2uGp79VHHklgbUelrqJRUupXOjza2ekjFPUxOdCCd29haSwE3LXNvq25JFtRfgRa2oVMxY0ubE+R30Y8oc48rvLR6ysfbxHnWh7SvqhU0u53tietkzZfGb49tLWvxUOIgnNNcrslHkqMq27mxCtqi6WAwiIZWRlzbsB1JJvq46G/DhyuonDNhcQqC4RQh2S17yMHG9uJ7itN6QMvyltrX3Lb/wBzrfgu10deNUfVi971qXEOGK4pFe2m+Z3OjuHEIaf5PWRFu6/2n52vBj+gcpNi3sv2W5Kw4thcdTBJDKLskYWnmORHIg2IPMBVrZPEpn0tSXyPeWAlpccxByE8T3gFTWzm0DKqO+jZWgZ29/0h/KV5+VS1uXr2LV0owTFtjKunmfE5mbI4gOBaA5v8LgCeBGq1Do4xmCloGRTv3cgklJGVztHPJGrQRw71Ytrtn/lEedg/axg2/mb2s/yO/wA6zUhbd3+ZhUiChpdoru0eEzS1lTJG3MySomc03aLtc8kGxNxoe1aBsFtrLDCynrI3hsYDWStLXdQcGvaDfQaAi+lrjS5gUVuSskdMkcUado06XbKha0uEubTg1riT3aj3rKtvsarMQkaGwmOniJLGuczM5x0zvsbXtoAL2uddV90VWLFHE9S6+p2XiVFM8HqnyftN+KeD1T5P2m/FXNFr3pENtFM8HqnyftN+KeD1T5P2m/FXNE3pDbRTPB6p8n7Tfing9U+T9pvxVzRN6Q20UzweqfJ+034ormib0htoIiKksCIiAIiIAiIgCIiAIiIAiIgCIiAIiIAiIgCIiAIiIAiIgCIiAL70H+7F9rH+YL4L9wyFrmuHFrgRfmDf/C4waSa0NxJ0TvFlpmWv9Njnn3ZvUFVNu/3w/ZR/5XRrNoZpKhk5DGvZltlBt1STqCe25HFfDFsUfUSbx4aHZQOrcCw85PNZ8eJxkn6HWyy7DC8FWBqbDQd7XrnZ1pGF1d9LiXj9m0e9VzCMZlpnl0ZGosQ4Xa4d4/yu7i+11RUMyEMYw8QwHrW11JJ0SWOTk/J0LIVvEedafiWLuiq6aO43coeDp/FoG6+cgelZeCpPFdopqh8b3BjXReLkBGtwb6k9oClkx62v3CZ+9q6dzKyXMSczg4E69VwuBr2DUehTXR141R9WL3vVexnGpKl7XPaxrmtt1ARcXvrcnmfWv3guPy0peYww5w2+cE+Le1rEcykoSePT3HcntkGFtHVuIIBadTpwjdf3hVWgrpIXtfGcrm/iO0EdoKlMU2uqZ2FjsjGHiIwRmHIkk6KEUoRfNy7nDU9n9oo6pmnVkA6zD7xzaoDbPZjxqiId8jR+LwPf6+ap8FQ9jg5ji1zTcFuhBV8wDbZklmT2jfwDuDHef6J/D3LPLHLE9UOhK7M/RW/anZDLeWnF2cXMb/D/ADNHaO7s7NOFQWqE1NWiIREUwEREAREQBERAEREB+907km6dyRFGwN07km6dyREsDdO5JunckRLA3TuSbp3JESwN07km6dyREsDdO5JunckRLA3TuSbp3JESwN07km6dyREsDdO5JunckRLA3TuSbp3JESwN07km6dyREsDdO5JunckRLA3TuSbp3JESwN07km6dyREsDdO5JunckRLA3TuSbp3JESwN07km6dyREsDdO5JunckRLA3TuSbp3JESwN07km6dyREsDdO5JunckRLBM4NtLVU9gP2kY/geeA/lPFvu7lJT4dTV13QXgqLXcxw6ru+40B7/AFhEVGRaU5rqdRV5qR7HOa4Wc0kEXBsRx4L8bp3JEVyk2jg3TuSbp3JEXbA3TuSbp3JESwN07km6dyREsDdO5IiJY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3557" name="Picture 5" descr="C:\Users\Alpha\Desktop\logoUP13.gif"/>
          <p:cNvPicPr>
            <a:picLocks noChangeAspect="1" noChangeArrowheads="1"/>
          </p:cNvPicPr>
          <p:nvPr/>
        </p:nvPicPr>
        <p:blipFill>
          <a:blip r:embed="rId2" cstate="print"/>
          <a:srcRect/>
          <a:stretch>
            <a:fillRect/>
          </a:stretch>
        </p:blipFill>
        <p:spPr bwMode="auto">
          <a:xfrm>
            <a:off x="0" y="0"/>
            <a:ext cx="4572000" cy="1052736"/>
          </a:xfrm>
          <a:prstGeom prst="rect">
            <a:avLst/>
          </a:prstGeom>
          <a:noFill/>
        </p:spPr>
      </p:pic>
      <p:pic>
        <p:nvPicPr>
          <p:cNvPr id="23558" name="Picture 6" descr="C:\Users\Alpha\Desktop\logo.jpg"/>
          <p:cNvPicPr>
            <a:picLocks noChangeAspect="1" noChangeArrowheads="1"/>
          </p:cNvPicPr>
          <p:nvPr/>
        </p:nvPicPr>
        <p:blipFill>
          <a:blip r:embed="rId3" cstate="print"/>
          <a:srcRect/>
          <a:stretch>
            <a:fillRect/>
          </a:stretch>
        </p:blipFill>
        <p:spPr bwMode="auto">
          <a:xfrm>
            <a:off x="4572000" y="0"/>
            <a:ext cx="4572000" cy="105273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1-Définition:</a:t>
            </a:r>
            <a:endParaRPr lang="fr-FR" dirty="0"/>
          </a:p>
        </p:txBody>
      </p:sp>
      <p:sp>
        <p:nvSpPr>
          <p:cNvPr id="3" name="Espace réservé du contenu 2"/>
          <p:cNvSpPr>
            <a:spLocks noGrp="1"/>
          </p:cNvSpPr>
          <p:nvPr>
            <p:ph sz="quarter" idx="1"/>
          </p:nvPr>
        </p:nvSpPr>
        <p:spPr/>
        <p:txBody>
          <a:bodyPr/>
          <a:lstStyle/>
          <a:p>
            <a:pPr>
              <a:buFont typeface="Wingdings" pitchFamily="2" charset="2"/>
              <a:buChar char="v"/>
            </a:pPr>
            <a:r>
              <a:rPr lang="fr-FR" dirty="0" smtClean="0">
                <a:solidFill>
                  <a:schemeClr val="accent1"/>
                </a:solidFill>
              </a:rPr>
              <a:t>Traitement Automatique des Langues / Traitement Automatique du Langage Naturel : </a:t>
            </a:r>
            <a:r>
              <a:rPr lang="fr-FR" dirty="0" smtClean="0"/>
              <a:t>discipline étudiant l'ensemble des techniques permettant à une machine d'analyser et de comprendre le langage humain.</a:t>
            </a:r>
          </a:p>
          <a:p>
            <a:pPr>
              <a:buFont typeface="Wingdings" pitchFamily="2" charset="2"/>
              <a:buChar char="v"/>
            </a:pPr>
            <a:endParaRPr lang="fr-FR" dirty="0" smtClean="0"/>
          </a:p>
          <a:p>
            <a:pPr>
              <a:buNone/>
            </a:pPr>
            <a:r>
              <a:rPr lang="fr-FR" dirty="0" smtClean="0"/>
              <a:t>				</a:t>
            </a:r>
          </a:p>
          <a:p>
            <a:pPr>
              <a:buNone/>
            </a:pPr>
            <a:r>
              <a:rPr lang="fr-FR" dirty="0" smtClean="0"/>
              <a:t>				</a:t>
            </a:r>
            <a:r>
              <a:rPr lang="fr-FR" dirty="0" smtClean="0">
                <a:solidFill>
                  <a:schemeClr val="accent1"/>
                </a:solidFill>
              </a:rPr>
              <a:t>TAL  = RAP + SV.</a:t>
            </a:r>
            <a:endParaRPr lang="fr-FR" dirty="0">
              <a:solidFill>
                <a:schemeClr val="accent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2-Historique:</a:t>
            </a:r>
            <a:endParaRPr lang="fr-FR" dirty="0"/>
          </a:p>
        </p:txBody>
      </p:sp>
      <p:sp>
        <p:nvSpPr>
          <p:cNvPr id="3" name="Espace réservé du contenu 2"/>
          <p:cNvSpPr>
            <a:spLocks noGrp="1"/>
          </p:cNvSpPr>
          <p:nvPr>
            <p:ph sz="quarter" idx="1"/>
          </p:nvPr>
        </p:nvSpPr>
        <p:spPr/>
        <p:txBody>
          <a:bodyPr>
            <a:normAutofit/>
          </a:bodyPr>
          <a:lstStyle/>
          <a:p>
            <a:r>
              <a:rPr lang="fr-FR" sz="2800" dirty="0" smtClean="0"/>
              <a:t>Cette partie va montrer l’évolution de la reconnaissance automatique de la parole depuis ses débuts jusqu’à nos jours.</a:t>
            </a:r>
          </a:p>
          <a:p>
            <a:pPr>
              <a:buFont typeface="Wingdings" pitchFamily="2" charset="2"/>
              <a:buChar char="v"/>
            </a:pPr>
            <a:r>
              <a:rPr lang="fr-FR" sz="2800" dirty="0" smtClean="0">
                <a:solidFill>
                  <a:schemeClr val="accent1"/>
                </a:solidFill>
              </a:rPr>
              <a:t>La naissance:</a:t>
            </a:r>
          </a:p>
          <a:p>
            <a:pPr>
              <a:buNone/>
            </a:pPr>
            <a:r>
              <a:rPr lang="fr-FR" sz="2800" dirty="0" smtClean="0"/>
              <a:t>	Les premières tentatives de création d’une machine capable de comprendre le discours humain eurent lieu aux USA à la fin des </a:t>
            </a:r>
            <a:r>
              <a:rPr lang="fr-FR" sz="2800" dirty="0" smtClean="0">
                <a:solidFill>
                  <a:srgbClr val="FF0000"/>
                </a:solidFill>
              </a:rPr>
              <a:t>années 40</a:t>
            </a:r>
            <a:r>
              <a:rPr lang="fr-FR" sz="2800" dirty="0" smtClean="0"/>
              <a:t>, au sein du Ministère de la Défense américain. Le but était de traduire et d’interpréter des messages russes interceptés.</a:t>
            </a:r>
            <a:endParaRPr lang="fr-FR" sz="2800" dirty="0" smtClean="0">
              <a:solidFill>
                <a:schemeClr val="accent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2-Historique:</a:t>
            </a:r>
            <a:endParaRPr lang="fr-FR" dirty="0"/>
          </a:p>
        </p:txBody>
      </p:sp>
      <p:sp>
        <p:nvSpPr>
          <p:cNvPr id="3" name="Espace réservé du contenu 2"/>
          <p:cNvSpPr>
            <a:spLocks noGrp="1"/>
          </p:cNvSpPr>
          <p:nvPr>
            <p:ph sz="quarter" idx="1"/>
          </p:nvPr>
        </p:nvSpPr>
        <p:spPr/>
        <p:txBody>
          <a:bodyPr>
            <a:normAutofit fontScale="92500"/>
          </a:bodyPr>
          <a:lstStyle/>
          <a:p>
            <a:r>
              <a:rPr lang="fr-FR" sz="2800" dirty="0" smtClean="0">
                <a:solidFill>
                  <a:srgbClr val="FF0000"/>
                </a:solidFill>
              </a:rPr>
              <a:t>1965 : </a:t>
            </a:r>
            <a:r>
              <a:rPr lang="fr-FR" sz="2800" dirty="0" smtClean="0"/>
              <a:t>reconnaissance de phonèmes en parole continue .</a:t>
            </a:r>
          </a:p>
          <a:p>
            <a:endParaRPr lang="fr-FR" sz="2800" dirty="0" smtClean="0"/>
          </a:p>
          <a:p>
            <a:r>
              <a:rPr lang="fr-FR" sz="2800" dirty="0" smtClean="0">
                <a:solidFill>
                  <a:srgbClr val="FF0000"/>
                </a:solidFill>
              </a:rPr>
              <a:t>1968 : </a:t>
            </a:r>
            <a:r>
              <a:rPr lang="fr-FR" sz="2800" dirty="0" smtClean="0"/>
              <a:t>reconnaissance de mots isolés par des systèmes implantés sur gros ordinateurs (jusqu’à 500 mots).</a:t>
            </a:r>
          </a:p>
          <a:p>
            <a:endParaRPr lang="fr-FR" sz="2800" dirty="0" smtClean="0"/>
          </a:p>
          <a:p>
            <a:r>
              <a:rPr lang="fr-FR" sz="2800" dirty="0" smtClean="0">
                <a:solidFill>
                  <a:srgbClr val="FF0000"/>
                </a:solidFill>
              </a:rPr>
              <a:t>1971 : </a:t>
            </a:r>
            <a:r>
              <a:rPr lang="fr-FR" sz="2800" dirty="0" smtClean="0"/>
              <a:t>lancement du projet ARPA aux USA (15 millions de dollars) pour tester la faisabilité de la compréhension automatique de la parole continue avec des contraintes raisonnables.</a:t>
            </a:r>
          </a:p>
          <a:p>
            <a:pPr>
              <a:buNone/>
            </a:pPr>
            <a:endParaRPr lang="fr-FR" sz="2800" dirty="0" smtClean="0"/>
          </a:p>
          <a:p>
            <a:endParaRPr lang="fr-FR" sz="2800" dirty="0" smtClean="0"/>
          </a:p>
          <a:p>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2-Historique:</a:t>
            </a:r>
            <a:endParaRPr lang="fr-FR" dirty="0"/>
          </a:p>
        </p:txBody>
      </p:sp>
      <p:sp>
        <p:nvSpPr>
          <p:cNvPr id="3" name="Espace réservé du contenu 2"/>
          <p:cNvSpPr>
            <a:spLocks noGrp="1"/>
          </p:cNvSpPr>
          <p:nvPr>
            <p:ph sz="half" idx="1"/>
          </p:nvPr>
        </p:nvSpPr>
        <p:spPr/>
        <p:txBody>
          <a:bodyPr>
            <a:normAutofit fontScale="85000" lnSpcReduction="10000"/>
          </a:bodyPr>
          <a:lstStyle/>
          <a:p>
            <a:r>
              <a:rPr lang="fr-FR" dirty="0" smtClean="0">
                <a:solidFill>
                  <a:srgbClr val="FF0000"/>
                </a:solidFill>
              </a:rPr>
              <a:t>1983 : </a:t>
            </a:r>
            <a:r>
              <a:rPr lang="fr-FR" dirty="0" smtClean="0"/>
              <a:t>première mondiale de commande vocale à bord d’un avion de chasse en France.</a:t>
            </a:r>
          </a:p>
          <a:p>
            <a:endParaRPr lang="fr-FR" dirty="0" smtClean="0"/>
          </a:p>
          <a:p>
            <a:r>
              <a:rPr lang="fr-FR" dirty="0" smtClean="0">
                <a:solidFill>
                  <a:srgbClr val="FF0000"/>
                </a:solidFill>
              </a:rPr>
              <a:t>1990 : </a:t>
            </a:r>
            <a:r>
              <a:rPr lang="fr-FR" dirty="0" smtClean="0"/>
              <a:t>premières véritables applications de dialogue oral homme-machine .</a:t>
            </a:r>
          </a:p>
          <a:p>
            <a:endParaRPr lang="fr-FR" dirty="0" smtClean="0"/>
          </a:p>
          <a:p>
            <a:r>
              <a:rPr lang="fr-FR" dirty="0" smtClean="0">
                <a:solidFill>
                  <a:srgbClr val="FF0000"/>
                </a:solidFill>
              </a:rPr>
              <a:t>1994 : </a:t>
            </a:r>
            <a:r>
              <a:rPr lang="fr-FR" dirty="0" smtClean="0"/>
              <a:t>IBM lance son premier système de reconnaissance vocale sur PC. </a:t>
            </a:r>
          </a:p>
          <a:p>
            <a:r>
              <a:rPr lang="fr-FR" dirty="0" smtClean="0">
                <a:solidFill>
                  <a:srgbClr val="FF0000"/>
                </a:solidFill>
              </a:rPr>
              <a:t>1997 : </a:t>
            </a:r>
            <a:r>
              <a:rPr lang="fr-FR" dirty="0" smtClean="0"/>
              <a:t>lancement de la dictée vocale en continu par IBM .</a:t>
            </a:r>
          </a:p>
          <a:p>
            <a:endParaRPr lang="fr-FR" dirty="0" smtClean="0"/>
          </a:p>
          <a:p>
            <a:endParaRPr lang="fr-FR" dirty="0" smtClean="0"/>
          </a:p>
          <a:p>
            <a:endParaRPr lang="fr-FR" dirty="0"/>
          </a:p>
        </p:txBody>
      </p:sp>
      <p:pic>
        <p:nvPicPr>
          <p:cNvPr id="4098" name="Picture 2" descr="C:\Users\Alpha\Desktop\ibm.jpg"/>
          <p:cNvPicPr>
            <a:picLocks noGrp="1" noChangeAspect="1" noChangeArrowheads="1"/>
          </p:cNvPicPr>
          <p:nvPr>
            <p:ph sz="half" idx="2"/>
          </p:nvPr>
        </p:nvPicPr>
        <p:blipFill>
          <a:blip r:embed="rId2" cstate="print"/>
          <a:srcRect/>
          <a:stretch>
            <a:fillRect/>
          </a:stretch>
        </p:blipFill>
        <p:spPr bwMode="auto">
          <a:xfrm>
            <a:off x="4572000" y="3861048"/>
            <a:ext cx="4392488" cy="2532485"/>
          </a:xfrm>
          <a:prstGeom prst="rect">
            <a:avLst/>
          </a:prstGeom>
          <a:noFill/>
        </p:spPr>
      </p:pic>
      <p:pic>
        <p:nvPicPr>
          <p:cNvPr id="4099" name="Picture 3" descr="C:\Users\Alpha\Desktop\mirage-2000.jpg"/>
          <p:cNvPicPr>
            <a:picLocks noChangeAspect="1" noChangeArrowheads="1"/>
          </p:cNvPicPr>
          <p:nvPr/>
        </p:nvPicPr>
        <p:blipFill>
          <a:blip r:embed="rId3" cstate="print"/>
          <a:srcRect/>
          <a:stretch>
            <a:fillRect/>
          </a:stretch>
        </p:blipFill>
        <p:spPr bwMode="auto">
          <a:xfrm>
            <a:off x="4572000" y="1556792"/>
            <a:ext cx="4392488" cy="216024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2-Historique:</a:t>
            </a:r>
            <a:endParaRPr lang="fr-FR" dirty="0"/>
          </a:p>
        </p:txBody>
      </p:sp>
      <p:pic>
        <p:nvPicPr>
          <p:cNvPr id="3074" name="Picture 2" descr="C:\Users\Alpha\Desktop\nao-robot-francais-presentation.png"/>
          <p:cNvPicPr>
            <a:picLocks noGrp="1" noChangeAspect="1" noChangeArrowheads="1"/>
          </p:cNvPicPr>
          <p:nvPr>
            <p:ph sz="half" idx="1"/>
          </p:nvPr>
        </p:nvPicPr>
        <p:blipFill>
          <a:blip r:embed="rId2" cstate="print"/>
          <a:stretch>
            <a:fillRect/>
          </a:stretch>
        </p:blipFill>
        <p:spPr bwMode="auto">
          <a:xfrm>
            <a:off x="179513" y="1268760"/>
            <a:ext cx="4320480" cy="5400600"/>
          </a:xfrm>
          <a:prstGeom prst="rect">
            <a:avLst/>
          </a:prstGeom>
          <a:noFill/>
        </p:spPr>
      </p:pic>
      <p:sp>
        <p:nvSpPr>
          <p:cNvPr id="5" name="Espace réservé du contenu 4"/>
          <p:cNvSpPr>
            <a:spLocks noGrp="1"/>
          </p:cNvSpPr>
          <p:nvPr>
            <p:ph sz="half" idx="2"/>
          </p:nvPr>
        </p:nvSpPr>
        <p:spPr/>
        <p:txBody>
          <a:bodyPr>
            <a:normAutofit/>
          </a:bodyPr>
          <a:lstStyle/>
          <a:p>
            <a:r>
              <a:rPr lang="fr-FR" sz="4000" dirty="0" smtClean="0">
                <a:solidFill>
                  <a:srgbClr val="FF0000"/>
                </a:solidFill>
              </a:rPr>
              <a:t>2008: </a:t>
            </a:r>
            <a:r>
              <a:rPr lang="fr-FR" sz="4000" dirty="0" smtClean="0"/>
              <a:t>l’entreprise français Aldebaran Robotics met sur le marché le robot NAO.</a:t>
            </a:r>
            <a:endParaRPr lang="fr-FR" sz="4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2- Historique:</a:t>
            </a:r>
            <a:endParaRPr lang="fr-FR" dirty="0"/>
          </a:p>
        </p:txBody>
      </p:sp>
      <p:sp>
        <p:nvSpPr>
          <p:cNvPr id="6" name="Espace réservé du contenu 5"/>
          <p:cNvSpPr>
            <a:spLocks noGrp="1"/>
          </p:cNvSpPr>
          <p:nvPr>
            <p:ph sz="quarter" idx="1"/>
          </p:nvPr>
        </p:nvSpPr>
        <p:spPr/>
        <p:txBody>
          <a:bodyPr/>
          <a:lstStyle/>
          <a:p>
            <a:endParaRPr lang="fr-FR" dirty="0" smtClean="0"/>
          </a:p>
          <a:p>
            <a:endParaRPr lang="fr-FR" dirty="0" smtClean="0"/>
          </a:p>
          <a:p>
            <a:endParaRPr lang="fr-FR" dirty="0" smtClean="0"/>
          </a:p>
          <a:p>
            <a:pPr>
              <a:buFont typeface="Wingdings" pitchFamily="2" charset="2"/>
              <a:buChar char="v"/>
            </a:pPr>
            <a:r>
              <a:rPr lang="fr-FR" sz="4100" dirty="0" smtClean="0">
                <a:solidFill>
                  <a:schemeClr val="tx1"/>
                </a:solidFill>
              </a:rPr>
              <a:t>Présentation du robot français 				NAO.</a:t>
            </a:r>
          </a:p>
          <a:p>
            <a:pPr lvl="1">
              <a:buNone/>
            </a:pPr>
            <a:r>
              <a:rPr lang="fr-FR" sz="3600" dirty="0" smtClean="0">
                <a:solidFill>
                  <a:schemeClr val="tx1"/>
                </a:solidFill>
              </a:rPr>
              <a:t>			(vidéo durée 02:39)</a:t>
            </a:r>
            <a:endParaRPr lang="fr-FR" sz="3600"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3-Principe de fonctionnement:</a:t>
            </a:r>
            <a:endParaRPr lang="fr-FR" dirty="0"/>
          </a:p>
        </p:txBody>
      </p:sp>
      <p:sp>
        <p:nvSpPr>
          <p:cNvPr id="3" name="Espace réservé du contenu 2"/>
          <p:cNvSpPr>
            <a:spLocks noGrp="1"/>
          </p:cNvSpPr>
          <p:nvPr>
            <p:ph sz="quarter" idx="1"/>
          </p:nvPr>
        </p:nvSpPr>
        <p:spPr/>
        <p:txBody>
          <a:bodyPr/>
          <a:lstStyle/>
          <a:p>
            <a:r>
              <a:rPr lang="fr-FR" dirty="0" smtClean="0"/>
              <a:t>Cette partie va expliquer comment fonctionnent les principaux systèmes de reconnaissance vocale.</a:t>
            </a:r>
          </a:p>
          <a:p>
            <a:endParaRPr lang="fr-FR" dirty="0" smtClean="0"/>
          </a:p>
          <a:p>
            <a:endParaRPr lang="fr-FR" dirty="0" smtClean="0"/>
          </a:p>
          <a:p>
            <a:pPr>
              <a:buFont typeface="Wingdings" pitchFamily="2" charset="2"/>
              <a:buChar char="v"/>
            </a:pPr>
            <a:r>
              <a:rPr lang="fr-FR" sz="2800" dirty="0" smtClean="0"/>
              <a:t>Le système doit-il être optimisé pour un unique locuteur ou est-il destiné à devoir se confronter à plusieurs utilisateurs ?</a:t>
            </a:r>
            <a:endParaRPr lang="fr-FR"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fr-FR" dirty="0" smtClean="0"/>
              <a:t>3-Principe de fonctionnement:</a:t>
            </a:r>
            <a:endParaRPr lang="fr-FR" dirty="0" smtClean="0">
              <a:solidFill>
                <a:srgbClr val="FF3300"/>
              </a:solidFill>
            </a:endParaRPr>
          </a:p>
        </p:txBody>
      </p:sp>
      <p:sp>
        <p:nvSpPr>
          <p:cNvPr id="11266" name="Espace réservé du numéro de diapositive 5"/>
          <p:cNvSpPr>
            <a:spLocks noGrp="1"/>
          </p:cNvSpPr>
          <p:nvPr>
            <p:ph type="sldNum" sz="quarter" idx="12"/>
          </p:nvPr>
        </p:nvSpPr>
        <p:spPr>
          <a:noFill/>
        </p:spPr>
        <p:txBody>
          <a:bodyPr/>
          <a:lstStyle/>
          <a:p>
            <a:fld id="{BC0DC88D-DC12-47DB-8348-9050968FE2E3}" type="slidenum">
              <a:rPr lang="fr-FR"/>
              <a:pPr/>
              <a:t>17</a:t>
            </a:fld>
            <a:endParaRPr lang="fr-FR"/>
          </a:p>
        </p:txBody>
      </p:sp>
      <p:pic>
        <p:nvPicPr>
          <p:cNvPr id="11268" name="Picture 4" descr="intro1"/>
          <p:cNvPicPr>
            <a:picLocks noGrp="1" noChangeAspect="1" noChangeArrowheads="1"/>
          </p:cNvPicPr>
          <p:nvPr>
            <p:ph sz="half" idx="1"/>
          </p:nvPr>
        </p:nvPicPr>
        <p:blipFill>
          <a:blip r:embed="rId2" cstate="print">
            <a:clrChange>
              <a:clrFrom>
                <a:srgbClr val="FFFFFF"/>
              </a:clrFrom>
              <a:clrTo>
                <a:srgbClr val="FFFFFF">
                  <a:alpha val="0"/>
                </a:srgbClr>
              </a:clrTo>
            </a:clrChange>
          </a:blip>
          <a:stretch>
            <a:fillRect/>
          </a:stretch>
        </p:blipFill>
        <p:spPr>
          <a:xfrm>
            <a:off x="974406" y="1371600"/>
            <a:ext cx="2693037" cy="4681538"/>
          </a:xfrm>
          <a:noFill/>
        </p:spPr>
      </p:pic>
      <p:sp>
        <p:nvSpPr>
          <p:cNvPr id="5" name="Espace réservé du contenu 4"/>
          <p:cNvSpPr>
            <a:spLocks noGrp="1"/>
          </p:cNvSpPr>
          <p:nvPr>
            <p:ph sz="half" idx="2"/>
          </p:nvPr>
        </p:nvSpPr>
        <p:spPr/>
        <p:txBody>
          <a:bodyPr>
            <a:normAutofit fontScale="92500" lnSpcReduction="20000"/>
          </a:bodyPr>
          <a:lstStyle/>
          <a:p>
            <a:pPr>
              <a:buFont typeface="Wingdings" pitchFamily="2" charset="2"/>
              <a:buChar char="v"/>
            </a:pPr>
            <a:r>
              <a:rPr lang="fr-FR" sz="2600" dirty="0" smtClean="0"/>
              <a:t>La parole est pseudopériodique (bruit ou silence le reste du temps).</a:t>
            </a:r>
          </a:p>
          <a:p>
            <a:pPr>
              <a:buFont typeface="Wingdings" pitchFamily="2" charset="2"/>
              <a:buChar char="v"/>
            </a:pPr>
            <a:r>
              <a:rPr lang="fr-FR" sz="2600" dirty="0" smtClean="0"/>
              <a:t>La parole est quasi-stationnaire.</a:t>
            </a:r>
          </a:p>
          <a:p>
            <a:pPr>
              <a:buFont typeface="Wingdings" pitchFamily="2" charset="2"/>
              <a:buChar char="v"/>
            </a:pPr>
            <a:endParaRPr lang="fr-FR" sz="2600" dirty="0" smtClean="0"/>
          </a:p>
          <a:p>
            <a:pPr>
              <a:buFont typeface="Wingdings" pitchFamily="2" charset="2"/>
              <a:buChar char="v"/>
            </a:pPr>
            <a:r>
              <a:rPr lang="fr-FR" sz="2600" dirty="0" smtClean="0"/>
              <a:t>La parole est un signal large bande(il remplit toute la largeur de bande).</a:t>
            </a:r>
          </a:p>
          <a:p>
            <a:endParaRPr lang="fr-FR" sz="2600" dirty="0" smtClean="0"/>
          </a:p>
          <a:p>
            <a:pPr>
              <a:buFont typeface="Wingdings" pitchFamily="2" charset="2"/>
              <a:buChar char="v"/>
            </a:pPr>
            <a:r>
              <a:rPr lang="fr-FR" sz="2600" dirty="0" smtClean="0"/>
              <a:t>La parole est un signal à bande limitée.</a:t>
            </a:r>
          </a:p>
          <a:p>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3-Principe de fonctionnement:</a:t>
            </a:r>
            <a:endParaRPr lang="fr-FR" dirty="0"/>
          </a:p>
        </p:txBody>
      </p:sp>
      <p:pic>
        <p:nvPicPr>
          <p:cNvPr id="5122" name="Picture 2"/>
          <p:cNvPicPr>
            <a:picLocks noGrp="1" noChangeAspect="1" noChangeArrowheads="1"/>
          </p:cNvPicPr>
          <p:nvPr>
            <p:ph sz="quarter" idx="1"/>
          </p:nvPr>
        </p:nvPicPr>
        <p:blipFill>
          <a:blip r:embed="rId2" cstate="print"/>
          <a:srcRect/>
          <a:stretch>
            <a:fillRect/>
          </a:stretch>
        </p:blipFill>
        <p:spPr bwMode="auto">
          <a:xfrm>
            <a:off x="-2" y="2348880"/>
            <a:ext cx="8964489" cy="4509120"/>
          </a:xfrm>
          <a:prstGeom prst="rect">
            <a:avLst/>
          </a:prstGeom>
          <a:noFill/>
          <a:ln w="9525">
            <a:noFill/>
            <a:miter lim="800000"/>
            <a:headEnd/>
            <a:tailEnd/>
          </a:ln>
        </p:spPr>
      </p:pic>
      <p:sp>
        <p:nvSpPr>
          <p:cNvPr id="8" name="Rectangle 7"/>
          <p:cNvSpPr/>
          <p:nvPr/>
        </p:nvSpPr>
        <p:spPr>
          <a:xfrm>
            <a:off x="179512" y="1484785"/>
            <a:ext cx="8784976" cy="461665"/>
          </a:xfrm>
          <a:prstGeom prst="rect">
            <a:avLst/>
          </a:prstGeom>
        </p:spPr>
        <p:txBody>
          <a:bodyPr wrap="square">
            <a:spAutoFit/>
          </a:bodyPr>
          <a:lstStyle/>
          <a:p>
            <a:r>
              <a:rPr lang="fr-FR" sz="2400" b="1" dirty="0" smtClean="0">
                <a:solidFill>
                  <a:schemeClr val="accent1"/>
                </a:solidFill>
              </a:rPr>
              <a:t>A- Reconnaissance par comparaison à des exemples:</a:t>
            </a:r>
            <a:endParaRPr lang="fr-FR" sz="2400" dirty="0">
              <a:solidFill>
                <a:schemeClr val="accent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u numéro de diapositive 5"/>
          <p:cNvSpPr>
            <a:spLocks noGrp="1"/>
          </p:cNvSpPr>
          <p:nvPr>
            <p:ph type="sldNum" sz="quarter" idx="12"/>
          </p:nvPr>
        </p:nvSpPr>
        <p:spPr>
          <a:noFill/>
        </p:spPr>
        <p:txBody>
          <a:bodyPr/>
          <a:lstStyle/>
          <a:p>
            <a:fld id="{EB324717-A7F4-4F1F-B863-CAED63541A4A}" type="slidenum">
              <a:rPr lang="fr-FR"/>
              <a:pPr/>
              <a:t>19</a:t>
            </a:fld>
            <a:endParaRPr lang="fr-FR"/>
          </a:p>
        </p:txBody>
      </p:sp>
      <p:sp>
        <p:nvSpPr>
          <p:cNvPr id="14339" name="Rectangle 2"/>
          <p:cNvSpPr>
            <a:spLocks noGrp="1" noChangeArrowheads="1"/>
          </p:cNvSpPr>
          <p:nvPr>
            <p:ph type="title"/>
          </p:nvPr>
        </p:nvSpPr>
        <p:spPr>
          <a:xfrm>
            <a:off x="684213" y="188641"/>
            <a:ext cx="8231187" cy="1008112"/>
          </a:xfrm>
        </p:spPr>
        <p:txBody>
          <a:bodyPr>
            <a:normAutofit/>
          </a:bodyPr>
          <a:lstStyle/>
          <a:p>
            <a:r>
              <a:rPr lang="fr-FR" dirty="0" smtClean="0"/>
              <a:t>3-Principe de fonctionnement:</a:t>
            </a:r>
            <a:endParaRPr lang="en-US" dirty="0" smtClean="0">
              <a:solidFill>
                <a:srgbClr val="FF3300"/>
              </a:solidFill>
            </a:endParaRPr>
          </a:p>
        </p:txBody>
      </p:sp>
      <p:pic>
        <p:nvPicPr>
          <p:cNvPr id="14340" name="Picture 3" descr="organes de la parole"/>
          <p:cNvPicPr>
            <a:picLocks noChangeAspect="1" noChangeArrowheads="1"/>
          </p:cNvPicPr>
          <p:nvPr/>
        </p:nvPicPr>
        <p:blipFill>
          <a:blip r:embed="rId2" cstate="print"/>
          <a:srcRect/>
          <a:stretch>
            <a:fillRect/>
          </a:stretch>
        </p:blipFill>
        <p:spPr bwMode="auto">
          <a:xfrm>
            <a:off x="755650" y="1628775"/>
            <a:ext cx="8159750" cy="5016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a:t>
            </a:r>
            <a:endParaRPr lang="fr-FR" dirty="0"/>
          </a:p>
        </p:txBody>
      </p:sp>
      <p:sp>
        <p:nvSpPr>
          <p:cNvPr id="3" name="Espace réservé du contenu 2"/>
          <p:cNvSpPr>
            <a:spLocks noGrp="1"/>
          </p:cNvSpPr>
          <p:nvPr>
            <p:ph sz="quarter" idx="1"/>
          </p:nvPr>
        </p:nvSpPr>
        <p:spPr/>
        <p:txBody>
          <a:bodyPr/>
          <a:lstStyle/>
          <a:p>
            <a:pPr>
              <a:buNone/>
            </a:pPr>
            <a:r>
              <a:rPr lang="fr-FR" dirty="0" smtClean="0"/>
              <a:t>	La reconnaissance automatique de la parole est un domaine de la science ayant toujours eu un grand attrait auprès des chercheurs comme auprès du grand public.</a:t>
            </a:r>
          </a:p>
          <a:p>
            <a:pPr>
              <a:buNone/>
            </a:pPr>
            <a:r>
              <a:rPr lang="fr-FR" dirty="0" smtClean="0"/>
              <a:t>En effet, qui n’a jamais rêvé de :</a:t>
            </a:r>
          </a:p>
          <a:p>
            <a:pPr>
              <a:buFont typeface="Wingdings" pitchFamily="2" charset="2"/>
              <a:buChar char="v"/>
            </a:pPr>
            <a:r>
              <a:rPr lang="fr-FR" dirty="0" smtClean="0"/>
              <a:t>piloter un appareil ou un ordinateur par la voix?</a:t>
            </a:r>
          </a:p>
          <a:p>
            <a:pPr>
              <a:buFont typeface="Wingdings" pitchFamily="2" charset="2"/>
              <a:buChar char="v"/>
            </a:pPr>
            <a:r>
              <a:rPr lang="fr-FR" dirty="0" smtClean="0"/>
              <a:t>ne plus avoir à taper pendant des heures sur un clavier pour rédiger un rapport(par exemple)?</a:t>
            </a:r>
          </a:p>
          <a:p>
            <a:pPr>
              <a:buFont typeface="Wingdings" pitchFamily="2" charset="2"/>
              <a:buChar char="v"/>
            </a:pPr>
            <a:r>
              <a:rPr lang="fr-FR" dirty="0" smtClean="0"/>
              <a:t>Pouvoir parler avec une machine?</a:t>
            </a:r>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3-Principe de fonctionnement:</a:t>
            </a:r>
            <a:endParaRPr lang="fr-FR" dirty="0"/>
          </a:p>
        </p:txBody>
      </p:sp>
      <p:sp>
        <p:nvSpPr>
          <p:cNvPr id="3" name="Espace réservé du contenu 2"/>
          <p:cNvSpPr>
            <a:spLocks noGrp="1"/>
          </p:cNvSpPr>
          <p:nvPr>
            <p:ph sz="quarter" idx="1"/>
          </p:nvPr>
        </p:nvSpPr>
        <p:spPr/>
        <p:txBody>
          <a:bodyPr>
            <a:normAutofit/>
          </a:bodyPr>
          <a:lstStyle/>
          <a:p>
            <a:pPr>
              <a:buNone/>
            </a:pPr>
            <a:r>
              <a:rPr lang="fr-FR" sz="2400" dirty="0" smtClean="0">
                <a:solidFill>
                  <a:schemeClr val="accent1"/>
                </a:solidFill>
              </a:rPr>
              <a:t>B- Reconnaissance par modélisation d’unités de parole:</a:t>
            </a:r>
          </a:p>
          <a:p>
            <a:pPr>
              <a:buNone/>
            </a:pPr>
            <a:endParaRPr lang="fr-FR" sz="2400" dirty="0" smtClean="0">
              <a:solidFill>
                <a:schemeClr val="accent1"/>
              </a:solidFill>
            </a:endParaRPr>
          </a:p>
          <a:p>
            <a:pPr>
              <a:buNone/>
            </a:pPr>
            <a:endParaRPr lang="fr-FR" sz="2800" dirty="0" smtClean="0"/>
          </a:p>
          <a:p>
            <a:r>
              <a:rPr lang="fr-FR" sz="2800" dirty="0" smtClean="0"/>
              <a:t>        Parole  </a:t>
            </a:r>
            <a:r>
              <a:rPr lang="fr-FR" sz="2800" dirty="0" smtClean="0">
                <a:solidFill>
                  <a:srgbClr val="FF0000"/>
                </a:solidFill>
              </a:rPr>
              <a:t> ---&gt;   </a:t>
            </a:r>
            <a:r>
              <a:rPr lang="fr-FR" sz="2800" dirty="0" smtClean="0"/>
              <a:t>Acquisition et modélisation </a:t>
            </a:r>
            <a:r>
              <a:rPr lang="fr-FR" sz="2800" dirty="0" smtClean="0">
                <a:solidFill>
                  <a:srgbClr val="FF0000"/>
                </a:solidFill>
              </a:rPr>
              <a:t>---&gt; </a:t>
            </a:r>
          </a:p>
          <a:p>
            <a:pPr>
              <a:buNone/>
            </a:pPr>
            <a:r>
              <a:rPr lang="fr-FR" sz="2800" dirty="0" smtClean="0"/>
              <a:t>		Traitement canal de transmission  </a:t>
            </a:r>
            <a:r>
              <a:rPr lang="fr-FR" sz="2800" dirty="0" smtClean="0">
                <a:solidFill>
                  <a:srgbClr val="FF0000"/>
                </a:solidFill>
              </a:rPr>
              <a:t>---&gt;</a:t>
            </a:r>
            <a:r>
              <a:rPr lang="fr-FR" sz="2800" dirty="0" smtClean="0"/>
              <a:t> 	Hypothèses phonétiques   </a:t>
            </a:r>
            <a:r>
              <a:rPr lang="fr-FR" sz="2800" dirty="0" smtClean="0">
                <a:solidFill>
                  <a:srgbClr val="FF0000"/>
                </a:solidFill>
              </a:rPr>
              <a:t>---&gt;</a:t>
            </a:r>
            <a:r>
              <a:rPr lang="fr-FR" sz="2800" dirty="0" smtClean="0"/>
              <a:t> 	Propositions lexicales </a:t>
            </a:r>
            <a:r>
              <a:rPr lang="fr-FR" sz="2800" dirty="0" smtClean="0">
                <a:solidFill>
                  <a:srgbClr val="FF0000"/>
                </a:solidFill>
              </a:rPr>
              <a:t>---&gt;</a:t>
            </a:r>
            <a:r>
              <a:rPr lang="fr-FR" sz="2800" dirty="0" smtClean="0"/>
              <a:t> Contraintes  	syntaxiques </a:t>
            </a:r>
            <a:r>
              <a:rPr lang="fr-FR" sz="2800" dirty="0" smtClean="0">
                <a:solidFill>
                  <a:srgbClr val="FF0000"/>
                </a:solidFill>
              </a:rPr>
              <a:t>---&gt;</a:t>
            </a:r>
            <a:r>
              <a:rPr lang="fr-FR" sz="2800" dirty="0" smtClean="0"/>
              <a:t> Parole reconnue.</a:t>
            </a:r>
            <a:endParaRPr lang="fr-FR"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3-Principe de fonctionnement:</a:t>
            </a:r>
            <a:endParaRPr lang="fr-FR" dirty="0"/>
          </a:p>
        </p:txBody>
      </p:sp>
      <p:sp>
        <p:nvSpPr>
          <p:cNvPr id="3" name="Espace réservé du contenu 2"/>
          <p:cNvSpPr>
            <a:spLocks noGrp="1"/>
          </p:cNvSpPr>
          <p:nvPr>
            <p:ph sz="quarter" idx="1"/>
          </p:nvPr>
        </p:nvSpPr>
        <p:spPr/>
        <p:txBody>
          <a:bodyPr>
            <a:normAutofit/>
          </a:bodyPr>
          <a:lstStyle/>
          <a:p>
            <a:pPr>
              <a:buFont typeface="Wingdings" pitchFamily="2" charset="2"/>
              <a:buChar char="v"/>
            </a:pPr>
            <a:r>
              <a:rPr lang="fr-FR" dirty="0" smtClean="0">
                <a:solidFill>
                  <a:schemeClr val="accent1"/>
                </a:solidFill>
              </a:rPr>
              <a:t>Un module d’acquisition et de modélisation du signal: </a:t>
            </a:r>
            <a:r>
              <a:rPr lang="fr-FR" dirty="0" smtClean="0"/>
              <a:t>qui</a:t>
            </a:r>
            <a:r>
              <a:rPr lang="fr-FR" dirty="0" smtClean="0">
                <a:solidFill>
                  <a:schemeClr val="accent1"/>
                </a:solidFill>
              </a:rPr>
              <a:t> </a:t>
            </a:r>
            <a:r>
              <a:rPr lang="fr-FR" dirty="0" smtClean="0"/>
              <a:t>transforme le signal de parole en une séquence de vecteurs acoustiques.</a:t>
            </a:r>
          </a:p>
          <a:p>
            <a:pPr>
              <a:buFont typeface="Wingdings" pitchFamily="2" charset="2"/>
              <a:buChar char="v"/>
            </a:pPr>
            <a:endParaRPr lang="fr-FR" dirty="0" smtClean="0"/>
          </a:p>
          <a:p>
            <a:pPr>
              <a:buFont typeface="Wingdings" pitchFamily="2" charset="2"/>
              <a:buChar char="v"/>
            </a:pPr>
            <a:r>
              <a:rPr lang="fr-FR" dirty="0" smtClean="0">
                <a:solidFill>
                  <a:schemeClr val="accent1"/>
                </a:solidFill>
              </a:rPr>
              <a:t>Un module acoustique: </a:t>
            </a:r>
            <a:r>
              <a:rPr lang="fr-FR" dirty="0" smtClean="0"/>
              <a:t>qui peut produire une ou plusieurs hypothèses phonétiques pour chaque segment de parole (par exemple de 10 ms, pour chaque vecteur acoustique), associées en général à une probabilité.</a:t>
            </a:r>
          </a:p>
          <a:p>
            <a:pPr>
              <a:buFont typeface="Wingdings" pitchFamily="2" charset="2"/>
              <a:buChar char="v"/>
            </a:pPr>
            <a:endParaRPr lang="fr-FR" dirty="0" smtClean="0"/>
          </a:p>
          <a:p>
            <a:pPr>
              <a:buFont typeface="Wingdings" pitchFamily="2" charset="2"/>
              <a:buChar char="v"/>
            </a:pPr>
            <a:endParaRPr lang="fr-F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3-Principe de fonctionnement:</a:t>
            </a:r>
            <a:endParaRPr lang="fr-FR" dirty="0"/>
          </a:p>
        </p:txBody>
      </p:sp>
      <p:sp>
        <p:nvSpPr>
          <p:cNvPr id="3" name="Espace réservé du contenu 2"/>
          <p:cNvSpPr>
            <a:spLocks noGrp="1"/>
          </p:cNvSpPr>
          <p:nvPr>
            <p:ph sz="quarter" idx="1"/>
          </p:nvPr>
        </p:nvSpPr>
        <p:spPr/>
        <p:txBody>
          <a:bodyPr>
            <a:normAutofit/>
          </a:bodyPr>
          <a:lstStyle/>
          <a:p>
            <a:pPr>
              <a:buFont typeface="Wingdings" pitchFamily="2" charset="2"/>
              <a:buChar char="v"/>
            </a:pPr>
            <a:r>
              <a:rPr lang="fr-FR" dirty="0" smtClean="0">
                <a:solidFill>
                  <a:schemeClr val="accent1"/>
                </a:solidFill>
              </a:rPr>
              <a:t>Un module lexical : </a:t>
            </a:r>
            <a:r>
              <a:rPr lang="fr-FR" dirty="0" smtClean="0"/>
              <a:t>Dans le cadre de la reconnaissance de la parole continue, même si le système acoustique est basé sur des phonèmes, il faut obtenir, pour chaque entrée du dictionnaire phonétique, un modèle qui lui est propre.</a:t>
            </a:r>
          </a:p>
          <a:p>
            <a:pPr>
              <a:buFont typeface="Wingdings" pitchFamily="2" charset="2"/>
              <a:buChar char="v"/>
            </a:pPr>
            <a:endParaRPr lang="fr-FR" dirty="0" smtClean="0"/>
          </a:p>
          <a:p>
            <a:pPr>
              <a:buFont typeface="Wingdings" pitchFamily="2" charset="2"/>
              <a:buChar char="v"/>
            </a:pPr>
            <a:r>
              <a:rPr lang="fr-FR" dirty="0" smtClean="0">
                <a:solidFill>
                  <a:schemeClr val="accent1"/>
                </a:solidFill>
              </a:rPr>
              <a:t>Un module syntaxique: </a:t>
            </a:r>
            <a:r>
              <a:rPr lang="fr-FR" dirty="0" smtClean="0"/>
              <a:t>qui interagit avec un système d'alignement temporel pour forcer la reconnaissance à intégrer des contraintes syntaxiques, voire sémantiques.</a:t>
            </a:r>
            <a:endParaRPr lang="fr-F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4-Application:</a:t>
            </a:r>
            <a:endParaRPr lang="fr-FR" dirty="0"/>
          </a:p>
        </p:txBody>
      </p:sp>
      <p:sp>
        <p:nvSpPr>
          <p:cNvPr id="3" name="Espace réservé du contenu 2"/>
          <p:cNvSpPr>
            <a:spLocks noGrp="1"/>
          </p:cNvSpPr>
          <p:nvPr>
            <p:ph sz="quarter" idx="1"/>
          </p:nvPr>
        </p:nvSpPr>
        <p:spPr/>
        <p:txBody>
          <a:bodyPr>
            <a:normAutofit fontScale="92500"/>
          </a:bodyPr>
          <a:lstStyle/>
          <a:p>
            <a:pPr>
              <a:buFont typeface="Wingdings" pitchFamily="2" charset="2"/>
              <a:buChar char="v"/>
            </a:pPr>
            <a:r>
              <a:rPr lang="fr-FR" dirty="0" smtClean="0"/>
              <a:t>Cette partie va survoler les différentes possibilités d’appliquer la reconnaissance automatique de la parole.</a:t>
            </a:r>
          </a:p>
          <a:p>
            <a:endParaRPr lang="fr-FR" sz="2400" b="1" dirty="0" smtClean="0">
              <a:solidFill>
                <a:schemeClr val="accent1"/>
              </a:solidFill>
            </a:endParaRPr>
          </a:p>
          <a:p>
            <a:pPr>
              <a:buNone/>
            </a:pPr>
            <a:r>
              <a:rPr lang="fr-FR" sz="2400" b="1" dirty="0" smtClean="0">
                <a:solidFill>
                  <a:schemeClr val="accent1"/>
                </a:solidFill>
              </a:rPr>
              <a:t>			A- Services vocaux.</a:t>
            </a:r>
          </a:p>
          <a:p>
            <a:pPr>
              <a:buNone/>
            </a:pPr>
            <a:r>
              <a:rPr lang="fr-FR" sz="2400" b="1" dirty="0" smtClean="0">
                <a:solidFill>
                  <a:schemeClr val="accent1"/>
                </a:solidFill>
              </a:rPr>
              <a:t>			B- Contrôle de qualité, saisie des données</a:t>
            </a:r>
          </a:p>
          <a:p>
            <a:pPr>
              <a:buNone/>
            </a:pPr>
            <a:r>
              <a:rPr lang="fr-FR" sz="2400" b="1" dirty="0" smtClean="0">
                <a:solidFill>
                  <a:schemeClr val="accent1"/>
                </a:solidFill>
              </a:rPr>
              <a:t>			C- Avionique</a:t>
            </a:r>
          </a:p>
          <a:p>
            <a:pPr>
              <a:buNone/>
            </a:pPr>
            <a:r>
              <a:rPr lang="fr-FR" sz="2400" b="1" dirty="0" smtClean="0">
                <a:solidFill>
                  <a:schemeClr val="accent1"/>
                </a:solidFill>
              </a:rPr>
              <a:t>			D- Formation</a:t>
            </a:r>
          </a:p>
          <a:p>
            <a:pPr>
              <a:buNone/>
            </a:pPr>
            <a:r>
              <a:rPr lang="fr-FR" sz="2400" b="1" dirty="0" smtClean="0">
                <a:solidFill>
                  <a:schemeClr val="accent1"/>
                </a:solidFill>
              </a:rPr>
              <a:t>			E- Aide aux handicapés</a:t>
            </a:r>
          </a:p>
          <a:p>
            <a:pPr>
              <a:buNone/>
            </a:pPr>
            <a:r>
              <a:rPr lang="fr-FR" sz="2400" b="1" dirty="0" smtClean="0">
                <a:solidFill>
                  <a:schemeClr val="accent1"/>
                </a:solidFill>
              </a:rPr>
              <a:t>			F- Dictée vocale</a:t>
            </a:r>
          </a:p>
          <a:p>
            <a:pPr>
              <a:buNone/>
            </a:pPr>
            <a:r>
              <a:rPr lang="fr-FR" sz="2400" b="1" dirty="0" smtClean="0">
                <a:solidFill>
                  <a:schemeClr val="accent1"/>
                </a:solidFill>
              </a:rPr>
              <a:t>			G- ET aussi . . .</a:t>
            </a:r>
          </a:p>
          <a:p>
            <a:pPr>
              <a:buNone/>
            </a:pPr>
            <a:r>
              <a:rPr lang="fr-FR" sz="2400" b="1" dirty="0" smtClean="0">
                <a:solidFill>
                  <a:schemeClr val="accent1"/>
                </a:solidFill>
              </a:rPr>
              <a:t>			</a:t>
            </a:r>
            <a:endParaRPr lang="fr-FR" sz="2400" dirty="0" smtClean="0">
              <a:solidFill>
                <a:schemeClr val="accent1"/>
              </a:solidFill>
            </a:endParaRPr>
          </a:p>
          <a:p>
            <a:pPr>
              <a:buNone/>
            </a:pPr>
            <a:endParaRPr lang="fr-FR"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a:t>
            </a:r>
            <a:endParaRPr lang="fr-FR" dirty="0"/>
          </a:p>
        </p:txBody>
      </p:sp>
      <p:sp>
        <p:nvSpPr>
          <p:cNvPr id="3" name="Espace réservé du contenu 2"/>
          <p:cNvSpPr>
            <a:spLocks noGrp="1"/>
          </p:cNvSpPr>
          <p:nvPr>
            <p:ph sz="quarter" idx="1"/>
          </p:nvPr>
        </p:nvSpPr>
        <p:spPr/>
        <p:txBody>
          <a:bodyPr>
            <a:normAutofit/>
          </a:bodyPr>
          <a:lstStyle/>
          <a:p>
            <a:pPr>
              <a:buFont typeface="Wingdings" pitchFamily="2" charset="2"/>
              <a:buChar char="v"/>
            </a:pPr>
            <a:r>
              <a:rPr lang="fr-FR" dirty="0" smtClean="0"/>
              <a:t>On peut dire que depuis une décennie, les techniques de traitement de la parole ont connu plusieurs grandes révolutions.</a:t>
            </a:r>
          </a:p>
          <a:p>
            <a:pPr>
              <a:buFont typeface="Wingdings" pitchFamily="2" charset="2"/>
              <a:buChar char="v"/>
            </a:pPr>
            <a:endParaRPr lang="fr-FR" dirty="0" smtClean="0"/>
          </a:p>
          <a:p>
            <a:pPr>
              <a:buFont typeface="Wingdings" pitchFamily="2" charset="2"/>
              <a:buChar char="v"/>
            </a:pPr>
            <a:r>
              <a:rPr lang="fr-FR" dirty="0" smtClean="0"/>
              <a:t>La première, et celle qui touche pour l’instant de loin le plus d’utilisateurs, est celle de la téléphonie mobile.</a:t>
            </a:r>
          </a:p>
          <a:p>
            <a:pPr>
              <a:buNone/>
            </a:pPr>
            <a:endParaRPr lang="fr-FR" dirty="0" smtClean="0"/>
          </a:p>
          <a:p>
            <a:pPr>
              <a:buFont typeface="Wingdings" pitchFamily="2" charset="2"/>
              <a:buChar char="v"/>
            </a:pPr>
            <a:r>
              <a:rPr lang="fr-FR" dirty="0" smtClean="0"/>
              <a:t>La seconde révolution est celle des grandes bases de données de parole et de textes.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a:t>
            </a:r>
            <a:endParaRPr lang="fr-FR" dirty="0"/>
          </a:p>
        </p:txBody>
      </p:sp>
      <p:sp>
        <p:nvSpPr>
          <p:cNvPr id="3" name="Espace réservé du contenu 2"/>
          <p:cNvSpPr>
            <a:spLocks noGrp="1"/>
          </p:cNvSpPr>
          <p:nvPr>
            <p:ph sz="quarter" idx="1"/>
          </p:nvPr>
        </p:nvSpPr>
        <p:spPr/>
        <p:txBody>
          <a:bodyPr>
            <a:normAutofit/>
          </a:bodyPr>
          <a:lstStyle/>
          <a:p>
            <a:pPr>
              <a:buFont typeface="Wingdings" pitchFamily="2" charset="2"/>
              <a:buChar char="v"/>
            </a:pPr>
            <a:r>
              <a:rPr lang="fr-FR" dirty="0" smtClean="0"/>
              <a:t>Enfin, une dernière révolution se prépare : celle qui verra naître des machines dont plus personne ne pourra affirmer avec certitude qu’elles en sont.</a:t>
            </a:r>
          </a:p>
          <a:p>
            <a:pPr>
              <a:buFont typeface="Wingdings" pitchFamily="2" charset="2"/>
              <a:buChar char="v"/>
            </a:pPr>
            <a:endParaRPr lang="fr-FR" dirty="0" smtClean="0"/>
          </a:p>
          <a:p>
            <a:pPr>
              <a:buFont typeface="Wingdings" pitchFamily="2" charset="2"/>
              <a:buChar char="v"/>
            </a:pPr>
            <a:r>
              <a:rPr lang="fr-FR" dirty="0" smtClean="0"/>
              <a:t>Il n’en reste pas moins que, alors que nos ordinateurs pourront nous parler et reconnaître ce que nous leur dirons, ils n’en seront pas pour autant capables de comprendre nos paroles. C’est là un tout autre domaine, dont nous ne connaissons encore que les tous premiers balbutiements.</a:t>
            </a:r>
            <a:endParaRPr lang="fr-F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endParaRPr lang="fr-FR" dirty="0"/>
          </a:p>
        </p:txBody>
      </p:sp>
      <p:sp>
        <p:nvSpPr>
          <p:cNvPr id="5" name="Sous-titre 4"/>
          <p:cNvSpPr>
            <a:spLocks noGrp="1"/>
          </p:cNvSpPr>
          <p:nvPr>
            <p:ph type="subTitle" idx="1"/>
          </p:nvPr>
        </p:nvSpPr>
        <p:spPr/>
        <p:txBody>
          <a:bodyPr>
            <a:noAutofit/>
          </a:bodyPr>
          <a:lstStyle/>
          <a:p>
            <a:r>
              <a:rPr lang="fr-FR" sz="6000" dirty="0" smtClean="0"/>
              <a:t>Merci de votre attention</a:t>
            </a:r>
            <a:endParaRPr lang="fr-FR" sz="6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a:t>
            </a:r>
            <a:endParaRPr lang="fr-FR" dirty="0"/>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179512" y="3212976"/>
            <a:ext cx="2520280" cy="3384376"/>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2771800" y="3212976"/>
            <a:ext cx="3099619" cy="3384376"/>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6012160" y="2492896"/>
            <a:ext cx="2952328" cy="4076700"/>
          </a:xfrm>
          <a:prstGeom prst="rect">
            <a:avLst/>
          </a:prstGeom>
          <a:noFill/>
          <a:ln w="9525">
            <a:noFill/>
            <a:miter lim="800000"/>
            <a:headEnd/>
            <a:tailEnd/>
          </a:ln>
        </p:spPr>
      </p:pic>
      <p:sp>
        <p:nvSpPr>
          <p:cNvPr id="7" name="Rectangle 6"/>
          <p:cNvSpPr/>
          <p:nvPr/>
        </p:nvSpPr>
        <p:spPr>
          <a:xfrm>
            <a:off x="251520" y="1556792"/>
            <a:ext cx="5472608" cy="707886"/>
          </a:xfrm>
          <a:prstGeom prst="rect">
            <a:avLst/>
          </a:prstGeom>
        </p:spPr>
        <p:txBody>
          <a:bodyPr wrap="square">
            <a:spAutoFit/>
          </a:bodyPr>
          <a:lstStyle/>
          <a:p>
            <a:pPr>
              <a:buFont typeface="Wingdings" pitchFamily="2" charset="2"/>
              <a:buChar char="v"/>
            </a:pPr>
            <a:r>
              <a:rPr lang="fr-FR" dirty="0" smtClean="0"/>
              <a:t> </a:t>
            </a:r>
            <a:r>
              <a:rPr lang="fr-FR" sz="2000" dirty="0" smtClean="0"/>
              <a:t>Objectif : Dialoguer </a:t>
            </a:r>
            <a:r>
              <a:rPr lang="fr-FR" sz="2000" i="1" dirty="0" smtClean="0"/>
              <a:t>naturellement</a:t>
            </a:r>
          </a:p>
          <a:p>
            <a:r>
              <a:rPr lang="fr-FR" sz="2000" dirty="0" smtClean="0"/>
              <a:t>avec une machine comme avec une personne.</a:t>
            </a:r>
            <a:endParaRPr lang="fr-FR"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a:t>
            </a:r>
            <a:endParaRPr lang="fr-FR" dirty="0"/>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251520" y="3140968"/>
            <a:ext cx="4176464" cy="2808312"/>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644008" y="3140968"/>
            <a:ext cx="4249733" cy="2808312"/>
          </a:xfrm>
          <a:prstGeom prst="rect">
            <a:avLst/>
          </a:prstGeom>
          <a:noFill/>
          <a:ln w="9525">
            <a:noFill/>
            <a:miter lim="800000"/>
            <a:headEnd/>
            <a:tailEnd/>
          </a:ln>
        </p:spPr>
      </p:pic>
      <p:sp>
        <p:nvSpPr>
          <p:cNvPr id="6" name="Rectangle 5"/>
          <p:cNvSpPr/>
          <p:nvPr/>
        </p:nvSpPr>
        <p:spPr>
          <a:xfrm>
            <a:off x="251520" y="1412776"/>
            <a:ext cx="8712968" cy="1938992"/>
          </a:xfrm>
          <a:prstGeom prst="rect">
            <a:avLst/>
          </a:prstGeom>
        </p:spPr>
        <p:txBody>
          <a:bodyPr wrap="square">
            <a:spAutoFit/>
          </a:bodyPr>
          <a:lstStyle/>
          <a:p>
            <a:pPr>
              <a:buFont typeface="Wingdings" pitchFamily="2" charset="2"/>
              <a:buChar char="v"/>
            </a:pPr>
            <a:r>
              <a:rPr lang="fr-FR" dirty="0" smtClean="0"/>
              <a:t> </a:t>
            </a:r>
            <a:r>
              <a:rPr lang="fr-FR" sz="2400" dirty="0" smtClean="0"/>
              <a:t>En 1950, Turing prédit que ce sera possible </a:t>
            </a:r>
            <a:r>
              <a:rPr lang="fr-FR" sz="2400" i="1" dirty="0" smtClean="0"/>
              <a:t>« dans 50 ans »</a:t>
            </a:r>
          </a:p>
          <a:p>
            <a:r>
              <a:rPr lang="fr-FR" sz="2400" dirty="0" smtClean="0"/>
              <a:t>     L’échéance est passée sans que la prédiction ne se réalise.</a:t>
            </a:r>
          </a:p>
          <a:p>
            <a:endParaRPr lang="fr-FR" dirty="0" smtClean="0"/>
          </a:p>
          <a:p>
            <a:endParaRPr lang="fr-FR" dirty="0" smtClean="0"/>
          </a:p>
          <a:p>
            <a:endParaRPr lang="fr-FR" dirty="0" smtClean="0"/>
          </a:p>
          <a:p>
            <a:endParaRPr lang="fr-FR" dirty="0"/>
          </a:p>
        </p:txBody>
      </p:sp>
      <p:sp>
        <p:nvSpPr>
          <p:cNvPr id="7" name="Rectangle 6"/>
          <p:cNvSpPr/>
          <p:nvPr/>
        </p:nvSpPr>
        <p:spPr>
          <a:xfrm>
            <a:off x="179512" y="2348880"/>
            <a:ext cx="8136904" cy="707886"/>
          </a:xfrm>
          <a:prstGeom prst="rect">
            <a:avLst/>
          </a:prstGeom>
        </p:spPr>
        <p:txBody>
          <a:bodyPr wrap="square">
            <a:spAutoFit/>
          </a:bodyPr>
          <a:lstStyle/>
          <a:p>
            <a:pPr>
              <a:buFont typeface="Wingdings" pitchFamily="2" charset="2"/>
              <a:buChar char="v"/>
            </a:pPr>
            <a:r>
              <a:rPr lang="fr-FR" dirty="0" smtClean="0"/>
              <a:t> </a:t>
            </a:r>
            <a:r>
              <a:rPr lang="fr-FR" sz="2000" dirty="0" smtClean="0"/>
              <a:t>Aujourd’hui les ordinateurs battent les grands maîtres d’échecs,</a:t>
            </a:r>
          </a:p>
          <a:p>
            <a:r>
              <a:rPr lang="fr-FR" sz="2000" dirty="0" smtClean="0"/>
              <a:t>mais n’ont pas les compétences langagières d’un enfant de 5 ans.</a:t>
            </a:r>
            <a:endParaRPr lang="fr-FR" sz="2000" dirty="0"/>
          </a:p>
        </p:txBody>
      </p:sp>
      <p:sp>
        <p:nvSpPr>
          <p:cNvPr id="8" name="Rectangle 7"/>
          <p:cNvSpPr/>
          <p:nvPr/>
        </p:nvSpPr>
        <p:spPr>
          <a:xfrm>
            <a:off x="323528" y="6093296"/>
            <a:ext cx="8496944" cy="523220"/>
          </a:xfrm>
          <a:prstGeom prst="rect">
            <a:avLst/>
          </a:prstGeom>
        </p:spPr>
        <p:txBody>
          <a:bodyPr wrap="square">
            <a:spAutoFit/>
          </a:bodyPr>
          <a:lstStyle/>
          <a:p>
            <a:r>
              <a:rPr lang="fr-FR" sz="2800" dirty="0" smtClean="0"/>
              <a:t>Le problème serait-il plus complexe que prévu ?</a:t>
            </a:r>
            <a:endParaRPr lang="fr-FR"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a:t>
            </a:r>
            <a:endParaRPr lang="fr-FR" dirty="0"/>
          </a:p>
        </p:txBody>
      </p:sp>
      <p:sp>
        <p:nvSpPr>
          <p:cNvPr id="3" name="Espace réservé du contenu 2"/>
          <p:cNvSpPr>
            <a:spLocks noGrp="1"/>
          </p:cNvSpPr>
          <p:nvPr>
            <p:ph sz="quarter" idx="1"/>
          </p:nvPr>
        </p:nvSpPr>
        <p:spPr/>
        <p:txBody>
          <a:bodyPr>
            <a:normAutofit lnSpcReduction="10000"/>
          </a:bodyPr>
          <a:lstStyle/>
          <a:p>
            <a:pPr>
              <a:buFont typeface="Wingdings" pitchFamily="2" charset="2"/>
              <a:buChar char="v"/>
            </a:pPr>
            <a:r>
              <a:rPr lang="fr-FR" sz="2400" dirty="0" smtClean="0"/>
              <a:t>Dans un premier temps j’expliquerai ce que l’on entend par reconnaissance automatique de la parole afin de mieux appréhender le sujet.</a:t>
            </a:r>
          </a:p>
          <a:p>
            <a:pPr>
              <a:buNone/>
            </a:pPr>
            <a:r>
              <a:rPr lang="fr-FR" sz="2400" dirty="0" smtClean="0"/>
              <a:t> </a:t>
            </a:r>
          </a:p>
          <a:p>
            <a:pPr>
              <a:buFont typeface="Wingdings" pitchFamily="2" charset="2"/>
              <a:buChar char="v"/>
            </a:pPr>
            <a:r>
              <a:rPr lang="fr-FR" sz="2400" dirty="0" smtClean="0"/>
              <a:t>Puis, je montrerai l’évolution de la discipline depuis ses débuts jusqu’à nos jours. </a:t>
            </a:r>
          </a:p>
          <a:p>
            <a:pPr>
              <a:buNone/>
            </a:pPr>
            <a:endParaRPr lang="fr-FR" sz="2400" dirty="0" smtClean="0"/>
          </a:p>
          <a:p>
            <a:pPr>
              <a:buFont typeface="Wingdings" pitchFamily="2" charset="2"/>
              <a:buChar char="v"/>
            </a:pPr>
            <a:r>
              <a:rPr lang="fr-FR" sz="2400" dirty="0" smtClean="0"/>
              <a:t>Suivra ensuite une partie abordant les différentes méthodes utilisées pour reconnaître la parole. </a:t>
            </a:r>
          </a:p>
          <a:p>
            <a:pPr>
              <a:buNone/>
            </a:pPr>
            <a:endParaRPr lang="fr-FR" sz="2400" dirty="0" smtClean="0"/>
          </a:p>
          <a:p>
            <a:pPr>
              <a:buFont typeface="Wingdings" pitchFamily="2" charset="2"/>
              <a:buChar char="v"/>
            </a:pPr>
            <a:r>
              <a:rPr lang="fr-FR" sz="2400" dirty="0" smtClean="0"/>
              <a:t>Enfin les différents types d’applications basées sur cette technologie.</a:t>
            </a:r>
            <a:endParaRPr lang="fr-FR"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 de l’exposé:</a:t>
            </a:r>
            <a:endParaRPr lang="fr-FR" dirty="0"/>
          </a:p>
        </p:txBody>
      </p:sp>
      <p:sp>
        <p:nvSpPr>
          <p:cNvPr id="3" name="Espace réservé du contenu 2"/>
          <p:cNvSpPr>
            <a:spLocks noGrp="1"/>
          </p:cNvSpPr>
          <p:nvPr>
            <p:ph sz="quarter" idx="1"/>
          </p:nvPr>
        </p:nvSpPr>
        <p:spPr/>
        <p:txBody>
          <a:bodyPr/>
          <a:lstStyle/>
          <a:p>
            <a:endParaRPr lang="fr-FR" dirty="0" smtClean="0"/>
          </a:p>
          <a:p>
            <a:r>
              <a:rPr lang="fr-FR" dirty="0" smtClean="0"/>
              <a:t>Introduction </a:t>
            </a:r>
          </a:p>
          <a:p>
            <a:r>
              <a:rPr lang="fr-FR" dirty="0" smtClean="0"/>
              <a:t>1-Définition</a:t>
            </a:r>
          </a:p>
          <a:p>
            <a:r>
              <a:rPr lang="fr-FR" dirty="0" smtClean="0"/>
              <a:t>2-Historique</a:t>
            </a:r>
          </a:p>
          <a:p>
            <a:r>
              <a:rPr lang="fr-FR" dirty="0" smtClean="0"/>
              <a:t>3-Principe de fonctionnement</a:t>
            </a:r>
          </a:p>
          <a:p>
            <a:r>
              <a:rPr lang="fr-FR" dirty="0" smtClean="0"/>
              <a:t>4-Application </a:t>
            </a:r>
          </a:p>
          <a:p>
            <a:r>
              <a:rPr lang="fr-FR" dirty="0" smtClean="0"/>
              <a:t>5-Conclusion</a:t>
            </a:r>
          </a:p>
          <a:p>
            <a:endParaRPr lang="fr-FR" dirty="0" smtClean="0"/>
          </a:p>
          <a:p>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1- Définition:</a:t>
            </a:r>
            <a:endParaRPr lang="fr-FR" dirty="0"/>
          </a:p>
        </p:txBody>
      </p:sp>
      <p:sp>
        <p:nvSpPr>
          <p:cNvPr id="3" name="Espace réservé du contenu 2"/>
          <p:cNvSpPr>
            <a:spLocks noGrp="1"/>
          </p:cNvSpPr>
          <p:nvPr>
            <p:ph sz="quarter" idx="1"/>
          </p:nvPr>
        </p:nvSpPr>
        <p:spPr/>
        <p:txBody>
          <a:bodyPr/>
          <a:lstStyle/>
          <a:p>
            <a:pPr>
              <a:buNone/>
            </a:pPr>
            <a:r>
              <a:rPr lang="fr-FR" dirty="0" smtClean="0"/>
              <a:t>Le traitement Automatique de la parole a principalement deux domaines:</a:t>
            </a:r>
          </a:p>
          <a:p>
            <a:pPr>
              <a:buNone/>
            </a:pPr>
            <a:endParaRPr lang="fr-FR" dirty="0" smtClean="0"/>
          </a:p>
          <a:p>
            <a:pPr>
              <a:buFont typeface="Wingdings" pitchFamily="2" charset="2"/>
              <a:buChar char="v"/>
            </a:pPr>
            <a:r>
              <a:rPr lang="fr-FR" dirty="0" smtClean="0"/>
              <a:t> La reconnaissance automatique de la parole.</a:t>
            </a:r>
          </a:p>
          <a:p>
            <a:pPr>
              <a:buFont typeface="Wingdings" pitchFamily="2" charset="2"/>
              <a:buChar char="v"/>
            </a:pPr>
            <a:endParaRPr lang="fr-FR" dirty="0" smtClean="0"/>
          </a:p>
          <a:p>
            <a:pPr>
              <a:buFont typeface="Wingdings" pitchFamily="2" charset="2"/>
              <a:buChar char="v"/>
            </a:pPr>
            <a:r>
              <a:rPr lang="fr-FR" dirty="0" smtClean="0"/>
              <a:t> La synthèse vocale.</a:t>
            </a:r>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1-Définition:</a:t>
            </a:r>
            <a:endParaRPr lang="fr-FR" dirty="0"/>
          </a:p>
        </p:txBody>
      </p:sp>
      <p:sp>
        <p:nvSpPr>
          <p:cNvPr id="3" name="Espace réservé du contenu 2"/>
          <p:cNvSpPr>
            <a:spLocks noGrp="1"/>
          </p:cNvSpPr>
          <p:nvPr>
            <p:ph sz="quarter" idx="1"/>
          </p:nvPr>
        </p:nvSpPr>
        <p:spPr/>
        <p:txBody>
          <a:bodyPr>
            <a:normAutofit/>
          </a:bodyPr>
          <a:lstStyle/>
          <a:p>
            <a:pPr>
              <a:buFont typeface="Wingdings" pitchFamily="2" charset="2"/>
              <a:buChar char="v"/>
            </a:pPr>
            <a:r>
              <a:rPr lang="fr-FR" dirty="0" smtClean="0">
                <a:solidFill>
                  <a:schemeClr val="accent1"/>
                </a:solidFill>
              </a:rPr>
              <a:t>La reconnaissance automatique de la parole </a:t>
            </a:r>
            <a:r>
              <a:rPr lang="fr-FR" dirty="0" smtClean="0"/>
              <a:t>permet à la machine de comprendre et de traiter des informations fournies oralement par un utilisateur humain.</a:t>
            </a:r>
          </a:p>
          <a:p>
            <a:pPr>
              <a:buNone/>
            </a:pPr>
            <a:endParaRPr lang="fr-FR" dirty="0" smtClean="0"/>
          </a:p>
          <a:p>
            <a:pPr>
              <a:buFont typeface="Wingdings" pitchFamily="2" charset="2"/>
              <a:buChar char="v"/>
            </a:pPr>
            <a:r>
              <a:rPr lang="fr-FR" dirty="0" smtClean="0"/>
              <a:t>Elle consiste à employer des techniques afin de comparer une onde sonore à un ensemble d'échantillons, composés généralement de mots.</a:t>
            </a:r>
          </a:p>
          <a:p>
            <a:pPr>
              <a:buNone/>
            </a:pPr>
            <a:endParaRPr lang="fr-FR"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1-Définition</a:t>
            </a:r>
            <a:endParaRPr lang="fr-FR" dirty="0"/>
          </a:p>
        </p:txBody>
      </p:sp>
      <p:sp>
        <p:nvSpPr>
          <p:cNvPr id="3" name="Espace réservé du contenu 2"/>
          <p:cNvSpPr>
            <a:spLocks noGrp="1"/>
          </p:cNvSpPr>
          <p:nvPr>
            <p:ph sz="quarter" idx="1"/>
          </p:nvPr>
        </p:nvSpPr>
        <p:spPr/>
        <p:txBody>
          <a:bodyPr>
            <a:normAutofit/>
          </a:bodyPr>
          <a:lstStyle/>
          <a:p>
            <a:pPr>
              <a:buFont typeface="Wingdings" pitchFamily="2" charset="2"/>
              <a:buChar char="v"/>
            </a:pPr>
            <a:r>
              <a:rPr lang="fr-FR" sz="2000" dirty="0" smtClean="0">
                <a:solidFill>
                  <a:schemeClr val="accent1"/>
                </a:solidFill>
              </a:rPr>
              <a:t>La synthèse vocale </a:t>
            </a:r>
            <a:r>
              <a:rPr lang="fr-FR" sz="2000" dirty="0" smtClean="0"/>
              <a:t>est l’ensemble des dispositifs, matériels ou algorithmes, pour générer automatiquement de la parole artificielle. La synthèse de la parole consiste en la lecture par une voix synthétique d’un texte numérique.</a:t>
            </a:r>
          </a:p>
          <a:p>
            <a:pPr>
              <a:buNone/>
            </a:pPr>
            <a:endParaRPr lang="fr-FR" sz="2000" dirty="0" smtClean="0"/>
          </a:p>
          <a:p>
            <a:pPr>
              <a:buFont typeface="Wingdings" pitchFamily="2" charset="2"/>
              <a:buChar char="v"/>
            </a:pPr>
            <a:r>
              <a:rPr lang="fr-FR" sz="2000" dirty="0" smtClean="0"/>
              <a:t>Il s’agit simplement de prononcer un petit nombre de courtes phrases préenregistrées pour des dispositifs de réponse vocale.</a:t>
            </a:r>
          </a:p>
          <a:p>
            <a:pPr>
              <a:buNone/>
            </a:pPr>
            <a:r>
              <a:rPr lang="fr-FR" sz="2000" dirty="0" smtClean="0"/>
              <a:t>				</a:t>
            </a:r>
            <a:r>
              <a:rPr lang="fr-FR" sz="2000" u="sng" dirty="0" smtClean="0"/>
              <a:t>par exemple : </a:t>
            </a:r>
          </a:p>
          <a:p>
            <a:pPr>
              <a:buNone/>
            </a:pPr>
            <a:r>
              <a:rPr lang="fr-FR" sz="2000" dirty="0" smtClean="0"/>
              <a:t>- appareils électroménagers,</a:t>
            </a:r>
          </a:p>
          <a:p>
            <a:pPr>
              <a:buNone/>
            </a:pPr>
            <a:r>
              <a:rPr lang="fr-FR" sz="2000" dirty="0" smtClean="0"/>
              <a:t>- poupées ou des voitures,</a:t>
            </a:r>
          </a:p>
          <a:p>
            <a:pPr>
              <a:buFontTx/>
              <a:buChar char="-"/>
            </a:pPr>
            <a:endParaRPr lang="fr-FR" sz="2000" dirty="0" smtClean="0"/>
          </a:p>
          <a:p>
            <a:pPr>
              <a:buNone/>
            </a:pPr>
            <a:r>
              <a:rPr lang="fr-FR" sz="2000" dirty="0" smtClean="0"/>
              <a:t>qui peuvent donner un certain nombre de réponses du genre « votre porte n’est pas fermé » ou la poupée qui dit « j’ai faim, j’ai  soif », etc.</a:t>
            </a:r>
            <a:endParaRPr lang="fr-FR" sz="20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358</TotalTime>
  <Words>800</Words>
  <Application>Microsoft Office PowerPoint</Application>
  <PresentationFormat>Affichage à l'écran (4:3)</PresentationFormat>
  <Paragraphs>146</Paragraphs>
  <Slides>26</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26</vt:i4>
      </vt:variant>
    </vt:vector>
  </HeadingPairs>
  <TitlesOfParts>
    <vt:vector size="30" baseType="lpstr">
      <vt:lpstr>Georgia</vt:lpstr>
      <vt:lpstr>Wingdings</vt:lpstr>
      <vt:lpstr>Wingdings 2</vt:lpstr>
      <vt:lpstr>Civil</vt:lpstr>
      <vt:lpstr>Traitement Automatique de la Langue:</vt:lpstr>
      <vt:lpstr>Introduction:</vt:lpstr>
      <vt:lpstr>Introduction:</vt:lpstr>
      <vt:lpstr>Introduction:</vt:lpstr>
      <vt:lpstr>Introduction:</vt:lpstr>
      <vt:lpstr>Plan de l’exposé:</vt:lpstr>
      <vt:lpstr>1- Définition:</vt:lpstr>
      <vt:lpstr>1-Définition:</vt:lpstr>
      <vt:lpstr>1-Définition</vt:lpstr>
      <vt:lpstr>1-Définition:</vt:lpstr>
      <vt:lpstr>2-Historique:</vt:lpstr>
      <vt:lpstr>2-Historique:</vt:lpstr>
      <vt:lpstr>2-Historique:</vt:lpstr>
      <vt:lpstr>2-Historique:</vt:lpstr>
      <vt:lpstr>2- Historique:</vt:lpstr>
      <vt:lpstr>3-Principe de fonctionnement:</vt:lpstr>
      <vt:lpstr>3-Principe de fonctionnement:</vt:lpstr>
      <vt:lpstr>3-Principe de fonctionnement:</vt:lpstr>
      <vt:lpstr>3-Principe de fonctionnement:</vt:lpstr>
      <vt:lpstr>3-Principe de fonctionnement:</vt:lpstr>
      <vt:lpstr>3-Principe de fonctionnement:</vt:lpstr>
      <vt:lpstr>3-Principe de fonctionnement:</vt:lpstr>
      <vt:lpstr>4-Application:</vt:lpstr>
      <vt:lpstr>Conclusion:</vt:lpstr>
      <vt:lpstr>Conclusion:</vt:lpstr>
      <vt:lpstr>Présentation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Traitement Automatique de la Langue:</dc:title>
  <dc:creator>Alpha</dc:creator>
  <cp:lastModifiedBy>Henoc Christian KHOUILLA</cp:lastModifiedBy>
  <cp:revision>32</cp:revision>
  <dcterms:created xsi:type="dcterms:W3CDTF">2013-03-20T14:48:48Z</dcterms:created>
  <dcterms:modified xsi:type="dcterms:W3CDTF">2013-03-22T08:20:04Z</dcterms:modified>
</cp:coreProperties>
</file>