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81040" autoAdjust="0"/>
  </p:normalViewPr>
  <p:slideViewPr>
    <p:cSldViewPr>
      <p:cViewPr varScale="1">
        <p:scale>
          <a:sx n="64" d="100"/>
          <a:sy n="64" d="100"/>
        </p:scale>
        <p:origin x="780" y="7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A5578-5C46-4637-9C8A-4F5BE7657C4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6FBF0D-0364-43B6-8B8E-536167E1B4C9}">
      <dgm:prSet phldrT="[Text]"/>
      <dgm:spPr/>
      <dgm:t>
        <a:bodyPr/>
        <a:lstStyle/>
        <a:p>
          <a:r>
            <a:rPr lang="en-US" dirty="0" smtClean="0"/>
            <a:t>Property (LTL)</a:t>
          </a:r>
          <a:endParaRPr lang="en-US" dirty="0"/>
        </a:p>
      </dgm:t>
    </dgm:pt>
    <dgm:pt modelId="{122CC347-33FB-468A-B18C-9908F1371324}" type="parTrans" cxnId="{3F996CA4-DEA3-44E7-9F97-992DF1ECF535}">
      <dgm:prSet/>
      <dgm:spPr/>
      <dgm:t>
        <a:bodyPr/>
        <a:lstStyle/>
        <a:p>
          <a:endParaRPr lang="en-US"/>
        </a:p>
      </dgm:t>
    </dgm:pt>
    <dgm:pt modelId="{7ECDAEFA-61D4-4BEB-9D80-7479835CE6E6}" type="sibTrans" cxnId="{3F996CA4-DEA3-44E7-9F97-992DF1ECF535}">
      <dgm:prSet/>
      <dgm:spPr/>
      <dgm:t>
        <a:bodyPr/>
        <a:lstStyle/>
        <a:p>
          <a:endParaRPr lang="en-US"/>
        </a:p>
      </dgm:t>
    </dgm:pt>
    <dgm:pt modelId="{B4B65E6A-AF2B-4546-B594-18D22E038094}">
      <dgm:prSet phldrT="[Text]"/>
      <dgm:spPr/>
      <dgm:t>
        <a:bodyPr/>
        <a:lstStyle/>
        <a:p>
          <a:r>
            <a:rPr lang="en-US" dirty="0" smtClean="0"/>
            <a:t>LTL Parser and </a:t>
          </a:r>
          <a:r>
            <a:rPr lang="en-US" dirty="0" err="1" smtClean="0"/>
            <a:t>Bũchi</a:t>
          </a:r>
          <a:r>
            <a:rPr lang="en-US" dirty="0" smtClean="0"/>
            <a:t> Automata Translator</a:t>
          </a:r>
          <a:endParaRPr lang="en-US" dirty="0"/>
        </a:p>
      </dgm:t>
    </dgm:pt>
    <dgm:pt modelId="{1253CAE6-64C9-46E0-B3CE-E270E9AEBD9D}" type="parTrans" cxnId="{F978DC58-1D58-4660-B7D1-E6A8EBB4B2DA}">
      <dgm:prSet/>
      <dgm:spPr/>
      <dgm:t>
        <a:bodyPr/>
        <a:lstStyle/>
        <a:p>
          <a:endParaRPr lang="en-US"/>
        </a:p>
      </dgm:t>
    </dgm:pt>
    <dgm:pt modelId="{A7397E93-7E61-44FB-8E10-2D2020670095}" type="sibTrans" cxnId="{F978DC58-1D58-4660-B7D1-E6A8EBB4B2DA}">
      <dgm:prSet/>
      <dgm:spPr/>
      <dgm:t>
        <a:bodyPr/>
        <a:lstStyle/>
        <a:p>
          <a:endParaRPr lang="en-US"/>
        </a:p>
      </dgm:t>
    </dgm:pt>
    <dgm:pt modelId="{356142E8-3CF1-49DE-8C1F-684816907164}">
      <dgm:prSet phldrT="[Text]"/>
      <dgm:spPr/>
      <dgm:t>
        <a:bodyPr/>
        <a:lstStyle/>
        <a:p>
          <a:r>
            <a:rPr lang="en-US" dirty="0" err="1" smtClean="0"/>
            <a:t>Bũchi</a:t>
          </a:r>
          <a:r>
            <a:rPr lang="en-US" dirty="0" smtClean="0"/>
            <a:t> Automata</a:t>
          </a:r>
          <a:endParaRPr lang="en-US" dirty="0"/>
        </a:p>
      </dgm:t>
    </dgm:pt>
    <dgm:pt modelId="{415C3FAC-C6AD-407C-8B11-85C2B3FC9DB9}" type="parTrans" cxnId="{5D8CD86B-679F-4E17-97EE-85FB10016DC0}">
      <dgm:prSet/>
      <dgm:spPr/>
      <dgm:t>
        <a:bodyPr/>
        <a:lstStyle/>
        <a:p>
          <a:endParaRPr lang="en-US"/>
        </a:p>
      </dgm:t>
    </dgm:pt>
    <dgm:pt modelId="{FC867C2D-D1E8-422B-BED9-9397145276E9}" type="sibTrans" cxnId="{5D8CD86B-679F-4E17-97EE-85FB10016DC0}">
      <dgm:prSet/>
      <dgm:spPr/>
      <dgm:t>
        <a:bodyPr/>
        <a:lstStyle/>
        <a:p>
          <a:endParaRPr lang="en-US"/>
        </a:p>
      </dgm:t>
    </dgm:pt>
    <dgm:pt modelId="{F579B061-D511-46CC-83A7-658B446FC647}">
      <dgm:prSet phldrT="[Text]"/>
      <dgm:spPr/>
      <dgm:t>
        <a:bodyPr/>
        <a:lstStyle/>
        <a:p>
          <a:r>
            <a:rPr lang="en-US" dirty="0" smtClean="0"/>
            <a:t>Graph Viewer</a:t>
          </a:r>
          <a:endParaRPr lang="en-US" dirty="0"/>
        </a:p>
      </dgm:t>
    </dgm:pt>
    <dgm:pt modelId="{07EA1803-6E83-46BE-98EB-7D03FDFD68F6}" type="parTrans" cxnId="{663FCC92-E905-43CF-9751-C3E7DFDA6886}">
      <dgm:prSet/>
      <dgm:spPr/>
      <dgm:t>
        <a:bodyPr/>
        <a:lstStyle/>
        <a:p>
          <a:endParaRPr lang="en-US"/>
        </a:p>
      </dgm:t>
    </dgm:pt>
    <dgm:pt modelId="{C1509D8F-9DD5-4603-81CA-C6AF65C68DB2}" type="sibTrans" cxnId="{663FCC92-E905-43CF-9751-C3E7DFDA6886}">
      <dgm:prSet/>
      <dgm:spPr/>
      <dgm:t>
        <a:bodyPr/>
        <a:lstStyle/>
        <a:p>
          <a:endParaRPr lang="en-US"/>
        </a:p>
      </dgm:t>
    </dgm:pt>
    <dgm:pt modelId="{EE98C16E-BA24-4248-909B-D8952C9BE3AA}" type="pres">
      <dgm:prSet presAssocID="{1E3A5578-5C46-4637-9C8A-4F5BE7657C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4523A-85C9-4074-918C-C7153E8DAC42}" type="pres">
      <dgm:prSet presAssocID="{BD6FBF0D-0364-43B6-8B8E-536167E1B4C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C91BE-CF9C-418C-AB59-B6D556AA198E}" type="pres">
      <dgm:prSet presAssocID="{7ECDAEFA-61D4-4BEB-9D80-7479835CE6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3FD6201-83AE-4FDF-9C75-333C8AB1135E}" type="pres">
      <dgm:prSet presAssocID="{7ECDAEFA-61D4-4BEB-9D80-7479835CE6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BA3A273-E126-40AB-8C79-E103C703079F}" type="pres">
      <dgm:prSet presAssocID="{B4B65E6A-AF2B-4546-B594-18D22E03809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FE18F-5B34-40D8-9CAD-A7FDA73AAFBA}" type="pres">
      <dgm:prSet presAssocID="{A7397E93-7E61-44FB-8E10-2D202067009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56F641-B33C-4445-AB04-CB4C4B962ACC}" type="pres">
      <dgm:prSet presAssocID="{A7397E93-7E61-44FB-8E10-2D202067009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6592A11-859E-4147-AC81-FB501CBB6529}" type="pres">
      <dgm:prSet presAssocID="{356142E8-3CF1-49DE-8C1F-6848169071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3C9C0-52B4-4782-B9C0-468A5A15FD9E}" type="pres">
      <dgm:prSet presAssocID="{FC867C2D-D1E8-422B-BED9-9397145276E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E5175D4-6617-47F3-85DD-F5C555D3E75E}" type="pres">
      <dgm:prSet presAssocID="{FC867C2D-D1E8-422B-BED9-9397145276E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7BA05CA-FB37-4E64-8869-EA056A94DAE6}" type="pres">
      <dgm:prSet presAssocID="{F579B061-D511-46CC-83A7-658B446FC64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5FF53-0F6B-4850-86FB-4D7DA07F86C6}" type="presOf" srcId="{BD6FBF0D-0364-43B6-8B8E-536167E1B4C9}" destId="{F504523A-85C9-4074-918C-C7153E8DAC42}" srcOrd="0" destOrd="0" presId="urn:microsoft.com/office/officeart/2005/8/layout/process5"/>
    <dgm:cxn modelId="{8F24C5EC-A16E-4389-8855-4865306976FB}" type="presOf" srcId="{B4B65E6A-AF2B-4546-B594-18D22E038094}" destId="{4BA3A273-E126-40AB-8C79-E103C703079F}" srcOrd="0" destOrd="0" presId="urn:microsoft.com/office/officeart/2005/8/layout/process5"/>
    <dgm:cxn modelId="{0D298C8A-3964-47C8-A84C-1C2409F6AF5D}" type="presOf" srcId="{7ECDAEFA-61D4-4BEB-9D80-7479835CE6E6}" destId="{13FD6201-83AE-4FDF-9C75-333C8AB1135E}" srcOrd="1" destOrd="0" presId="urn:microsoft.com/office/officeart/2005/8/layout/process5"/>
    <dgm:cxn modelId="{5D8CD86B-679F-4E17-97EE-85FB10016DC0}" srcId="{1E3A5578-5C46-4637-9C8A-4F5BE7657C44}" destId="{356142E8-3CF1-49DE-8C1F-684816907164}" srcOrd="2" destOrd="0" parTransId="{415C3FAC-C6AD-407C-8B11-85C2B3FC9DB9}" sibTransId="{FC867C2D-D1E8-422B-BED9-9397145276E9}"/>
    <dgm:cxn modelId="{3F996CA4-DEA3-44E7-9F97-992DF1ECF535}" srcId="{1E3A5578-5C46-4637-9C8A-4F5BE7657C44}" destId="{BD6FBF0D-0364-43B6-8B8E-536167E1B4C9}" srcOrd="0" destOrd="0" parTransId="{122CC347-33FB-468A-B18C-9908F1371324}" sibTransId="{7ECDAEFA-61D4-4BEB-9D80-7479835CE6E6}"/>
    <dgm:cxn modelId="{6973010B-D840-4B53-8B46-F770161EDE47}" type="presOf" srcId="{A7397E93-7E61-44FB-8E10-2D2020670095}" destId="{3856F641-B33C-4445-AB04-CB4C4B962ACC}" srcOrd="1" destOrd="0" presId="urn:microsoft.com/office/officeart/2005/8/layout/process5"/>
    <dgm:cxn modelId="{D92A6646-E880-4F85-8B73-18644CE21E95}" type="presOf" srcId="{1E3A5578-5C46-4637-9C8A-4F5BE7657C44}" destId="{EE98C16E-BA24-4248-909B-D8952C9BE3AA}" srcOrd="0" destOrd="0" presId="urn:microsoft.com/office/officeart/2005/8/layout/process5"/>
    <dgm:cxn modelId="{1864892B-ECBF-4F80-8641-BA940AAD1683}" type="presOf" srcId="{356142E8-3CF1-49DE-8C1F-684816907164}" destId="{66592A11-859E-4147-AC81-FB501CBB6529}" srcOrd="0" destOrd="0" presId="urn:microsoft.com/office/officeart/2005/8/layout/process5"/>
    <dgm:cxn modelId="{8B22B7F6-F386-46BC-8433-C6F50753C1A4}" type="presOf" srcId="{F579B061-D511-46CC-83A7-658B446FC647}" destId="{47BA05CA-FB37-4E64-8869-EA056A94DAE6}" srcOrd="0" destOrd="0" presId="urn:microsoft.com/office/officeart/2005/8/layout/process5"/>
    <dgm:cxn modelId="{F978DC58-1D58-4660-B7D1-E6A8EBB4B2DA}" srcId="{1E3A5578-5C46-4637-9C8A-4F5BE7657C44}" destId="{B4B65E6A-AF2B-4546-B594-18D22E038094}" srcOrd="1" destOrd="0" parTransId="{1253CAE6-64C9-46E0-B3CE-E270E9AEBD9D}" sibTransId="{A7397E93-7E61-44FB-8E10-2D2020670095}"/>
    <dgm:cxn modelId="{D7310E22-A929-4445-A9DB-D0F894CC29B1}" type="presOf" srcId="{7ECDAEFA-61D4-4BEB-9D80-7479835CE6E6}" destId="{E69C91BE-CF9C-418C-AB59-B6D556AA198E}" srcOrd="0" destOrd="0" presId="urn:microsoft.com/office/officeart/2005/8/layout/process5"/>
    <dgm:cxn modelId="{0EFD0F99-264C-4734-9CAC-AFEFFC1F0E88}" type="presOf" srcId="{FC867C2D-D1E8-422B-BED9-9397145276E9}" destId="{9E5175D4-6617-47F3-85DD-F5C555D3E75E}" srcOrd="1" destOrd="0" presId="urn:microsoft.com/office/officeart/2005/8/layout/process5"/>
    <dgm:cxn modelId="{663FCC92-E905-43CF-9751-C3E7DFDA6886}" srcId="{1E3A5578-5C46-4637-9C8A-4F5BE7657C44}" destId="{F579B061-D511-46CC-83A7-658B446FC647}" srcOrd="3" destOrd="0" parTransId="{07EA1803-6E83-46BE-98EB-7D03FDFD68F6}" sibTransId="{C1509D8F-9DD5-4603-81CA-C6AF65C68DB2}"/>
    <dgm:cxn modelId="{02A4F4E6-4E12-486E-A9AD-B02BF71101A1}" type="presOf" srcId="{A7397E93-7E61-44FB-8E10-2D2020670095}" destId="{D5DFE18F-5B34-40D8-9CAD-A7FDA73AAFBA}" srcOrd="0" destOrd="0" presId="urn:microsoft.com/office/officeart/2005/8/layout/process5"/>
    <dgm:cxn modelId="{5EB67580-2544-4999-9774-83F67AE41277}" type="presOf" srcId="{FC867C2D-D1E8-422B-BED9-9397145276E9}" destId="{2D03C9C0-52B4-4782-B9C0-468A5A15FD9E}" srcOrd="0" destOrd="0" presId="urn:microsoft.com/office/officeart/2005/8/layout/process5"/>
    <dgm:cxn modelId="{BB2108C8-DD7F-4067-909C-9E759BA10E3A}" type="presParOf" srcId="{EE98C16E-BA24-4248-909B-D8952C9BE3AA}" destId="{F504523A-85C9-4074-918C-C7153E8DAC42}" srcOrd="0" destOrd="0" presId="urn:microsoft.com/office/officeart/2005/8/layout/process5"/>
    <dgm:cxn modelId="{9923BEE1-2B68-47E8-B57D-7B49B9F38E03}" type="presParOf" srcId="{EE98C16E-BA24-4248-909B-D8952C9BE3AA}" destId="{E69C91BE-CF9C-418C-AB59-B6D556AA198E}" srcOrd="1" destOrd="0" presId="urn:microsoft.com/office/officeart/2005/8/layout/process5"/>
    <dgm:cxn modelId="{2D1059BA-F0F0-416C-BE6F-C6D4C2B7269F}" type="presParOf" srcId="{E69C91BE-CF9C-418C-AB59-B6D556AA198E}" destId="{13FD6201-83AE-4FDF-9C75-333C8AB1135E}" srcOrd="0" destOrd="0" presId="urn:microsoft.com/office/officeart/2005/8/layout/process5"/>
    <dgm:cxn modelId="{343A14CB-4FA5-43E1-B37D-397C08933E25}" type="presParOf" srcId="{EE98C16E-BA24-4248-909B-D8952C9BE3AA}" destId="{4BA3A273-E126-40AB-8C79-E103C703079F}" srcOrd="2" destOrd="0" presId="urn:microsoft.com/office/officeart/2005/8/layout/process5"/>
    <dgm:cxn modelId="{59F0770D-B82D-4489-A1DA-503C3056A053}" type="presParOf" srcId="{EE98C16E-BA24-4248-909B-D8952C9BE3AA}" destId="{D5DFE18F-5B34-40D8-9CAD-A7FDA73AAFBA}" srcOrd="3" destOrd="0" presId="urn:microsoft.com/office/officeart/2005/8/layout/process5"/>
    <dgm:cxn modelId="{BA0FD145-5190-426E-99FA-DEEA197A1D4F}" type="presParOf" srcId="{D5DFE18F-5B34-40D8-9CAD-A7FDA73AAFBA}" destId="{3856F641-B33C-4445-AB04-CB4C4B962ACC}" srcOrd="0" destOrd="0" presId="urn:microsoft.com/office/officeart/2005/8/layout/process5"/>
    <dgm:cxn modelId="{A33C34CB-78BB-426A-A305-D06CDBBA28FB}" type="presParOf" srcId="{EE98C16E-BA24-4248-909B-D8952C9BE3AA}" destId="{66592A11-859E-4147-AC81-FB501CBB6529}" srcOrd="4" destOrd="0" presId="urn:microsoft.com/office/officeart/2005/8/layout/process5"/>
    <dgm:cxn modelId="{FA0635D9-FBFD-4E78-A8D7-217CF422672E}" type="presParOf" srcId="{EE98C16E-BA24-4248-909B-D8952C9BE3AA}" destId="{2D03C9C0-52B4-4782-B9C0-468A5A15FD9E}" srcOrd="5" destOrd="0" presId="urn:microsoft.com/office/officeart/2005/8/layout/process5"/>
    <dgm:cxn modelId="{FA930493-887E-4459-8346-3B42931EF6F7}" type="presParOf" srcId="{2D03C9C0-52B4-4782-B9C0-468A5A15FD9E}" destId="{9E5175D4-6617-47F3-85DD-F5C555D3E75E}" srcOrd="0" destOrd="0" presId="urn:microsoft.com/office/officeart/2005/8/layout/process5"/>
    <dgm:cxn modelId="{C9A19CB2-B9DF-4EBF-A794-A6913B7379F7}" type="presParOf" srcId="{EE98C16E-BA24-4248-909B-D8952C9BE3AA}" destId="{47BA05CA-FB37-4E64-8869-EA056A94DAE6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4523A-85C9-4074-918C-C7153E8DAC42}">
      <dsp:nvSpPr>
        <dsp:cNvPr id="0" name=""/>
        <dsp:cNvSpPr/>
      </dsp:nvSpPr>
      <dsp:spPr>
        <a:xfrm>
          <a:off x="1107" y="130384"/>
          <a:ext cx="2361144" cy="1416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Property (LTL)</a:t>
          </a:r>
          <a:endParaRPr lang="en-US" sz="2100" kern="1200" dirty="0"/>
        </a:p>
      </dsp:txBody>
      <dsp:txXfrm>
        <a:off x="42600" y="171877"/>
        <a:ext cx="2278158" cy="1333700"/>
      </dsp:txXfrm>
    </dsp:sp>
    <dsp:sp modelId="{E69C91BE-CF9C-418C-AB59-B6D556AA198E}">
      <dsp:nvSpPr>
        <dsp:cNvPr id="0" name=""/>
        <dsp:cNvSpPr/>
      </dsp:nvSpPr>
      <dsp:spPr>
        <a:xfrm>
          <a:off x="2570032" y="545945"/>
          <a:ext cx="500562" cy="5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570032" y="663058"/>
        <a:ext cx="350393" cy="351337"/>
      </dsp:txXfrm>
    </dsp:sp>
    <dsp:sp modelId="{4BA3A273-E126-40AB-8C79-E103C703079F}">
      <dsp:nvSpPr>
        <dsp:cNvPr id="0" name=""/>
        <dsp:cNvSpPr/>
      </dsp:nvSpPr>
      <dsp:spPr>
        <a:xfrm>
          <a:off x="3306709" y="130384"/>
          <a:ext cx="2361144" cy="1416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LTL Parser and </a:t>
          </a:r>
          <a:r>
            <a:rPr lang="en-US" sz="2100" kern="1200" dirty="0" err="1" smtClean="0"/>
            <a:t>Bũchi</a:t>
          </a:r>
          <a:r>
            <a:rPr lang="en-US" sz="2100" kern="1200" dirty="0" smtClean="0"/>
            <a:t> Automata Translator</a:t>
          </a:r>
          <a:endParaRPr lang="en-US" sz="2100" kern="1200" dirty="0"/>
        </a:p>
      </dsp:txBody>
      <dsp:txXfrm>
        <a:off x="3348202" y="171877"/>
        <a:ext cx="2278158" cy="1333700"/>
      </dsp:txXfrm>
    </dsp:sp>
    <dsp:sp modelId="{D5DFE18F-5B34-40D8-9CAD-A7FDA73AAFBA}">
      <dsp:nvSpPr>
        <dsp:cNvPr id="0" name=""/>
        <dsp:cNvSpPr/>
      </dsp:nvSpPr>
      <dsp:spPr>
        <a:xfrm rot="5400000">
          <a:off x="4237001" y="1712351"/>
          <a:ext cx="500562" cy="5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4311614" y="1754852"/>
        <a:ext cx="351337" cy="350393"/>
      </dsp:txXfrm>
    </dsp:sp>
    <dsp:sp modelId="{66592A11-859E-4147-AC81-FB501CBB6529}">
      <dsp:nvSpPr>
        <dsp:cNvPr id="0" name=""/>
        <dsp:cNvSpPr/>
      </dsp:nvSpPr>
      <dsp:spPr>
        <a:xfrm>
          <a:off x="3306709" y="2491528"/>
          <a:ext cx="2361144" cy="1416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Bũchi</a:t>
          </a:r>
          <a:r>
            <a:rPr lang="en-US" sz="2100" kern="1200" dirty="0" smtClean="0"/>
            <a:t> Automata</a:t>
          </a:r>
          <a:endParaRPr lang="en-US" sz="2100" kern="1200" dirty="0"/>
        </a:p>
      </dsp:txBody>
      <dsp:txXfrm>
        <a:off x="3348202" y="2533021"/>
        <a:ext cx="2278158" cy="1333700"/>
      </dsp:txXfrm>
    </dsp:sp>
    <dsp:sp modelId="{2D03C9C0-52B4-4782-B9C0-468A5A15FD9E}">
      <dsp:nvSpPr>
        <dsp:cNvPr id="0" name=""/>
        <dsp:cNvSpPr/>
      </dsp:nvSpPr>
      <dsp:spPr>
        <a:xfrm rot="10800000">
          <a:off x="2598366" y="2907090"/>
          <a:ext cx="500562" cy="5855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748535" y="3024203"/>
        <a:ext cx="350393" cy="351337"/>
      </dsp:txXfrm>
    </dsp:sp>
    <dsp:sp modelId="{47BA05CA-FB37-4E64-8869-EA056A94DAE6}">
      <dsp:nvSpPr>
        <dsp:cNvPr id="0" name=""/>
        <dsp:cNvSpPr/>
      </dsp:nvSpPr>
      <dsp:spPr>
        <a:xfrm>
          <a:off x="1107" y="2491528"/>
          <a:ext cx="2361144" cy="1416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Graph Viewer</a:t>
          </a:r>
          <a:endParaRPr lang="en-US" sz="2100" kern="1200" dirty="0"/>
        </a:p>
      </dsp:txBody>
      <dsp:txXfrm>
        <a:off x="42600" y="2533021"/>
        <a:ext cx="2278158" cy="1333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4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  provides  a  useful  tool  to  convert  LTL  formulae  to  </a:t>
            </a:r>
            <a:r>
              <a:rPr lang="en-US" dirty="0" err="1" smtClean="0"/>
              <a:t>Büchi</a:t>
            </a:r>
            <a:r>
              <a:rPr lang="en-US" dirty="0" smtClean="0"/>
              <a:t>  Automata/Rabin </a:t>
            </a:r>
          </a:p>
          <a:p>
            <a:r>
              <a:rPr lang="en-US" dirty="0" smtClean="0"/>
              <a:t>Automata/</a:t>
            </a:r>
            <a:r>
              <a:rPr lang="en-US" dirty="0" err="1" smtClean="0"/>
              <a:t>Streett</a:t>
            </a:r>
            <a:r>
              <a:rPr lang="en-US" dirty="0" smtClean="0"/>
              <a:t> Automata under toolbar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9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7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9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9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July 21, 2013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Integrate LTL3BA into PAT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LTL2BA in PAT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Questions &amp; Discussion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PAT </a:t>
            </a:r>
            <a:r>
              <a:rPr lang="en-US" dirty="0" smtClean="0"/>
              <a:t>Workflow</a:t>
            </a:r>
          </a:p>
          <a:p>
            <a:pPr lvl="1"/>
            <a:r>
              <a:rPr lang="en-US" dirty="0"/>
              <a:t>LTL to Automata Converter</a:t>
            </a:r>
            <a:endParaRPr lang="en-US" dirty="0" smtClean="0"/>
          </a:p>
          <a:p>
            <a:pPr lvl="1"/>
            <a:r>
              <a:rPr lang="en-US" dirty="0" smtClean="0"/>
              <a:t>LTL2BA</a:t>
            </a:r>
          </a:p>
          <a:p>
            <a:r>
              <a:rPr lang="en-US" smtClean="0"/>
              <a:t>LTL3BA </a:t>
            </a:r>
            <a:r>
              <a:rPr lang="en-US" smtClean="0"/>
              <a:t>implementation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Overview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2413" y="5791200"/>
            <a:ext cx="2743200" cy="38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LTL to Automata Converter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z="3600" b="1" dirty="0" smtClean="0"/>
              <a:t>PAT Workflow Diagram</a:t>
            </a:r>
            <a:endParaRPr lang="en-US" sz="36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0339"/>
              </p:ext>
            </p:extLst>
          </p:nvPr>
        </p:nvGraphicFramePr>
        <p:xfrm>
          <a:off x="4710113" y="1905000"/>
          <a:ext cx="5668962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36812" y="2667000"/>
            <a:ext cx="2209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89212" y="2297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LTL formulae </a:t>
            </a:r>
            <a:endParaRPr 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TL to Automata Conver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12" y="1660962"/>
            <a:ext cx="6858000" cy="496843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LTL to Automata Converter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05998" cy="1020762"/>
          </a:xfrm>
        </p:spPr>
        <p:txBody>
          <a:bodyPr>
            <a:noAutofit/>
          </a:bodyPr>
          <a:lstStyle/>
          <a:p>
            <a:r>
              <a:rPr lang="en-US" sz="3600" b="1" dirty="0"/>
              <a:t>LTL to </a:t>
            </a:r>
            <a:r>
              <a:rPr lang="en-US" sz="3600" b="1" dirty="0" err="1" smtClean="0"/>
              <a:t>Bũchi</a:t>
            </a:r>
            <a:r>
              <a:rPr lang="en-US" sz="3600" b="1" dirty="0" smtClean="0"/>
              <a:t> Automata Converter (LTL2BA)</a:t>
            </a:r>
            <a:endParaRPr 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05998" cy="3581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Bũchi</a:t>
            </a:r>
            <a:r>
              <a:rPr lang="en-US" dirty="0"/>
              <a:t> class </a:t>
            </a:r>
            <a:r>
              <a:rPr lang="en-US" dirty="0" smtClean="0"/>
              <a:t>defined in namespace PAT.Common.Classes.BA</a:t>
            </a:r>
          </a:p>
          <a:p>
            <a:r>
              <a:rPr lang="en-US" dirty="0" smtClean="0"/>
              <a:t>In class LTL2BA (namespace PAT.Common.Classes.BA)</a:t>
            </a:r>
          </a:p>
          <a:p>
            <a:pPr lvl="1"/>
            <a:r>
              <a:rPr lang="en-US" dirty="0" smtClean="0"/>
              <a:t>Call function </a:t>
            </a:r>
            <a:r>
              <a:rPr lang="en-US" dirty="0" err="1"/>
              <a:t>FormulaToBA</a:t>
            </a:r>
            <a:r>
              <a:rPr lang="en-US" dirty="0"/>
              <a:t>(string formula, string options, </a:t>
            </a:r>
            <a:r>
              <a:rPr lang="en-US" dirty="0" err="1"/>
              <a:t>IToken</a:t>
            </a:r>
            <a:r>
              <a:rPr lang="en-US" dirty="0"/>
              <a:t> token</a:t>
            </a:r>
            <a:r>
              <a:rPr lang="en-US" dirty="0" smtClean="0"/>
              <a:t>) to generate BA from LTL formula.</a:t>
            </a:r>
          </a:p>
          <a:p>
            <a:pPr lvl="1"/>
            <a:r>
              <a:rPr lang="en-US" dirty="0" smtClean="0"/>
              <a:t>Call function </a:t>
            </a:r>
            <a:r>
              <a:rPr lang="en-US" dirty="0" err="1"/>
              <a:t>AutomatonToDot</a:t>
            </a:r>
            <a:r>
              <a:rPr lang="en-US" dirty="0"/>
              <a:t>(</a:t>
            </a:r>
            <a:r>
              <a:rPr lang="en-US" dirty="0" err="1"/>
              <a:t>BuchiAutomata</a:t>
            </a:r>
            <a:r>
              <a:rPr lang="en-US" dirty="0"/>
              <a:t> BA</a:t>
            </a:r>
            <a:r>
              <a:rPr lang="en-US" dirty="0" smtClean="0"/>
              <a:t>) to show BA on Graph Viewer.</a:t>
            </a:r>
          </a:p>
          <a:p>
            <a:r>
              <a:rPr lang="en-US" dirty="0" smtClean="0"/>
              <a:t>In namespace ltl2ba, it contains all implementation of LTL2BA. </a:t>
            </a:r>
            <a:r>
              <a:rPr lang="en-US" dirty="0" smtClean="0">
                <a:solidFill>
                  <a:srgbClr val="FF0000"/>
                </a:solidFill>
              </a:rPr>
              <a:t>=&gt; Replace ltl2ba with ltl3ba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05998" cy="1020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difference between ltl2ba and ltl3ba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05998" cy="3505200"/>
          </a:xfrm>
        </p:spPr>
        <p:txBody>
          <a:bodyPr/>
          <a:lstStyle/>
          <a:p>
            <a:r>
              <a:rPr lang="en-US" dirty="0" smtClean="0"/>
              <a:t>LTL3BA use </a:t>
            </a:r>
            <a:r>
              <a:rPr lang="en-US" dirty="0" err="1"/>
              <a:t>BuDDy</a:t>
            </a:r>
            <a:r>
              <a:rPr lang="en-US" dirty="0"/>
              <a:t> library  </a:t>
            </a:r>
            <a:r>
              <a:rPr lang="en-US" dirty="0" smtClean="0"/>
              <a:t>- </a:t>
            </a:r>
            <a:r>
              <a:rPr lang="en-US" dirty="0"/>
              <a:t>Binary Decision Diagram </a:t>
            </a:r>
            <a:r>
              <a:rPr lang="en-US" dirty="0" smtClean="0"/>
              <a:t>library.</a:t>
            </a:r>
          </a:p>
          <a:p>
            <a:r>
              <a:rPr lang="en-US" dirty="0" smtClean="0"/>
              <a:t>LTL3BA </a:t>
            </a:r>
            <a:r>
              <a:rPr lang="en-US" dirty="0"/>
              <a:t>use </a:t>
            </a:r>
            <a:r>
              <a:rPr lang="en-US" dirty="0" err="1" smtClean="0"/>
              <a:t>std</a:t>
            </a:r>
            <a:r>
              <a:rPr lang="en-US" dirty="0" smtClean="0"/>
              <a:t>::map for transitions of BA.</a:t>
            </a:r>
          </a:p>
          <a:p>
            <a:r>
              <a:rPr lang="en-US" dirty="0"/>
              <a:t>More  classes </a:t>
            </a:r>
            <a:r>
              <a:rPr lang="en-US" dirty="0" smtClean="0"/>
              <a:t>with operator overloading.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1" y="1905000"/>
            <a:ext cx="11199813" cy="4038600"/>
          </a:xfrm>
        </p:spPr>
        <p:txBody>
          <a:bodyPr>
            <a:normAutofit/>
          </a:bodyPr>
          <a:lstStyle/>
          <a:p>
            <a:r>
              <a:rPr lang="en-US" dirty="0"/>
              <a:t>PAT BDD Library - </a:t>
            </a:r>
            <a:r>
              <a:rPr lang="en-US" dirty="0" err="1"/>
              <a:t>.</a:t>
            </a:r>
            <a:r>
              <a:rPr lang="en-US" dirty="0" err="1" smtClean="0"/>
              <a:t>Net</a:t>
            </a:r>
            <a:r>
              <a:rPr lang="en-US" dirty="0" smtClean="0"/>
              <a:t> interface </a:t>
            </a:r>
            <a:r>
              <a:rPr lang="en-US" dirty="0"/>
              <a:t>to the CUDD package (</a:t>
            </a:r>
            <a:r>
              <a:rPr lang="en-US" dirty="0" smtClean="0"/>
              <a:t>which provides </a:t>
            </a:r>
            <a:r>
              <a:rPr lang="en-US" dirty="0"/>
              <a:t>functions to manipulate Binary Decision </a:t>
            </a:r>
            <a:r>
              <a:rPr lang="en-US" dirty="0" smtClean="0"/>
              <a:t>Diagrams).</a:t>
            </a:r>
          </a:p>
          <a:p>
            <a:r>
              <a:rPr lang="en-US" dirty="0"/>
              <a:t>Some </a:t>
            </a:r>
            <a:r>
              <a:rPr lang="en-US" dirty="0" smtClean="0"/>
              <a:t>equivalence methods:</a:t>
            </a:r>
          </a:p>
          <a:p>
            <a:pPr lvl="1"/>
            <a:r>
              <a:rPr lang="en-US" dirty="0" err="1" smtClean="0"/>
              <a:t>bdd_false</a:t>
            </a:r>
            <a:r>
              <a:rPr lang="en-US" dirty="0" smtClean="0"/>
              <a:t>() </a:t>
            </a:r>
            <a:r>
              <a:rPr lang="en-US" dirty="0"/>
              <a:t>– </a:t>
            </a:r>
            <a:r>
              <a:rPr lang="en-US" dirty="0" smtClean="0"/>
              <a:t>CUDD.ZERO</a:t>
            </a:r>
            <a:r>
              <a:rPr lang="en-US" dirty="0"/>
              <a:t>: </a:t>
            </a:r>
            <a:r>
              <a:rPr lang="en-US" dirty="0" smtClean="0"/>
              <a:t>constant false </a:t>
            </a:r>
            <a:r>
              <a:rPr lang="en-US" dirty="0" err="1" smtClean="0"/>
              <a:t>bdd</a:t>
            </a:r>
            <a:endParaRPr lang="en-US" dirty="0" smtClean="0"/>
          </a:p>
          <a:p>
            <a:pPr lvl="1"/>
            <a:r>
              <a:rPr lang="en-US" dirty="0" err="1" smtClean="0"/>
              <a:t>bdd_true</a:t>
            </a:r>
            <a:r>
              <a:rPr lang="en-US" dirty="0" smtClean="0"/>
              <a:t>() – CUDD.ONE: </a:t>
            </a:r>
            <a:r>
              <a:rPr lang="en-US" dirty="0"/>
              <a:t>constant </a:t>
            </a:r>
            <a:r>
              <a:rPr lang="en-US" dirty="0" smtClean="0"/>
              <a:t>true </a:t>
            </a:r>
            <a:r>
              <a:rPr lang="en-US" dirty="0" err="1" smtClean="0"/>
              <a:t>bdd</a:t>
            </a:r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dd_init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nodesize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cachesize</a:t>
            </a:r>
            <a:r>
              <a:rPr lang="en-US" dirty="0" smtClean="0"/>
              <a:t>) - </a:t>
            </a:r>
            <a:r>
              <a:rPr lang="en-US" dirty="0" err="1"/>
              <a:t>InitialiseCUDD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maxMemory</a:t>
            </a:r>
            <a:r>
              <a:rPr lang="en-US" dirty="0"/>
              <a:t>, double epsilon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bdd_done</a:t>
            </a:r>
            <a:r>
              <a:rPr lang="en-US" dirty="0" smtClean="0"/>
              <a:t>() </a:t>
            </a:r>
            <a:r>
              <a:rPr lang="en-US" dirty="0"/>
              <a:t>- </a:t>
            </a:r>
            <a:r>
              <a:rPr lang="en-US" dirty="0" err="1"/>
              <a:t>CloseDownCUDD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| </a:t>
            </a:r>
            <a:r>
              <a:rPr lang="en-US" dirty="0"/>
              <a:t>- </a:t>
            </a:r>
            <a:r>
              <a:rPr lang="en-US" dirty="0" err="1"/>
              <a:t>CUDD.Function</a:t>
            </a:r>
            <a:r>
              <a:rPr lang="en-US" dirty="0"/>
              <a:t>.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&amp; - </a:t>
            </a:r>
            <a:r>
              <a:rPr lang="en-US" dirty="0" err="1" smtClean="0"/>
              <a:t>CUDD.Function.And</a:t>
            </a:r>
            <a:endParaRPr lang="en-US" dirty="0" smtClean="0"/>
          </a:p>
          <a:p>
            <a:pPr lvl="1"/>
            <a:r>
              <a:rPr lang="en-US" dirty="0" smtClean="0"/>
              <a:t>&lt;&lt; - 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Equivalent of </a:t>
            </a:r>
            <a:r>
              <a:rPr lang="en-US" sz="3600" b="1" dirty="0" err="1"/>
              <a:t>BuDDy</a:t>
            </a:r>
            <a:r>
              <a:rPr lang="en-US" sz="3600" b="1" dirty="0"/>
              <a:t> </a:t>
            </a:r>
            <a:r>
              <a:rPr lang="en-US" sz="3600" b="1" dirty="0" smtClean="0"/>
              <a:t>library in C#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1" y="1905000"/>
            <a:ext cx="11199813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Dictionary&lt;</a:t>
            </a:r>
            <a:r>
              <a:rPr lang="en-US" dirty="0" err="1" smtClean="0"/>
              <a:t>Tkey</a:t>
            </a:r>
            <a:r>
              <a:rPr lang="en-US" dirty="0" smtClean="0"/>
              <a:t>, </a:t>
            </a:r>
            <a:r>
              <a:rPr lang="en-US" dirty="0" err="1" smtClean="0"/>
              <a:t>Tvalue</a:t>
            </a:r>
            <a:r>
              <a:rPr lang="en-US" dirty="0" smtClean="0"/>
              <a:t>&gt;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Equivalent of </a:t>
            </a:r>
            <a:r>
              <a:rPr lang="en-US" sz="3600" b="1" dirty="0" err="1" smtClean="0"/>
              <a:t>std</a:t>
            </a:r>
            <a:r>
              <a:rPr lang="en-US" sz="3600" b="1" dirty="0" smtClean="0"/>
              <a:t>::map in C#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989011" y="2667000"/>
            <a:ext cx="4724401" cy="3429000"/>
          </a:xfrm>
          <a:prstGeom prst="rect">
            <a:avLst/>
          </a:prstGeom>
          <a:solidFill>
            <a:schemeClr val="bg2">
              <a:lumMod val="25000"/>
              <a:alpha val="54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map&lt;</a:t>
            </a:r>
            <a:r>
              <a:rPr lang="en-US" dirty="0" err="1" smtClean="0"/>
              <a:t>int</a:t>
            </a:r>
            <a:r>
              <a:rPr lang="en-US" dirty="0" smtClean="0"/>
              <a:t>, string</a:t>
            </a:r>
            <a:r>
              <a:rPr lang="en-US" dirty="0"/>
              <a:t>&gt; </a:t>
            </a:r>
            <a:r>
              <a:rPr lang="en-US" dirty="0" smtClean="0"/>
              <a:t>m;</a:t>
            </a:r>
          </a:p>
          <a:p>
            <a:r>
              <a:rPr lang="en-US" dirty="0" smtClean="0"/>
              <a:t>map&lt;</a:t>
            </a:r>
            <a:r>
              <a:rPr lang="en-US" dirty="0" err="1" smtClean="0"/>
              <a:t>int</a:t>
            </a:r>
            <a:r>
              <a:rPr lang="en-US" dirty="0" smtClean="0"/>
              <a:t>, string&gt;::iterator t, t2;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or(t = </a:t>
            </a:r>
            <a:r>
              <a:rPr lang="en-US" dirty="0" err="1" smtClean="0"/>
              <a:t>m.begin</a:t>
            </a:r>
            <a:r>
              <a:rPr lang="en-US" dirty="0" smtClean="0"/>
              <a:t>(); t != </a:t>
            </a:r>
            <a:r>
              <a:rPr lang="en-US" dirty="0" err="1" smtClean="0"/>
              <a:t>m.end</a:t>
            </a:r>
            <a:r>
              <a:rPr lang="en-US" dirty="0" smtClean="0"/>
              <a:t>(); t++) {</a:t>
            </a:r>
          </a:p>
          <a:p>
            <a:r>
              <a:rPr lang="en-US" dirty="0"/>
              <a:t> </a:t>
            </a:r>
            <a:r>
              <a:rPr lang="en-US" dirty="0" smtClean="0"/>
              <a:t> for(t2 = t, t2++; t2 != </a:t>
            </a:r>
            <a:r>
              <a:rPr lang="en-US" dirty="0" err="1" smtClean="0"/>
              <a:t>m.end</a:t>
            </a:r>
            <a:r>
              <a:rPr lang="en-US" dirty="0" smtClean="0"/>
              <a:t>()) {</a:t>
            </a:r>
          </a:p>
          <a:p>
            <a:r>
              <a:rPr lang="en-US" dirty="0"/>
              <a:t> </a:t>
            </a:r>
            <a:r>
              <a:rPr lang="en-US" dirty="0" smtClean="0"/>
              <a:t>   if(condition) { </a:t>
            </a:r>
          </a:p>
          <a:p>
            <a:r>
              <a:rPr lang="en-US" dirty="0"/>
              <a:t> </a:t>
            </a:r>
            <a:r>
              <a:rPr lang="en-US" dirty="0" smtClean="0"/>
              <a:t>     map&lt;</a:t>
            </a:r>
            <a:r>
              <a:rPr lang="en-US" dirty="0" err="1" smtClean="0"/>
              <a:t>int</a:t>
            </a:r>
            <a:r>
              <a:rPr lang="en-US" dirty="0" smtClean="0"/>
              <a:t>, string&gt;::iterator </a:t>
            </a:r>
            <a:r>
              <a:rPr lang="en-US" dirty="0" err="1" smtClean="0"/>
              <a:t>tx</a:t>
            </a:r>
            <a:r>
              <a:rPr lang="en-US" dirty="0" smtClean="0"/>
              <a:t> = t2++;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m.erase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} else </a:t>
            </a:r>
          </a:p>
          <a:p>
            <a:r>
              <a:rPr lang="en-US" dirty="0"/>
              <a:t> </a:t>
            </a:r>
            <a:r>
              <a:rPr lang="en-US" dirty="0" smtClean="0"/>
              <a:t>       t2++;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622889" y="1524000"/>
            <a:ext cx="5415123" cy="5257800"/>
          </a:xfrm>
          <a:prstGeom prst="rect">
            <a:avLst/>
          </a:prstGeom>
          <a:solidFill>
            <a:schemeClr val="bg2">
              <a:lumMod val="25000"/>
              <a:alpha val="54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Dictionary&lt;</a:t>
            </a:r>
            <a:r>
              <a:rPr lang="en-US" dirty="0" err="1" smtClean="0"/>
              <a:t>int</a:t>
            </a:r>
            <a:r>
              <a:rPr lang="en-US" dirty="0" smtClean="0"/>
              <a:t>, string&gt; </a:t>
            </a:r>
            <a:r>
              <a:rPr lang="en-US" dirty="0" err="1" smtClean="0"/>
              <a:t>dict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 smtClean="0"/>
              <a:t>IEnumerator</a:t>
            </a:r>
            <a:r>
              <a:rPr lang="en-US" dirty="0" smtClean="0"/>
              <a:t>&lt;</a:t>
            </a:r>
            <a:r>
              <a:rPr lang="en-US" dirty="0" err="1" smtClean="0"/>
              <a:t>KeyValuePair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, string&gt;&gt; t, t2;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count = 0;</a:t>
            </a:r>
          </a:p>
          <a:p>
            <a:r>
              <a:rPr lang="en-US" dirty="0" smtClean="0"/>
              <a:t>while(</a:t>
            </a:r>
            <a:r>
              <a:rPr lang="en-US" dirty="0" err="1" smtClean="0"/>
              <a:t>t.MoveNext</a:t>
            </a:r>
            <a:r>
              <a:rPr lang="en-US" dirty="0" smtClean="0"/>
              <a:t>()) {</a:t>
            </a:r>
            <a:br>
              <a:rPr lang="en-US" dirty="0" smtClean="0"/>
            </a:br>
            <a:r>
              <a:rPr lang="en-US" dirty="0" smtClean="0"/>
              <a:t>  count++;</a:t>
            </a:r>
          </a:p>
          <a:p>
            <a:r>
              <a:rPr lang="en-US" dirty="0" smtClean="0"/>
              <a:t>  List&lt;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removeKeys</a:t>
            </a:r>
            <a:r>
              <a:rPr lang="en-US" dirty="0" smtClean="0"/>
              <a:t> = new List&lt;</a:t>
            </a:r>
            <a:r>
              <a:rPr lang="en-US" dirty="0" err="1" smtClean="0"/>
              <a:t>int</a:t>
            </a:r>
            <a:r>
              <a:rPr lang="en-US" dirty="0" smtClean="0"/>
              <a:t>&gt;();</a:t>
            </a:r>
          </a:p>
          <a:p>
            <a:r>
              <a:rPr lang="en-US" dirty="0" smtClean="0"/>
              <a:t>  t2 = </a:t>
            </a:r>
            <a:r>
              <a:rPr lang="en-US" dirty="0" err="1" smtClean="0"/>
              <a:t>dict.GetEnumerator</a:t>
            </a:r>
            <a:r>
              <a:rPr lang="en-US" dirty="0" smtClean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count; </a:t>
            </a:r>
            <a:r>
              <a:rPr lang="en-US" dirty="0" err="1" smtClean="0"/>
              <a:t>i</a:t>
            </a:r>
            <a:r>
              <a:rPr lang="en-US" dirty="0" smtClean="0"/>
              <a:t>++) t2.MoveNext();</a:t>
            </a:r>
          </a:p>
          <a:p>
            <a:r>
              <a:rPr lang="en-US" dirty="0" smtClean="0"/>
              <a:t>  while(t2.MoveNext()) {</a:t>
            </a:r>
          </a:p>
          <a:p>
            <a:r>
              <a:rPr lang="en-US" dirty="0" smtClean="0"/>
              <a:t>    if( condition)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removeKeys.Add</a:t>
            </a:r>
            <a:r>
              <a:rPr lang="en-US" dirty="0" smtClean="0"/>
              <a:t>(t2.Current.Key);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removeKeys.Count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dict.Remove</a:t>
            </a:r>
            <a:r>
              <a:rPr lang="en-US" dirty="0" smtClean="0"/>
              <a:t>(</a:t>
            </a:r>
            <a:r>
              <a:rPr lang="en-US" dirty="0" err="1" smtClean="0"/>
              <a:t>removeKeys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r>
              <a:rPr lang="en-US" dirty="0"/>
              <a:t>    </a:t>
            </a:r>
            <a:r>
              <a:rPr lang="en-US" dirty="0" smtClean="0"/>
              <a:t>if(</a:t>
            </a:r>
            <a:r>
              <a:rPr lang="en-US" dirty="0" err="1" smtClean="0"/>
              <a:t>removeKeys.Count</a:t>
            </a:r>
            <a:r>
              <a:rPr lang="en-US" dirty="0" smtClean="0"/>
              <a:t> &gt; 0) {</a:t>
            </a:r>
          </a:p>
          <a:p>
            <a:r>
              <a:rPr lang="en-US" dirty="0"/>
              <a:t> </a:t>
            </a:r>
            <a:r>
              <a:rPr lang="en-US" dirty="0" smtClean="0"/>
              <a:t>     t = </a:t>
            </a:r>
            <a:r>
              <a:rPr lang="en-US" dirty="0" err="1" smtClean="0"/>
              <a:t>dict.GetEnumerator</a:t>
            </a:r>
            <a:r>
              <a:rPr lang="en-US" dirty="0" smtClean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count;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err="1" smtClean="0"/>
              <a:t>t.MoveNext</a:t>
            </a:r>
            <a:r>
              <a:rPr lang="en-US" dirty="0" smtClean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r>
              <a:rPr lang="en-US" dirty="0" smtClean="0"/>
              <a:t>  }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18212" y="4191000"/>
            <a:ext cx="381000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5561012" y="6324600"/>
            <a:ext cx="838200" cy="381000"/>
          </a:xfrm>
          <a:prstGeom prst="lef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8012" y="6357068"/>
            <a:ext cx="1295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Slow?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414" y="1905000"/>
            <a:ext cx="9372598" cy="4267200"/>
          </a:xfrm>
        </p:spPr>
        <p:txBody>
          <a:bodyPr/>
          <a:lstStyle/>
          <a:p>
            <a:r>
              <a:rPr lang="en-US" dirty="0" smtClean="0"/>
              <a:t>Equivalence methods between </a:t>
            </a:r>
            <a:r>
              <a:rPr lang="en-US" dirty="0" err="1" smtClean="0"/>
              <a:t>BuDDy</a:t>
            </a:r>
            <a:r>
              <a:rPr lang="en-US" dirty="0"/>
              <a:t> package and PAT BDD </a:t>
            </a:r>
            <a:r>
              <a:rPr lang="en-US" dirty="0" smtClean="0"/>
              <a:t>Library.</a:t>
            </a:r>
          </a:p>
          <a:p>
            <a:r>
              <a:rPr lang="en-US" dirty="0"/>
              <a:t>Dictionary </a:t>
            </a:r>
            <a:r>
              <a:rPr lang="en-US" dirty="0" smtClean="0"/>
              <a:t>performance? Vs. </a:t>
            </a:r>
            <a:r>
              <a:rPr lang="en-US" dirty="0" err="1" smtClean="0"/>
              <a:t>std</a:t>
            </a:r>
            <a:r>
              <a:rPr lang="en-US" dirty="0" smtClean="0"/>
              <a:t>::map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Problems encountered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083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370</Words>
  <Application>Microsoft Office PowerPoint</Application>
  <PresentationFormat>Custom</PresentationFormat>
  <Paragraphs>80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Student presentation</vt:lpstr>
      <vt:lpstr>LTL2BA in PAT</vt:lpstr>
      <vt:lpstr>Overview</vt:lpstr>
      <vt:lpstr>PAT Workflow Diagram</vt:lpstr>
      <vt:lpstr>LTL to Automata Converter</vt:lpstr>
      <vt:lpstr>LTL to Bũchi Automata Converter (LTL2BA)</vt:lpstr>
      <vt:lpstr>The difference between ltl2ba and ltl3ba</vt:lpstr>
      <vt:lpstr>Equivalent of BuDDy library in C#</vt:lpstr>
      <vt:lpstr>Equivalent of std::map in C#</vt:lpstr>
      <vt:lpstr>Problems encountered</vt:lpstr>
      <vt:lpstr>Questions &amp;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2013-04-20T04:57:30Z</dcterms:created>
  <dcterms:modified xsi:type="dcterms:W3CDTF">2013-04-24T13:28:41Z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