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66" r:id="rId1"/>
  </p:sldMasterIdLst>
  <p:notesMasterIdLst>
    <p:notesMasterId r:id="rId45"/>
  </p:notesMasterIdLst>
  <p:handoutMasterIdLst>
    <p:handoutMasterId r:id="rId46"/>
  </p:handoutMasterIdLst>
  <p:sldIdLst>
    <p:sldId id="256" r:id="rId2"/>
    <p:sldId id="299" r:id="rId3"/>
    <p:sldId id="267" r:id="rId4"/>
    <p:sldId id="294" r:id="rId5"/>
    <p:sldId id="271" r:id="rId6"/>
    <p:sldId id="295" r:id="rId7"/>
    <p:sldId id="296" r:id="rId8"/>
    <p:sldId id="297" r:id="rId9"/>
    <p:sldId id="303" r:id="rId10"/>
    <p:sldId id="272" r:id="rId11"/>
    <p:sldId id="300" r:id="rId12"/>
    <p:sldId id="301" r:id="rId13"/>
    <p:sldId id="302" r:id="rId14"/>
    <p:sldId id="275" r:id="rId15"/>
    <p:sldId id="277" r:id="rId16"/>
    <p:sldId id="279" r:id="rId17"/>
    <p:sldId id="280" r:id="rId18"/>
    <p:sldId id="282" r:id="rId19"/>
    <p:sldId id="284" r:id="rId20"/>
    <p:sldId id="304" r:id="rId21"/>
    <p:sldId id="305" r:id="rId22"/>
    <p:sldId id="306" r:id="rId23"/>
    <p:sldId id="307" r:id="rId24"/>
    <p:sldId id="308" r:id="rId25"/>
    <p:sldId id="309" r:id="rId26"/>
    <p:sldId id="310" r:id="rId27"/>
    <p:sldId id="311" r:id="rId28"/>
    <p:sldId id="317" r:id="rId29"/>
    <p:sldId id="318" r:id="rId30"/>
    <p:sldId id="319" r:id="rId31"/>
    <p:sldId id="320" r:id="rId32"/>
    <p:sldId id="321" r:id="rId33"/>
    <p:sldId id="315" r:id="rId34"/>
    <p:sldId id="313" r:id="rId35"/>
    <p:sldId id="322" r:id="rId36"/>
    <p:sldId id="314" r:id="rId37"/>
    <p:sldId id="312" r:id="rId38"/>
    <p:sldId id="288" r:id="rId39"/>
    <p:sldId id="289" r:id="rId40"/>
    <p:sldId id="292" r:id="rId41"/>
    <p:sldId id="291" r:id="rId42"/>
    <p:sldId id="293" r:id="rId43"/>
    <p:sldId id="290" r:id="rId44"/>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82" autoAdjust="0"/>
    <p:restoredTop sz="88034" autoAdjust="0"/>
  </p:normalViewPr>
  <p:slideViewPr>
    <p:cSldViewPr>
      <p:cViewPr>
        <p:scale>
          <a:sx n="70" d="100"/>
          <a:sy n="70" d="100"/>
        </p:scale>
        <p:origin x="-1080"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4/23/2013</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4028589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4/23/2013</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187076753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FF125-2BDE-4495-9C04-E7AC375B2FF3}" type="slidenum">
              <a:rPr lang="en-US" smtClean="0"/>
              <a:t>18</a:t>
            </a:fld>
            <a:endParaRPr lang="en-US"/>
          </a:p>
        </p:txBody>
      </p:sp>
    </p:spTree>
    <p:extLst>
      <p:ext uri="{BB962C8B-B14F-4D97-AF65-F5344CB8AC3E}">
        <p14:creationId xmlns:p14="http://schemas.microsoft.com/office/powerpoint/2010/main" val="356732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FF125-2BDE-4495-9C04-E7AC375B2FF3}" type="slidenum">
              <a:rPr lang="en-US" smtClean="0"/>
              <a:t>19</a:t>
            </a:fld>
            <a:endParaRPr lang="en-US"/>
          </a:p>
        </p:txBody>
      </p:sp>
    </p:spTree>
    <p:extLst>
      <p:ext uri="{BB962C8B-B14F-4D97-AF65-F5344CB8AC3E}">
        <p14:creationId xmlns:p14="http://schemas.microsoft.com/office/powerpoint/2010/main" val="195714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200164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dirty="0"/>
          </a:p>
        </p:txBody>
      </p:sp>
    </p:spTree>
    <p:extLst>
      <p:ext uri="{BB962C8B-B14F-4D97-AF65-F5344CB8AC3E}">
        <p14:creationId xmlns:p14="http://schemas.microsoft.com/office/powerpoint/2010/main" val="3499323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3837244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349932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349932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FF125-2BDE-4495-9C04-E7AC375B2FF3}" type="slidenum">
              <a:rPr lang="en-US" smtClean="0"/>
              <a:t>5</a:t>
            </a:fld>
            <a:endParaRPr lang="en-US"/>
          </a:p>
        </p:txBody>
      </p:sp>
    </p:spTree>
    <p:extLst>
      <p:ext uri="{BB962C8B-B14F-4D97-AF65-F5344CB8AC3E}">
        <p14:creationId xmlns:p14="http://schemas.microsoft.com/office/powerpoint/2010/main" val="277019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78682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FF125-2BDE-4495-9C04-E7AC375B2FF3}" type="slidenum">
              <a:rPr lang="en-US" smtClean="0"/>
              <a:t>10</a:t>
            </a:fld>
            <a:endParaRPr lang="en-US"/>
          </a:p>
        </p:txBody>
      </p:sp>
    </p:spTree>
    <p:extLst>
      <p:ext uri="{BB962C8B-B14F-4D97-AF65-F5344CB8AC3E}">
        <p14:creationId xmlns:p14="http://schemas.microsoft.com/office/powerpoint/2010/main" val="279844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15555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15555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FF125-2BDE-4495-9C04-E7AC375B2FF3}" type="slidenum">
              <a:rPr lang="en-US" smtClean="0"/>
              <a:t>14</a:t>
            </a:fld>
            <a:endParaRPr lang="en-US"/>
          </a:p>
        </p:txBody>
      </p:sp>
    </p:spTree>
    <p:extLst>
      <p:ext uri="{BB962C8B-B14F-4D97-AF65-F5344CB8AC3E}">
        <p14:creationId xmlns:p14="http://schemas.microsoft.com/office/powerpoint/2010/main" val="349944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FF125-2BDE-4495-9C04-E7AC375B2FF3}" type="slidenum">
              <a:rPr lang="en-US" smtClean="0"/>
              <a:t>15</a:t>
            </a:fld>
            <a:endParaRPr lang="en-US"/>
          </a:p>
        </p:txBody>
      </p:sp>
    </p:spTree>
    <p:extLst>
      <p:ext uri="{BB962C8B-B14F-4D97-AF65-F5344CB8AC3E}">
        <p14:creationId xmlns:p14="http://schemas.microsoft.com/office/powerpoint/2010/main" val="29586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FF125-2BDE-4495-9C04-E7AC375B2FF3}" type="slidenum">
              <a:rPr lang="en-US" smtClean="0"/>
              <a:t>16</a:t>
            </a:fld>
            <a:endParaRPr lang="en-US"/>
          </a:p>
        </p:txBody>
      </p:sp>
    </p:spTree>
    <p:extLst>
      <p:ext uri="{BB962C8B-B14F-4D97-AF65-F5344CB8AC3E}">
        <p14:creationId xmlns:p14="http://schemas.microsoft.com/office/powerpoint/2010/main" val="1792592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6" name="Slide Number Placeholder 5"/>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pic>
        <p:nvPicPr>
          <p:cNvPr id="9" name="Picture 2" descr="C:\Users\Thang Bui\Documents\logoB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3098780"/>
            <a:ext cx="1909868" cy="1930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6" name="Slide Number Placeholder 5"/>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6" name="Slide Number Placeholder 5"/>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4" name="Slide Number Placeholder 3"/>
          <p:cNvSpPr>
            <a:spLocks noGrp="1"/>
          </p:cNvSpPr>
          <p:nvPr>
            <p:ph type="sldNum" sz="quarter" idx="11"/>
          </p:nvPr>
        </p:nvSpPr>
        <p:spPr/>
        <p:txBody>
          <a:bodyPr/>
          <a:lstStyle/>
          <a:p>
            <a:pPr algn="r"/>
            <a:fld id="{256D3EEF-DE4E-429D-8EC4-DDC531AFF587}" type="slidenum">
              <a:rPr lang="en-US" sz="1000" smtClean="0"/>
              <a:pPr algn="r"/>
              <a:t>‹#›</a:t>
            </a:fld>
            <a:endParaRPr lang="en-US" sz="1000" dirty="0"/>
          </a:p>
        </p:txBody>
      </p:sp>
      <p:sp>
        <p:nvSpPr>
          <p:cNvPr id="5" name="Footer Placeholder 4"/>
          <p:cNvSpPr>
            <a:spLocks noGrp="1"/>
          </p:cNvSpPr>
          <p:nvPr>
            <p:ph type="ftr" sz="quarter" idx="12"/>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7" name="Content Placeholder 6"/>
          <p:cNvSpPr>
            <a:spLocks noGrp="1"/>
          </p:cNvSpPr>
          <p:nvPr>
            <p:ph sz="quarter" idx="13"/>
          </p:nvPr>
        </p:nvSpPr>
        <p:spPr>
          <a:xfrm>
            <a:off x="304800" y="609600"/>
            <a:ext cx="83820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16834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9" name="Rectangle 8"/>
          <p:cNvSpPr/>
          <p:nvPr userDrawn="1"/>
        </p:nvSpPr>
        <p:spPr>
          <a:xfrm>
            <a:off x="0" y="3124200"/>
            <a:ext cx="9144000" cy="1524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3124200"/>
            <a:ext cx="8610600" cy="1524000"/>
          </a:xfrm>
          <a:noFill/>
        </p:spPr>
        <p:txBody>
          <a:bodyPr vert="horz"/>
          <a:lstStyle>
            <a:lvl1pPr algn="l">
              <a:defRPr sz="28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r>
              <a:rPr lang="en-US" smtClean="0"/>
              <a:t>Apr-23, 2013</a:t>
            </a:r>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r>
              <a:rPr lang="en-US" smtClean="0">
                <a:solidFill>
                  <a:schemeClr val="bg1"/>
                </a:solidFill>
              </a:rPr>
              <a:t>Asynchronous Circuit Verification: from Specification to Circuit</a:t>
            </a:r>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12" name="Picture 2" descr="C:\Users\Thang Bui\Documents\logoB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6198" y="5105400"/>
            <a:ext cx="995468" cy="10061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4572000" y="0"/>
            <a:ext cx="4572000" cy="307777"/>
          </a:xfrm>
          <a:prstGeom prst="rect">
            <a:avLst/>
          </a:prstGeom>
        </p:spPr>
        <p:txBody>
          <a:bodyPr>
            <a:spAutoFit/>
          </a:bodyPr>
          <a:lstStyle/>
          <a:p>
            <a:r>
              <a:rPr lang="en-US" sz="1400" b="1" dirty="0" smtClean="0">
                <a:solidFill>
                  <a:schemeClr val="accent1">
                    <a:lumMod val="50000"/>
                  </a:schemeClr>
                </a:solidFill>
              </a:rPr>
              <a:t>@JAIST Oct-2012</a:t>
            </a:r>
            <a:endParaRPr lang="en-US" sz="1400" b="1" dirty="0">
              <a:solidFill>
                <a:schemeClr val="accent1">
                  <a:lumMod val="50000"/>
                </a:scheme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Section Header">
    <p:spTree>
      <p:nvGrpSpPr>
        <p:cNvPr id="1" name=""/>
        <p:cNvGrpSpPr/>
        <p:nvPr/>
      </p:nvGrpSpPr>
      <p:grpSpPr>
        <a:xfrm>
          <a:off x="0" y="0"/>
          <a:ext cx="0" cy="0"/>
          <a:chOff x="0" y="0"/>
          <a:chExt cx="0" cy="0"/>
        </a:xfrm>
      </p:grpSpPr>
      <p:sp>
        <p:nvSpPr>
          <p:cNvPr id="9" name="Rectangle 8"/>
          <p:cNvSpPr/>
          <p:nvPr userDrawn="1"/>
        </p:nvSpPr>
        <p:spPr>
          <a:xfrm>
            <a:off x="0" y="3124200"/>
            <a:ext cx="9144000" cy="1524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3124200"/>
            <a:ext cx="8610600" cy="1524000"/>
          </a:xfrm>
          <a:noFill/>
        </p:spPr>
        <p:txBody>
          <a:bodyPr vert="horz"/>
          <a:lstStyle>
            <a:lvl1pPr algn="l">
              <a:defRPr sz="28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r>
              <a:rPr lang="en-US" smtClean="0"/>
              <a:t>Apr-23, 2013</a:t>
            </a:r>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r>
              <a:rPr lang="en-US" smtClean="0">
                <a:solidFill>
                  <a:schemeClr val="bg1"/>
                </a:solidFill>
              </a:rPr>
              <a:t>Asynchronous Circuit Verification: from Specification to Circuit</a:t>
            </a:r>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12" name="Picture 2" descr="C:\Users\Thang Bui\Documents\logoB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6198" y="5105400"/>
            <a:ext cx="995468" cy="10061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4572000" y="0"/>
            <a:ext cx="4572000" cy="307777"/>
          </a:xfrm>
          <a:prstGeom prst="rect">
            <a:avLst/>
          </a:prstGeom>
        </p:spPr>
        <p:txBody>
          <a:bodyPr>
            <a:spAutoFit/>
          </a:bodyPr>
          <a:lstStyle/>
          <a:p>
            <a:r>
              <a:rPr lang="en-US" sz="1400" b="1" dirty="0" smtClean="0">
                <a:solidFill>
                  <a:schemeClr val="accent1">
                    <a:lumMod val="50000"/>
                  </a:schemeClr>
                </a:solidFill>
              </a:rPr>
              <a:t>@JAIST Oct-2012</a:t>
            </a:r>
            <a:endParaRPr lang="en-US" sz="1400" b="1" dirty="0">
              <a:solidFill>
                <a:schemeClr val="accent1">
                  <a:lumMod val="50000"/>
                </a:schemeClr>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r>
              <a:rPr lang="en-US" smtClean="0"/>
              <a:t>Apr-23, 2013</a:t>
            </a:r>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r>
              <a:rPr lang="en-US" smtClean="0"/>
              <a:t>Asynchronous Circuit Verification: from Specification to Circuit</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r>
              <a:rPr lang="en-US" smtClean="0"/>
              <a:t>Apr-23, 2013</a:t>
            </a:r>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r>
              <a:rPr lang="en-US" smtClean="0"/>
              <a:t>Asynchronous Circuit Verification: from Specification to Circuit</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r>
              <a:rPr lang="en-US" smtClean="0"/>
              <a:t>Apr-23, 2013</a:t>
            </a:r>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r>
              <a:rPr lang="en-US" smtClean="0"/>
              <a:t>Asynchronous Circuit Verification: from Specification to Circuit</a:t>
            </a:r>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3_Section Header">
    <p:spTree>
      <p:nvGrpSpPr>
        <p:cNvPr id="1" name=""/>
        <p:cNvGrpSpPr/>
        <p:nvPr/>
      </p:nvGrpSpPr>
      <p:grpSpPr>
        <a:xfrm>
          <a:off x="0" y="0"/>
          <a:ext cx="0" cy="0"/>
          <a:chOff x="0" y="0"/>
          <a:chExt cx="0" cy="0"/>
        </a:xfrm>
      </p:grpSpPr>
      <p:sp>
        <p:nvSpPr>
          <p:cNvPr id="9" name="Rectangle 8"/>
          <p:cNvSpPr/>
          <p:nvPr userDrawn="1"/>
        </p:nvSpPr>
        <p:spPr>
          <a:xfrm>
            <a:off x="0" y="3124200"/>
            <a:ext cx="9144000" cy="1524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3124200"/>
            <a:ext cx="8610600" cy="1524000"/>
          </a:xfrm>
          <a:noFill/>
        </p:spPr>
        <p:txBody>
          <a:bodyPr vert="horz"/>
          <a:lstStyle>
            <a:lvl1pPr algn="l">
              <a:defRPr sz="28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r>
              <a:rPr lang="en-US" smtClean="0"/>
              <a:t>Apr-23, 2013</a:t>
            </a:r>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r>
              <a:rPr lang="en-US" smtClean="0">
                <a:solidFill>
                  <a:schemeClr val="bg1"/>
                </a:solidFill>
              </a:rPr>
              <a:t>Asynchronous Circuit Verification: from Specification to Circuit</a:t>
            </a:r>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12" name="Picture 2" descr="C:\Users\Thang Bui\Documents\logoB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6198" y="5105400"/>
            <a:ext cx="995468" cy="10061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4572000" y="0"/>
            <a:ext cx="4572000" cy="307777"/>
          </a:xfrm>
          <a:prstGeom prst="rect">
            <a:avLst/>
          </a:prstGeom>
        </p:spPr>
        <p:txBody>
          <a:bodyPr>
            <a:spAutoFit/>
          </a:bodyPr>
          <a:lstStyle/>
          <a:p>
            <a:r>
              <a:rPr lang="en-US" sz="1400" b="1" dirty="0" smtClean="0">
                <a:solidFill>
                  <a:schemeClr val="accent1">
                    <a:lumMod val="50000"/>
                  </a:schemeClr>
                </a:solidFill>
              </a:rPr>
              <a:t>@JAIST Oct-2012</a:t>
            </a:r>
            <a:endParaRPr lang="en-US" sz="1400" b="1" dirty="0">
              <a:solidFill>
                <a:schemeClr val="accent1">
                  <a:lumMod val="50000"/>
                </a:scheme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4_Section Header">
    <p:spTree>
      <p:nvGrpSpPr>
        <p:cNvPr id="1" name=""/>
        <p:cNvGrpSpPr/>
        <p:nvPr/>
      </p:nvGrpSpPr>
      <p:grpSpPr>
        <a:xfrm>
          <a:off x="0" y="0"/>
          <a:ext cx="0" cy="0"/>
          <a:chOff x="0" y="0"/>
          <a:chExt cx="0" cy="0"/>
        </a:xfrm>
      </p:grpSpPr>
      <p:sp>
        <p:nvSpPr>
          <p:cNvPr id="9" name="Rectangle 8"/>
          <p:cNvSpPr/>
          <p:nvPr userDrawn="1"/>
        </p:nvSpPr>
        <p:spPr>
          <a:xfrm>
            <a:off x="0" y="3124200"/>
            <a:ext cx="9144000" cy="1524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3124200"/>
            <a:ext cx="8610600" cy="1524000"/>
          </a:xfrm>
          <a:noFill/>
        </p:spPr>
        <p:txBody>
          <a:bodyPr vert="horz"/>
          <a:lstStyle>
            <a:lvl1pPr algn="l">
              <a:defRPr sz="28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r>
              <a:rPr lang="en-US" smtClean="0"/>
              <a:t>Apr-23, 2013</a:t>
            </a:r>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r>
              <a:rPr lang="en-US" smtClean="0">
                <a:solidFill>
                  <a:schemeClr val="bg1"/>
                </a:solidFill>
              </a:rPr>
              <a:t>Asynchronous Circuit Verification: from Specification to Circuit</a:t>
            </a:r>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12" name="Picture 2" descr="C:\Users\Thang Bui\Documents\logoB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6198" y="5105400"/>
            <a:ext cx="995468" cy="10061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4572000" y="0"/>
            <a:ext cx="4572000" cy="307777"/>
          </a:xfrm>
          <a:prstGeom prst="rect">
            <a:avLst/>
          </a:prstGeom>
        </p:spPr>
        <p:txBody>
          <a:bodyPr>
            <a:spAutoFit/>
          </a:bodyPr>
          <a:lstStyle/>
          <a:p>
            <a:r>
              <a:rPr lang="en-US" sz="1400" b="1" dirty="0" smtClean="0">
                <a:solidFill>
                  <a:schemeClr val="accent1">
                    <a:lumMod val="50000"/>
                  </a:schemeClr>
                </a:solidFill>
              </a:rPr>
              <a:t>@JAIST Oct-2012</a:t>
            </a:r>
            <a:endParaRPr lang="en-US" sz="1400" b="1" dirty="0">
              <a:solidFill>
                <a:schemeClr val="accent1">
                  <a:lumMod val="50000"/>
                </a:scheme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r"/>
            <a:r>
              <a:rPr lang="en-US" smtClean="0"/>
              <a:t>Apr-23, 2013</a:t>
            </a:r>
            <a:endParaRPr lang="en-US" dirty="0"/>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5_Section Header">
    <p:spTree>
      <p:nvGrpSpPr>
        <p:cNvPr id="1" name=""/>
        <p:cNvGrpSpPr/>
        <p:nvPr/>
      </p:nvGrpSpPr>
      <p:grpSpPr>
        <a:xfrm>
          <a:off x="0" y="0"/>
          <a:ext cx="0" cy="0"/>
          <a:chOff x="0" y="0"/>
          <a:chExt cx="0" cy="0"/>
        </a:xfrm>
      </p:grpSpPr>
      <p:sp>
        <p:nvSpPr>
          <p:cNvPr id="9" name="Rectangle 8"/>
          <p:cNvSpPr/>
          <p:nvPr userDrawn="1"/>
        </p:nvSpPr>
        <p:spPr>
          <a:xfrm>
            <a:off x="0" y="3124200"/>
            <a:ext cx="9144000" cy="1524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3124200"/>
            <a:ext cx="8610600" cy="1524000"/>
          </a:xfrm>
          <a:noFill/>
        </p:spPr>
        <p:txBody>
          <a:bodyPr vert="horz"/>
          <a:lstStyle>
            <a:lvl1pPr algn="l">
              <a:defRPr sz="28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r>
              <a:rPr lang="en-US" smtClean="0"/>
              <a:t>Apr-23, 2013</a:t>
            </a:r>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r>
              <a:rPr lang="en-US" smtClean="0">
                <a:solidFill>
                  <a:schemeClr val="bg1"/>
                </a:solidFill>
              </a:rPr>
              <a:t>Asynchronous Circuit Verification: from Specification to Circuit</a:t>
            </a:r>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12" name="Picture 2" descr="C:\Users\Thang Bui\Documents\logoB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6198" y="5105400"/>
            <a:ext cx="995468" cy="10061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4572000" y="0"/>
            <a:ext cx="4572000" cy="307777"/>
          </a:xfrm>
          <a:prstGeom prst="rect">
            <a:avLst/>
          </a:prstGeom>
        </p:spPr>
        <p:txBody>
          <a:bodyPr>
            <a:spAutoFit/>
          </a:bodyPr>
          <a:lstStyle/>
          <a:p>
            <a:r>
              <a:rPr lang="en-US" sz="1400" b="1" dirty="0" smtClean="0">
                <a:solidFill>
                  <a:schemeClr val="accent1">
                    <a:lumMod val="50000"/>
                  </a:schemeClr>
                </a:solidFill>
              </a:rPr>
              <a:t>@JAIST Oct-2012</a:t>
            </a:r>
            <a:endParaRPr lang="en-US" sz="1400" b="1" dirty="0">
              <a:solidFill>
                <a:schemeClr val="accent1">
                  <a:lumMod val="50000"/>
                </a:schemeClr>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6_Section Header">
    <p:spTree>
      <p:nvGrpSpPr>
        <p:cNvPr id="1" name=""/>
        <p:cNvGrpSpPr/>
        <p:nvPr/>
      </p:nvGrpSpPr>
      <p:grpSpPr>
        <a:xfrm>
          <a:off x="0" y="0"/>
          <a:ext cx="0" cy="0"/>
          <a:chOff x="0" y="0"/>
          <a:chExt cx="0" cy="0"/>
        </a:xfrm>
      </p:grpSpPr>
      <p:sp>
        <p:nvSpPr>
          <p:cNvPr id="9" name="Rectangle 8"/>
          <p:cNvSpPr/>
          <p:nvPr userDrawn="1"/>
        </p:nvSpPr>
        <p:spPr>
          <a:xfrm>
            <a:off x="0" y="3124200"/>
            <a:ext cx="9144000" cy="15240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3124200"/>
            <a:ext cx="8610600" cy="1524000"/>
          </a:xfrm>
          <a:noFill/>
        </p:spPr>
        <p:txBody>
          <a:bodyPr vert="horz"/>
          <a:lstStyle>
            <a:lvl1pPr algn="l">
              <a:defRPr sz="28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r>
              <a:rPr lang="en-US" smtClean="0"/>
              <a:t>Apr-23, 2013</a:t>
            </a:r>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r>
              <a:rPr lang="en-US" smtClean="0">
                <a:solidFill>
                  <a:schemeClr val="bg1"/>
                </a:solidFill>
              </a:rPr>
              <a:t>Asynchronous Circuit Verification: from Specification to Circuit</a:t>
            </a:r>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12" name="Picture 2" descr="C:\Users\Thang Bui\Documents\logoB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6198" y="5105400"/>
            <a:ext cx="995468" cy="100618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4572000" y="0"/>
            <a:ext cx="4572000" cy="307777"/>
          </a:xfrm>
          <a:prstGeom prst="rect">
            <a:avLst/>
          </a:prstGeom>
        </p:spPr>
        <p:txBody>
          <a:bodyPr>
            <a:spAutoFit/>
          </a:bodyPr>
          <a:lstStyle/>
          <a:p>
            <a:r>
              <a:rPr lang="en-US" sz="1400" b="1" dirty="0" smtClean="0">
                <a:solidFill>
                  <a:schemeClr val="accent1">
                    <a:lumMod val="50000"/>
                  </a:schemeClr>
                </a:solidFill>
              </a:rPr>
              <a:t>@JAIST Oct-2012</a:t>
            </a:r>
            <a:endParaRPr lang="en-US" sz="1400" b="1" dirty="0">
              <a:solidFill>
                <a:schemeClr val="accent1">
                  <a:lumMod val="50000"/>
                </a:scheme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r>
              <a:rPr lang="en-US" smtClean="0"/>
              <a:t>Apr-23, 2013</a:t>
            </a:r>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r>
              <a:rPr lang="en-US" smtClean="0"/>
              <a:t>Asynchronous Circuit Verification: from Specification to Circuit</a:t>
            </a:r>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r>
              <a:rPr lang="en-US" smtClean="0"/>
              <a:t>Apr-23, 2013</a:t>
            </a:r>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r>
              <a:rPr lang="en-US" smtClean="0"/>
              <a:t>Asynchronous Circuit Verification: from Specification to Circuit</a:t>
            </a:r>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r>
              <a:rPr lang="en-US" smtClean="0"/>
              <a:t>Apr-23, 2013</a:t>
            </a:r>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r>
              <a:rPr lang="en-US" smtClean="0"/>
              <a:t>Asynchronous Circuit Verification: from Specification to Circuit</a:t>
            </a:r>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r>
              <a:rPr lang="en-US" smtClean="0"/>
              <a:t>Apr-23, 2013</a:t>
            </a:r>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r>
              <a:rPr lang="en-US" smtClean="0"/>
              <a:t>Asynchronous Circuit Verification: from Specification to Circuit</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r>
              <a:rPr lang="en-US" smtClean="0"/>
              <a:t>Apr-23, 2013</a:t>
            </a:r>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r>
              <a:rPr lang="en-US" smtClean="0"/>
              <a:t>Asynchronous Circuit Verification: from Specification to Circuit</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6" name="Slide Number Placeholder 5"/>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pic>
        <p:nvPicPr>
          <p:cNvPr id="11" name="Picture 2" descr="C:\Users\Thang Bui\Documents\logoB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3098780"/>
            <a:ext cx="1909868" cy="1930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6" name="Footer Placeholder 5"/>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7" name="Slide Number Placeholder 6"/>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8" name="Footer Placeholder 7"/>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9" name="Slide Number Placeholder 8"/>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4" name="Footer Placeholder 3"/>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5" name="Slide Number Placeholder 4"/>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3" name="Footer Placeholder 2"/>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lgn="r"/>
            <a:fld id="{256D3EEF-DE4E-429D-8EC4-DDC531AFF587}" type="slidenum">
              <a:rPr lang="en-US" sz="1000" smtClean="0"/>
              <a:pPr algn="r"/>
              <a:t>‹#›</a:t>
            </a:fld>
            <a:endParaRPr lang="en-US" sz="1000"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6" name="Footer Placeholder 5"/>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7" name="Slide Number Placeholder 6"/>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z="1000" dirty="0" smtClean="0">
                <a:solidFill>
                  <a:sysClr val="windowText" lastClr="000000"/>
                </a:solidFill>
              </a:rPr>
              <a:t>Asynchronous Circuit Verification: from Specification to Circuit</a:t>
            </a:r>
            <a:endParaRPr lang="en-US" sz="1000" dirty="0">
              <a:solidFill>
                <a:sysClr val="windowText" lastClr="000000"/>
              </a:solidFill>
            </a:endParaRPr>
          </a:p>
        </p:txBody>
      </p:sp>
      <p:pic>
        <p:nvPicPr>
          <p:cNvPr id="9" name="Picture 2" descr="C:\Users\Thang Bui\Documents\logoBK.png"/>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8499528" y="5284813"/>
            <a:ext cx="1330272" cy="134458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8488680" y="6172200"/>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lgn="r"/>
            <a:fld id="{256D3EEF-DE4E-429D-8EC4-DDC531AFF587}" type="slidenum">
              <a:rPr lang="en-US" sz="1000" smtClean="0"/>
              <a:pPr algn="r"/>
              <a:t>‹#›</a:t>
            </a:fld>
            <a:endParaRPr lang="en-US" sz="1000"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Lst>
  <p:timing>
    <p:tnLst>
      <p:par>
        <p:cTn id="1" dur="indefinite" restart="never" nodeType="tmRoot"/>
      </p:par>
    </p:tnLst>
  </p:timing>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lstStyle>
            <a:extLst/>
          </a:lstStyle>
          <a:p>
            <a:r>
              <a:rPr lang="en-US" smtClean="0"/>
              <a:t>Asynchronous Circuit Verification: from Specification to Circuit</a:t>
            </a:r>
            <a:endParaRPr lang="en-US" dirty="0"/>
          </a:p>
        </p:txBody>
      </p:sp>
      <p:sp>
        <p:nvSpPr>
          <p:cNvPr id="3" name="Rectangle 3"/>
          <p:cNvSpPr>
            <a:spLocks noGrp="1"/>
          </p:cNvSpPr>
          <p:nvPr>
            <p:ph type="subTitle" idx="1"/>
          </p:nvPr>
        </p:nvSpPr>
        <p:spPr>
          <a:xfrm rot="19140000">
            <a:off x="1519248" y="2857462"/>
            <a:ext cx="6511131" cy="329259"/>
          </a:xfrm>
        </p:spPr>
        <p:txBody>
          <a:bodyPr>
            <a:noAutofit/>
          </a:bodyPr>
          <a:lstStyle>
            <a:extLst/>
          </a:lstStyle>
          <a:p>
            <a:r>
              <a:rPr lang="en-US" sz="1800" dirty="0" err="1" smtClean="0"/>
              <a:t>Thang</a:t>
            </a:r>
            <a:r>
              <a:rPr lang="en-US" sz="1800" dirty="0" smtClean="0"/>
              <a:t> H. Bui</a:t>
            </a:r>
          </a:p>
          <a:p>
            <a:r>
              <a:rPr lang="en-US" sz="1800" dirty="0" smtClean="0"/>
              <a:t>CSE@HCMUT</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Past Researches on Asynchronous Circuits</a:t>
            </a:r>
            <a:endParaRPr lang="en-US" dirty="0"/>
          </a:p>
        </p:txBody>
      </p:sp>
      <p:sp>
        <p:nvSpPr>
          <p:cNvPr id="3" name="Content Placeholder 2"/>
          <p:cNvSpPr>
            <a:spLocks noGrp="1"/>
          </p:cNvSpPr>
          <p:nvPr>
            <p:ph idx="1"/>
          </p:nvPr>
        </p:nvSpPr>
        <p:spPr/>
        <p:txBody>
          <a:bodyPr/>
          <a:lstStyle/>
          <a:p>
            <a:r>
              <a:rPr lang="en-US" dirty="0" smtClean="0"/>
              <a:t>ADL (Asynchronous Description Language) [1]</a:t>
            </a:r>
          </a:p>
          <a:p>
            <a:r>
              <a:rPr lang="en-US" dirty="0" smtClean="0"/>
              <a:t>Simulation [2]</a:t>
            </a:r>
          </a:p>
          <a:p>
            <a:r>
              <a:rPr lang="en-US" dirty="0" smtClean="0"/>
              <a:t>Representation [3]</a:t>
            </a:r>
          </a:p>
          <a:p>
            <a:r>
              <a:rPr lang="en-US" dirty="0" smtClean="0"/>
              <a:t>Placement and Routing [4]</a:t>
            </a:r>
          </a:p>
          <a:p>
            <a:r>
              <a:rPr lang="en-US" dirty="0" smtClean="0"/>
              <a:t>Technology mapping [5]</a:t>
            </a:r>
          </a:p>
        </p:txBody>
      </p:sp>
      <p:sp>
        <p:nvSpPr>
          <p:cNvPr id="8" name="Date Placeholder 7"/>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6" name="Footer Placeholder 5"/>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dirty="0"/>
          </a:p>
        </p:txBody>
      </p:sp>
      <p:sp>
        <p:nvSpPr>
          <p:cNvPr id="4" name="Content Placeholder 2"/>
          <p:cNvSpPr txBox="1">
            <a:spLocks/>
          </p:cNvSpPr>
          <p:nvPr/>
        </p:nvSpPr>
        <p:spPr>
          <a:xfrm>
            <a:off x="228600" y="3124200"/>
            <a:ext cx="86106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a:pPr>
            <a:r>
              <a:rPr lang="en-US" sz="1200" dirty="0" smtClean="0"/>
              <a:t>A.V. </a:t>
            </a:r>
            <a:r>
              <a:rPr lang="en-US" sz="1200" dirty="0" err="1" smtClean="0"/>
              <a:t>Dinh-Duc</a:t>
            </a:r>
            <a:r>
              <a:rPr lang="en-US" sz="1200" dirty="0" smtClean="0"/>
              <a:t> et al., 2005</a:t>
            </a:r>
          </a:p>
          <a:p>
            <a:pPr>
              <a:buFont typeface="+mj-lt"/>
              <a:buAutoNum type="arabicPeriod"/>
            </a:pPr>
            <a:r>
              <a:rPr lang="en-US" sz="1200" dirty="0" smtClean="0"/>
              <a:t>L</a:t>
            </a:r>
            <a:r>
              <a:rPr lang="en-US" sz="1200" dirty="0"/>
              <a:t>. Nguyen-</a:t>
            </a:r>
            <a:r>
              <a:rPr lang="en-US" sz="1200" dirty="0" err="1"/>
              <a:t>Thanh</a:t>
            </a:r>
            <a:r>
              <a:rPr lang="en-US" sz="1200" dirty="0"/>
              <a:t>, K. P. </a:t>
            </a:r>
            <a:r>
              <a:rPr lang="en-US" sz="1200" dirty="0" err="1"/>
              <a:t>Phan</a:t>
            </a:r>
            <a:r>
              <a:rPr lang="en-US" sz="1200" dirty="0"/>
              <a:t>, and A.V. </a:t>
            </a:r>
            <a:r>
              <a:rPr lang="en-US" sz="1200" dirty="0" err="1"/>
              <a:t>Dinh-Duc</a:t>
            </a:r>
            <a:r>
              <a:rPr lang="en-US" sz="1200" dirty="0"/>
              <a:t> – Behavior-Level Simulation of Asynchronous Circuits. Proc. Int. Workshop on Advanced Computing and Applications (ACOMP), 2007, pp. 80-85</a:t>
            </a:r>
            <a:r>
              <a:rPr lang="en-US" sz="1200" dirty="0" smtClean="0"/>
              <a:t>.</a:t>
            </a:r>
            <a:endParaRPr lang="en-US" sz="2000" dirty="0"/>
          </a:p>
          <a:p>
            <a:pPr>
              <a:buFont typeface="+mj-lt"/>
              <a:buAutoNum type="arabicPeriod"/>
            </a:pPr>
            <a:r>
              <a:rPr lang="en-US" sz="1200" dirty="0" smtClean="0"/>
              <a:t>H. H. Tran, T. L. Ho, and A.V. </a:t>
            </a:r>
            <a:r>
              <a:rPr lang="en-US" sz="1200" dirty="0" err="1" smtClean="0"/>
              <a:t>Dinh-Duc</a:t>
            </a:r>
            <a:r>
              <a:rPr lang="en-US" sz="1200" dirty="0" smtClean="0"/>
              <a:t> – PETRI-DFG – an intermediate representation of asynchronous circuits. Proc. 10</a:t>
            </a:r>
            <a:r>
              <a:rPr lang="en-US" sz="1200" baseline="30000" dirty="0" smtClean="0"/>
              <a:t>th</a:t>
            </a:r>
            <a:r>
              <a:rPr lang="en-US" sz="1200" dirty="0" smtClean="0"/>
              <a:t> Conf. on Science and Technology, Vietnam, 2007.</a:t>
            </a:r>
          </a:p>
          <a:p>
            <a:pPr>
              <a:buFont typeface="+mj-lt"/>
              <a:buAutoNum type="arabicPeriod"/>
            </a:pPr>
            <a:r>
              <a:rPr lang="en-US" sz="1200" dirty="0" smtClean="0"/>
              <a:t>Q. C. Pham, T. N. Nguyen-Vu, A.V. </a:t>
            </a:r>
            <a:r>
              <a:rPr lang="en-US" sz="1200" dirty="0" err="1" smtClean="0"/>
              <a:t>Dinh-Duc</a:t>
            </a:r>
            <a:r>
              <a:rPr lang="en-US" sz="1200" dirty="0" smtClean="0"/>
              <a:t>, and H. A. Pham – Placement and Routing Algorithms for Asynchronous Logic Circuits. Proc. Int. Workshop on Advanced Computing and Application (ACOMP), 2007, pp. 178-186.</a:t>
            </a:r>
          </a:p>
          <a:p>
            <a:pPr>
              <a:buFont typeface="+mj-lt"/>
              <a:buAutoNum type="arabicPeriod"/>
            </a:pPr>
            <a:r>
              <a:rPr lang="en-US" sz="1200" dirty="0"/>
              <a:t>T. H. Dam-</a:t>
            </a:r>
            <a:r>
              <a:rPr lang="en-US" sz="1200" dirty="0" err="1"/>
              <a:t>Thi</a:t>
            </a:r>
            <a:r>
              <a:rPr lang="en-US" sz="1200" dirty="0"/>
              <a:t>, V. H. Bui, and A. V. </a:t>
            </a:r>
            <a:r>
              <a:rPr lang="en-US" sz="1200" dirty="0" err="1"/>
              <a:t>Dinh-Duc</a:t>
            </a:r>
            <a:r>
              <a:rPr lang="en-US" sz="1200" dirty="0"/>
              <a:t> - Automatic Technology Mapping for Quasi Delay-Insensitive (QDI) Asynchronous Circuits. Proc. Int. Workshop on Advanced Computing and Applications (ACOMP), 2007, pp. 23-32.</a:t>
            </a:r>
          </a:p>
        </p:txBody>
      </p:sp>
    </p:spTree>
    <p:extLst>
      <p:ext uri="{BB962C8B-B14F-4D97-AF65-F5344CB8AC3E}">
        <p14:creationId xmlns:p14="http://schemas.microsoft.com/office/powerpoint/2010/main" val="3977715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Verification on an existing design (&amp; synthesis) tool</a:t>
            </a:r>
          </a:p>
          <a:p>
            <a:pPr lvl="1"/>
            <a:r>
              <a:rPr lang="en-US" dirty="0" smtClean="0"/>
              <a:t>At what level of circuit description?</a:t>
            </a:r>
          </a:p>
          <a:p>
            <a:pPr lvl="1"/>
            <a:r>
              <a:rPr lang="en-US" dirty="0" smtClean="0"/>
              <a:t>What are the main correctness concern at each level?</a:t>
            </a:r>
          </a:p>
          <a:p>
            <a:pPr lvl="1"/>
            <a:r>
              <a:rPr lang="en-US" dirty="0" smtClean="0"/>
              <a:t>What verification approach can be applied?</a:t>
            </a:r>
          </a:p>
          <a:p>
            <a:pPr lvl="1"/>
            <a:r>
              <a:rPr lang="en-US" dirty="0" smtClean="0"/>
              <a:t>How to interpret the verification result</a:t>
            </a:r>
            <a:endParaRPr lang="en-US" dirty="0"/>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406098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circuit Verification </a:t>
            </a:r>
            <a:endParaRPr lang="en-US" dirty="0"/>
          </a:p>
        </p:txBody>
      </p:sp>
      <p:sp>
        <p:nvSpPr>
          <p:cNvPr id="7" name="Text Placeholder 6"/>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pPr algn="r"/>
            <a:r>
              <a:rPr lang="en-US" dirty="0" smtClean="0"/>
              <a:t>Apr-23, 2013</a:t>
            </a:r>
            <a:endParaRPr lang="en-US" dirty="0"/>
          </a:p>
        </p:txBody>
      </p:sp>
      <p:sp>
        <p:nvSpPr>
          <p:cNvPr id="4" name="Footer Placeholder 3"/>
          <p:cNvSpPr>
            <a:spLocks noGrp="1"/>
          </p:cNvSpPr>
          <p:nvPr>
            <p:ph type="ftr" sz="quarter" idx="11"/>
          </p:nvPr>
        </p:nvSpPr>
        <p:spPr/>
        <p:txBody>
          <a:bodyPr/>
          <a:lstStyle/>
          <a:p>
            <a:r>
              <a:rPr lang="en-US" smtClean="0">
                <a:solidFill>
                  <a:schemeClr val="bg1"/>
                </a:solidFill>
              </a:rPr>
              <a:t>Asynchronous Circuit Verification: from Specification to Circuit</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r"/>
            <a:fld id="{256D3EEF-DE4E-429D-8EC4-DDC531AFF587}" type="slidenum">
              <a:rPr lang="en-US" sz="1000" smtClean="0"/>
              <a:pPr algn="r"/>
              <a:t>12</a:t>
            </a:fld>
            <a:endParaRPr lang="en-US" dirty="0"/>
          </a:p>
        </p:txBody>
      </p:sp>
    </p:spTree>
    <p:extLst>
      <p:ext uri="{BB962C8B-B14F-4D97-AF65-F5344CB8AC3E}">
        <p14:creationId xmlns:p14="http://schemas.microsoft.com/office/powerpoint/2010/main" val="1833640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Problem</a:t>
            </a:r>
            <a:endParaRPr lang="en-US" dirty="0"/>
          </a:p>
        </p:txBody>
      </p:sp>
      <p:sp>
        <p:nvSpPr>
          <p:cNvPr id="3" name="Content Placeholder 2"/>
          <p:cNvSpPr>
            <a:spLocks noGrp="1"/>
          </p:cNvSpPr>
          <p:nvPr>
            <p:ph idx="1"/>
          </p:nvPr>
        </p:nvSpPr>
        <p:spPr/>
        <p:txBody>
          <a:bodyPr>
            <a:normAutofit/>
          </a:bodyPr>
          <a:lstStyle/>
          <a:p>
            <a:r>
              <a:rPr lang="en-US" dirty="0" smtClean="0"/>
              <a:t>Past:</a:t>
            </a:r>
          </a:p>
          <a:p>
            <a:pPr lvl="1"/>
            <a:r>
              <a:rPr lang="en-US" dirty="0" smtClean="0"/>
              <a:t>Description language</a:t>
            </a:r>
          </a:p>
          <a:p>
            <a:pPr lvl="1"/>
            <a:r>
              <a:rPr lang="en-US" dirty="0" smtClean="0"/>
              <a:t>Synthesis for QDI (Quasi-Delay Insensitive) circuit</a:t>
            </a:r>
          </a:p>
          <a:p>
            <a:r>
              <a:rPr lang="en-US" dirty="0" smtClean="0"/>
              <a:t>Current:</a:t>
            </a:r>
          </a:p>
          <a:p>
            <a:pPr lvl="1"/>
            <a:r>
              <a:rPr lang="en-US" dirty="0" smtClean="0"/>
              <a:t>At Immediate-level of description (using PN-DFG)</a:t>
            </a:r>
          </a:p>
          <a:p>
            <a:pPr lvl="1"/>
            <a:r>
              <a:rPr lang="en-US" dirty="0" smtClean="0"/>
              <a:t>Behavior correctness</a:t>
            </a:r>
          </a:p>
          <a:p>
            <a:pPr lvl="1"/>
            <a:r>
              <a:rPr lang="en-US" dirty="0" smtClean="0"/>
              <a:t>Using </a:t>
            </a:r>
            <a:r>
              <a:rPr lang="en-US" dirty="0" err="1" smtClean="0"/>
              <a:t>NuSMV</a:t>
            </a:r>
            <a:r>
              <a:rPr lang="en-US" dirty="0" smtClean="0"/>
              <a:t> model checking tool</a:t>
            </a:r>
          </a:p>
          <a:p>
            <a:r>
              <a:rPr lang="en-US" dirty="0" smtClean="0"/>
              <a:t>On-going &amp; future:</a:t>
            </a:r>
          </a:p>
          <a:p>
            <a:pPr lvl="1"/>
            <a:r>
              <a:rPr lang="en-US" dirty="0" smtClean="0"/>
              <a:t>Formal specification for asynchronous circuits</a:t>
            </a:r>
          </a:p>
          <a:p>
            <a:pPr lvl="1"/>
            <a:r>
              <a:rPr lang="en-US" dirty="0" smtClean="0"/>
              <a:t>Automatic verification and synthesis</a:t>
            </a:r>
          </a:p>
          <a:p>
            <a:pPr lvl="1"/>
            <a:r>
              <a:rPr lang="en-US" dirty="0" smtClean="0"/>
              <a:t>Design environment (EDA) tool</a:t>
            </a:r>
          </a:p>
          <a:p>
            <a:pPr marL="0" indent="0">
              <a:buNone/>
            </a:pPr>
            <a:endParaRPr lang="en-US" dirty="0"/>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823943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a:t>
            </a:r>
            <a:r>
              <a:rPr lang="en-US" dirty="0"/>
              <a:t>of Formal Verification to </a:t>
            </a:r>
            <a:r>
              <a:rPr lang="en-US" dirty="0" err="1"/>
              <a:t>Asyn</a:t>
            </a:r>
            <a:r>
              <a:rPr lang="en-US" dirty="0"/>
              <a:t>. circuits</a:t>
            </a:r>
          </a:p>
        </p:txBody>
      </p:sp>
      <p:sp>
        <p:nvSpPr>
          <p:cNvPr id="3" name="Content Placeholder 2"/>
          <p:cNvSpPr>
            <a:spLocks noGrp="1"/>
          </p:cNvSpPr>
          <p:nvPr>
            <p:ph idx="1"/>
          </p:nvPr>
        </p:nvSpPr>
        <p:spPr/>
        <p:txBody>
          <a:bodyPr/>
          <a:lstStyle/>
          <a:p>
            <a:r>
              <a:rPr lang="en-US" dirty="0" smtClean="0"/>
              <a:t>Theorem proving</a:t>
            </a:r>
          </a:p>
          <a:p>
            <a:pPr lvl="1"/>
            <a:r>
              <a:rPr lang="en-US" dirty="0" smtClean="0"/>
              <a:t>Concrete mathematic foundations</a:t>
            </a:r>
          </a:p>
          <a:p>
            <a:r>
              <a:rPr lang="en-US" dirty="0" smtClean="0"/>
              <a:t>Model checking</a:t>
            </a:r>
          </a:p>
          <a:p>
            <a:pPr lvl="1"/>
            <a:r>
              <a:rPr lang="en-US" dirty="0" smtClean="0"/>
              <a:t>Computer diligence</a:t>
            </a:r>
            <a:endParaRPr lang="en-US" dirty="0"/>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358703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Applications of Formal Verification to Asyn. circuits</a:t>
            </a:r>
            <a:endParaRPr lang="en-US" dirty="0"/>
          </a:p>
        </p:txBody>
      </p:sp>
      <p:sp>
        <p:nvSpPr>
          <p:cNvPr id="3" name="Content Placeholder 2"/>
          <p:cNvSpPr>
            <a:spLocks noGrp="1"/>
          </p:cNvSpPr>
          <p:nvPr>
            <p:ph idx="1"/>
          </p:nvPr>
        </p:nvSpPr>
        <p:spPr/>
        <p:txBody>
          <a:bodyPr/>
          <a:lstStyle/>
          <a:p>
            <a:r>
              <a:rPr lang="en-US" smtClean="0"/>
              <a:t>Theorem proving example:</a:t>
            </a:r>
          </a:p>
          <a:p>
            <a:pPr lvl="1"/>
            <a:r>
              <a:rPr lang="en-US" smtClean="0"/>
              <a:t>Gordon:</a:t>
            </a:r>
          </a:p>
          <a:p>
            <a:pPr lvl="2"/>
            <a:r>
              <a:rPr lang="en-US" smtClean="0"/>
              <a:t>Higher-order logic</a:t>
            </a:r>
          </a:p>
          <a:p>
            <a:pPr lvl="2"/>
            <a:r>
              <a:rPr lang="en-US" smtClean="0"/>
              <a:t>Successful verifying an n-bit full adder.</a:t>
            </a:r>
          </a:p>
          <a:p>
            <a:pPr lvl="1"/>
            <a:r>
              <a:rPr lang="en-US" smtClean="0"/>
              <a:t>Boyer et al.:</a:t>
            </a:r>
          </a:p>
          <a:p>
            <a:pPr lvl="2"/>
            <a:r>
              <a:rPr lang="en-US"/>
              <a:t>N-node delay-insensitive asynchronous FIFO</a:t>
            </a:r>
          </a:p>
          <a:p>
            <a:pPr lvl="2"/>
            <a:r>
              <a:rPr lang="en-US"/>
              <a:t>Safety and liveness properties</a:t>
            </a:r>
            <a:r>
              <a:rPr lang="en-US" smtClean="0"/>
              <a:t>.</a:t>
            </a:r>
          </a:p>
        </p:txBody>
      </p:sp>
      <p:sp>
        <p:nvSpPr>
          <p:cNvPr id="5" name="Date Placeholder 4"/>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8" name="Footer Placeholder 7"/>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15</a:t>
            </a:fld>
            <a:endParaRPr lang="en-US" dirty="0"/>
          </a:p>
        </p:txBody>
      </p:sp>
      <p:sp>
        <p:nvSpPr>
          <p:cNvPr id="4" name="Content Placeholder 2"/>
          <p:cNvSpPr txBox="1">
            <a:spLocks/>
          </p:cNvSpPr>
          <p:nvPr/>
        </p:nvSpPr>
        <p:spPr>
          <a:xfrm>
            <a:off x="483548" y="3962400"/>
            <a:ext cx="8229600" cy="1066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M. Gordon - Why higher-order logic is a good formalism for specifying and verifying hardware, Formal Aspects of VLSI Design, Holland, 1985, pp. 153-177.</a:t>
            </a:r>
          </a:p>
          <a:p>
            <a:pPr marL="0" indent="0">
              <a:buNone/>
            </a:pPr>
            <a:r>
              <a:rPr lang="en-US" sz="1800" dirty="0"/>
              <a:t>R. S. Boyer, M. Kaufmann, and J. S. Moore – The Boyer-Moore theorem </a:t>
            </a:r>
            <a:r>
              <a:rPr lang="en-US" sz="1800" dirty="0" err="1"/>
              <a:t>prover</a:t>
            </a:r>
            <a:r>
              <a:rPr lang="en-US" sz="1800" dirty="0"/>
              <a:t> and its interactive enhancement. Computers &amp; Mathematics with App. 29(2), 1995, pp. 27-62</a:t>
            </a:r>
            <a:r>
              <a:rPr lang="en-US" sz="1800" dirty="0" smtClean="0"/>
              <a:t>.</a:t>
            </a:r>
            <a:endParaRPr lang="en-US" sz="1800" dirty="0"/>
          </a:p>
        </p:txBody>
      </p:sp>
    </p:spTree>
    <p:extLst>
      <p:ext uri="{BB962C8B-B14F-4D97-AF65-F5344CB8AC3E}">
        <p14:creationId xmlns:p14="http://schemas.microsoft.com/office/powerpoint/2010/main" val="2381150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Applications of Formal Verification to Asyn. circuits</a:t>
            </a:r>
            <a:endParaRPr lang="en-US" dirty="0"/>
          </a:p>
        </p:txBody>
      </p:sp>
      <p:sp>
        <p:nvSpPr>
          <p:cNvPr id="3" name="Content Placeholder 2"/>
          <p:cNvSpPr>
            <a:spLocks noGrp="1"/>
          </p:cNvSpPr>
          <p:nvPr>
            <p:ph idx="1"/>
          </p:nvPr>
        </p:nvSpPr>
        <p:spPr/>
        <p:txBody>
          <a:bodyPr/>
          <a:lstStyle/>
          <a:p>
            <a:r>
              <a:rPr lang="en-US" smtClean="0"/>
              <a:t>Model checking example:</a:t>
            </a:r>
          </a:p>
          <a:p>
            <a:pPr lvl="1"/>
            <a:r>
              <a:rPr lang="en-US" smtClean="0"/>
              <a:t>Clarke</a:t>
            </a:r>
            <a:r>
              <a:rPr lang="en-US" dirty="0" smtClean="0"/>
              <a:t>, Emerson, </a:t>
            </a:r>
            <a:r>
              <a:rPr lang="en-US" dirty="0" err="1" smtClean="0"/>
              <a:t>Queille</a:t>
            </a:r>
            <a:r>
              <a:rPr lang="en-US" dirty="0" smtClean="0"/>
              <a:t> and J. </a:t>
            </a:r>
            <a:r>
              <a:rPr lang="en-US" dirty="0" err="1" smtClean="0"/>
              <a:t>Sifakis</a:t>
            </a:r>
            <a:endParaRPr lang="en-US" dirty="0" smtClean="0"/>
          </a:p>
          <a:p>
            <a:pPr lvl="2"/>
            <a:r>
              <a:rPr lang="en-US" dirty="0" smtClean="0"/>
              <a:t>Asynchronous arbiter</a:t>
            </a:r>
          </a:p>
          <a:p>
            <a:pPr lvl="1"/>
            <a:r>
              <a:rPr lang="en-US" dirty="0" smtClean="0"/>
              <a:t>Attacking </a:t>
            </a:r>
            <a:r>
              <a:rPr lang="en-US" i="1" dirty="0" smtClean="0"/>
              <a:t>state explosion</a:t>
            </a:r>
            <a:r>
              <a:rPr lang="en-US" dirty="0" smtClean="0"/>
              <a:t> problem</a:t>
            </a:r>
          </a:p>
          <a:p>
            <a:pPr lvl="2"/>
            <a:r>
              <a:rPr lang="en-US" dirty="0" smtClean="0"/>
              <a:t>Symbolic representation</a:t>
            </a:r>
          </a:p>
          <a:p>
            <a:pPr lvl="2"/>
            <a:r>
              <a:rPr lang="en-US" dirty="0" smtClean="0"/>
              <a:t>Partial order reduction</a:t>
            </a:r>
          </a:p>
          <a:p>
            <a:pPr lvl="2"/>
            <a:r>
              <a:rPr lang="en-US" smtClean="0"/>
              <a:t>Abstraction</a:t>
            </a:r>
          </a:p>
          <a:p>
            <a:pPr lvl="2"/>
            <a:r>
              <a:rPr lang="en-US" smtClean="0"/>
              <a:t>Composition</a:t>
            </a:r>
            <a:endParaRPr lang="en-US" dirty="0" smtClean="0"/>
          </a:p>
          <a:p>
            <a:pPr lvl="1"/>
            <a:endParaRPr lang="en-US" dirty="0"/>
          </a:p>
        </p:txBody>
      </p:sp>
      <p:sp>
        <p:nvSpPr>
          <p:cNvPr id="8" name="Date Placeholder 7"/>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6" name="Footer Placeholder 5"/>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dirty="0"/>
          </a:p>
        </p:txBody>
      </p:sp>
      <p:sp>
        <p:nvSpPr>
          <p:cNvPr id="4" name="Rectangle 3"/>
          <p:cNvSpPr/>
          <p:nvPr/>
        </p:nvSpPr>
        <p:spPr>
          <a:xfrm>
            <a:off x="120445" y="3531275"/>
            <a:ext cx="9175955" cy="1384995"/>
          </a:xfrm>
          <a:prstGeom prst="rect">
            <a:avLst/>
          </a:prstGeom>
        </p:spPr>
        <p:txBody>
          <a:bodyPr wrap="square">
            <a:spAutoFit/>
          </a:bodyPr>
          <a:lstStyle/>
          <a:p>
            <a:r>
              <a:rPr lang="en-US" sz="1200" dirty="0" smtClean="0"/>
              <a:t>A. </a:t>
            </a:r>
            <a:r>
              <a:rPr lang="en-US" sz="1200" dirty="0" err="1" smtClean="0"/>
              <a:t>Cimatti</a:t>
            </a:r>
            <a:r>
              <a:rPr lang="en-US" sz="1200" dirty="0"/>
              <a:t>, E. M. Clarke, F. </a:t>
            </a:r>
            <a:r>
              <a:rPr lang="en-US" sz="1200" dirty="0" err="1"/>
              <a:t>Giunchiglia</a:t>
            </a:r>
            <a:r>
              <a:rPr lang="en-US" sz="1200" dirty="0"/>
              <a:t>, and M. </a:t>
            </a:r>
            <a:r>
              <a:rPr lang="en-US" sz="1200" dirty="0" err="1"/>
              <a:t>Roveri</a:t>
            </a:r>
            <a:r>
              <a:rPr lang="en-US" sz="1200" dirty="0"/>
              <a:t> - NUSMV: A New </a:t>
            </a:r>
            <a:r>
              <a:rPr lang="en-US" sz="1200" dirty="0" smtClean="0"/>
              <a:t>Symbolic Model </a:t>
            </a:r>
            <a:r>
              <a:rPr lang="en-US" sz="1200" dirty="0"/>
              <a:t>Verifier. </a:t>
            </a:r>
            <a:r>
              <a:rPr lang="en-US" sz="1200" dirty="0" smtClean="0"/>
              <a:t>CAV'1999</a:t>
            </a:r>
            <a:r>
              <a:rPr lang="en-US" sz="1200" dirty="0"/>
              <a:t>, pp.495-499</a:t>
            </a:r>
            <a:r>
              <a:rPr lang="en-US" sz="1200" dirty="0" smtClean="0"/>
              <a:t>.</a:t>
            </a:r>
          </a:p>
          <a:p>
            <a:r>
              <a:rPr lang="en-US" sz="1200" dirty="0" smtClean="0"/>
              <a:t>D</a:t>
            </a:r>
            <a:r>
              <a:rPr lang="en-US" sz="1200" dirty="0"/>
              <a:t>. L. Dill, and E. M. Clarke - Automatic Verification of Asynchronous Circuits </a:t>
            </a:r>
            <a:r>
              <a:rPr lang="en-US" sz="1200" dirty="0" smtClean="0"/>
              <a:t>Using Temporal </a:t>
            </a:r>
            <a:r>
              <a:rPr lang="en-US" sz="1200" dirty="0"/>
              <a:t>Logic, Michael </a:t>
            </a:r>
            <a:r>
              <a:rPr lang="en-US" sz="1200" dirty="0" err="1"/>
              <a:t>Yoeli</a:t>
            </a:r>
            <a:r>
              <a:rPr lang="en-US" sz="1200" dirty="0"/>
              <a:t> (Ed.), Formal Verification of Hardware Designs, </a:t>
            </a:r>
            <a:r>
              <a:rPr lang="en-US" sz="1200" dirty="0" smtClean="0"/>
              <a:t>IEEE CS</a:t>
            </a:r>
            <a:r>
              <a:rPr lang="en-US" sz="1200" dirty="0"/>
              <a:t>, 1991, pp. 176-182</a:t>
            </a:r>
            <a:r>
              <a:rPr lang="en-US" sz="1200" dirty="0" smtClean="0"/>
              <a:t>.</a:t>
            </a:r>
          </a:p>
          <a:p>
            <a:r>
              <a:rPr lang="en-US" sz="1200" dirty="0"/>
              <a:t>E. M. Clarke, and J. M. Wing - Formal methods: state of the art and future directions</a:t>
            </a:r>
            <a:r>
              <a:rPr lang="en-US" sz="1200" dirty="0" smtClean="0"/>
              <a:t>, ACM </a:t>
            </a:r>
            <a:r>
              <a:rPr lang="en-US" sz="1200" dirty="0" err="1"/>
              <a:t>Comput</a:t>
            </a:r>
            <a:r>
              <a:rPr lang="en-US" sz="1200" dirty="0"/>
              <a:t>. </a:t>
            </a:r>
            <a:r>
              <a:rPr lang="en-US" sz="1200" dirty="0" err="1"/>
              <a:t>Surv</a:t>
            </a:r>
            <a:r>
              <a:rPr lang="en-US" sz="1200" dirty="0"/>
              <a:t>. 28 (4), 1996, pp. 626-643</a:t>
            </a:r>
            <a:r>
              <a:rPr lang="en-US" sz="1200" dirty="0" smtClean="0"/>
              <a:t>.</a:t>
            </a:r>
          </a:p>
          <a:p>
            <a:r>
              <a:rPr lang="en-US" sz="1200" dirty="0" err="1"/>
              <a:t>Queille</a:t>
            </a:r>
            <a:r>
              <a:rPr lang="en-US" sz="1200" dirty="0"/>
              <a:t>, J. P.; </a:t>
            </a:r>
            <a:r>
              <a:rPr lang="en-US" sz="1200" dirty="0" err="1"/>
              <a:t>Sifakis</a:t>
            </a:r>
            <a:r>
              <a:rPr lang="en-US" sz="1200" dirty="0"/>
              <a:t>, J. (1982), </a:t>
            </a:r>
            <a:r>
              <a:rPr lang="en-US" sz="1200" dirty="0" smtClean="0"/>
              <a:t>Specification </a:t>
            </a:r>
            <a:r>
              <a:rPr lang="en-US" sz="1200" dirty="0"/>
              <a:t>and verification of concurrent systems in </a:t>
            </a:r>
            <a:r>
              <a:rPr lang="en-US" sz="1200" dirty="0" smtClean="0"/>
              <a:t>CEASAR, International Symposium on Programming</a:t>
            </a:r>
          </a:p>
          <a:p>
            <a:r>
              <a:rPr lang="en-US" sz="1200" dirty="0"/>
              <a:t>Edmund M. Clarke, E. Allen Emerson: "Design and Synthesis of Synchronization Skeletons Using Branching-Time Temporal Logic". Logic of Programs 1981: 52-71.</a:t>
            </a:r>
          </a:p>
        </p:txBody>
      </p:sp>
    </p:spTree>
    <p:extLst>
      <p:ext uri="{BB962C8B-B14F-4D97-AF65-F5344CB8AC3E}">
        <p14:creationId xmlns:p14="http://schemas.microsoft.com/office/powerpoint/2010/main" val="3803241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472440" cy="3596640"/>
          </a:xfrm>
        </p:spPr>
        <p:txBody>
          <a:bodyPr vert="vert270"/>
          <a:lstStyle/>
          <a:p>
            <a:pPr algn="r"/>
            <a:r>
              <a:rPr lang="en-US" dirty="0" smtClean="0"/>
              <a:t>Our Approach</a:t>
            </a:r>
            <a:endParaRPr lang="en-US" dirty="0"/>
          </a:p>
        </p:txBody>
      </p:sp>
      <p:sp>
        <p:nvSpPr>
          <p:cNvPr id="6" name="Date Placeholder 5"/>
          <p:cNvSpPr>
            <a:spLocks noGrp="1"/>
          </p:cNvSpPr>
          <p:nvPr>
            <p:ph type="dt" sz="half" idx="10"/>
          </p:nvPr>
        </p:nvSpPr>
        <p:spPr/>
        <p:txBody>
          <a:bodyPr/>
          <a:lstStyle/>
          <a:p>
            <a:pPr algn="r"/>
            <a:r>
              <a:rPr lang="en-US" smtClean="0"/>
              <a:t>Apr-23, 2013</a:t>
            </a:r>
            <a:endParaRPr lang="en-US"/>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17</a:t>
            </a:fld>
            <a:endParaRPr lang="en-US" sz="1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05668"/>
            <a:ext cx="6172200" cy="658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842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PN-DFG to NuSMV</a:t>
            </a:r>
            <a:endParaRPr lang="en-US" dirty="0"/>
          </a:p>
        </p:txBody>
      </p:sp>
      <p:sp>
        <p:nvSpPr>
          <p:cNvPr id="13" name="Content Placeholder 12"/>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lgn="r"/>
            <a:r>
              <a:rPr lang="en-US" smtClean="0"/>
              <a:t>Apr-23, 2013</a:t>
            </a:r>
            <a:endParaRPr lang="en-US"/>
          </a:p>
        </p:txBody>
      </p:sp>
      <p:sp>
        <p:nvSpPr>
          <p:cNvPr id="11" name="Footer Placeholder 10"/>
          <p:cNvSpPr>
            <a:spLocks noGrp="1"/>
          </p:cNvSpPr>
          <p:nvPr>
            <p:ph type="ftr" sz="quarter" idx="11"/>
          </p:nvPr>
        </p:nvSpPr>
        <p:spPr/>
        <p:txBody>
          <a:bodyPr/>
          <a:lstStyle/>
          <a:p>
            <a:r>
              <a:rPr lang="en-US" smtClean="0"/>
              <a:t>Asynchronous Circuit Verification: from Specification to Circuit</a:t>
            </a:r>
            <a:endParaRPr lang="en-US"/>
          </a:p>
        </p:txBody>
      </p:sp>
      <p:sp>
        <p:nvSpPr>
          <p:cNvPr id="12" name="Slide Number Placeholder 11"/>
          <p:cNvSpPr>
            <a:spLocks noGrp="1"/>
          </p:cNvSpPr>
          <p:nvPr>
            <p:ph type="sldNum" sz="quarter" idx="12"/>
          </p:nvPr>
        </p:nvSpPr>
        <p:spPr/>
        <p:txBody>
          <a:bodyPr/>
          <a:lstStyle/>
          <a:p>
            <a:pPr algn="r"/>
            <a:fld id="{256D3EEF-DE4E-429D-8EC4-DDC531AFF587}" type="slidenum">
              <a:rPr lang="en-US" sz="1000" smtClean="0"/>
              <a:pPr algn="r"/>
              <a:t>18</a:t>
            </a:fld>
            <a:endParaRPr lang="en-US"/>
          </a:p>
        </p:txBody>
      </p:sp>
      <p:sp>
        <p:nvSpPr>
          <p:cNvPr id="4" name="Rectangle 3"/>
          <p:cNvSpPr/>
          <p:nvPr/>
        </p:nvSpPr>
        <p:spPr>
          <a:xfrm flipH="1">
            <a:off x="381000" y="1600200"/>
            <a:ext cx="3352800" cy="822960"/>
          </a:xfrm>
          <a:prstGeom prst="rect">
            <a:avLst/>
          </a:prstGeom>
          <a:gradFill>
            <a:gsLst>
              <a:gs pos="0">
                <a:srgbClr val="0070C0"/>
              </a:gs>
              <a:gs pos="72000">
                <a:schemeClr val="accent3">
                  <a:tint val="90000"/>
                  <a:satMod val="135000"/>
                </a:schemeClr>
              </a:gs>
              <a:gs pos="100000">
                <a:schemeClr val="accent3">
                  <a:tint val="80000"/>
                  <a:satMod val="155000"/>
                </a:schemeClr>
              </a:gs>
            </a:gsLst>
          </a:gradFill>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800" dirty="0" smtClean="0"/>
              <a:t>Register Transfer Level</a:t>
            </a:r>
            <a:endParaRPr lang="en-US" sz="2800" dirty="0"/>
          </a:p>
        </p:txBody>
      </p:sp>
      <p:sp>
        <p:nvSpPr>
          <p:cNvPr id="5" name="Rectangle 4"/>
          <p:cNvSpPr/>
          <p:nvPr/>
        </p:nvSpPr>
        <p:spPr>
          <a:xfrm flipH="1">
            <a:off x="381000" y="2855222"/>
            <a:ext cx="3352800" cy="609600"/>
          </a:xfrm>
          <a:prstGeom prst="rect">
            <a:avLst/>
          </a:prstGeom>
          <a:gradFill>
            <a:gsLst>
              <a:gs pos="0">
                <a:srgbClr val="0070C0"/>
              </a:gs>
              <a:gs pos="72000">
                <a:schemeClr val="accent3">
                  <a:tint val="90000"/>
                  <a:satMod val="135000"/>
                </a:schemeClr>
              </a:gs>
              <a:gs pos="100000">
                <a:schemeClr val="accent3">
                  <a:tint val="80000"/>
                  <a:satMod val="155000"/>
                </a:schemeClr>
              </a:gs>
            </a:gsLst>
          </a:gradFill>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800" dirty="0"/>
              <a:t>PN-DFG</a:t>
            </a:r>
          </a:p>
        </p:txBody>
      </p:sp>
      <p:sp>
        <p:nvSpPr>
          <p:cNvPr id="6" name="Rectangle 5"/>
          <p:cNvSpPr/>
          <p:nvPr/>
        </p:nvSpPr>
        <p:spPr>
          <a:xfrm flipH="1">
            <a:off x="381000" y="5486400"/>
            <a:ext cx="3352800" cy="609600"/>
          </a:xfrm>
          <a:prstGeom prst="rect">
            <a:avLst/>
          </a:prstGeom>
          <a:gradFill>
            <a:gsLst>
              <a:gs pos="0">
                <a:srgbClr val="0070C0"/>
              </a:gs>
              <a:gs pos="72000">
                <a:schemeClr val="accent3">
                  <a:tint val="90000"/>
                  <a:satMod val="135000"/>
                </a:schemeClr>
              </a:gs>
              <a:gs pos="100000">
                <a:schemeClr val="accent3">
                  <a:tint val="80000"/>
                  <a:satMod val="155000"/>
                </a:schemeClr>
              </a:gs>
            </a:gsLst>
          </a:gradFill>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800" dirty="0"/>
              <a:t>NuSMV Program</a:t>
            </a:r>
          </a:p>
        </p:txBody>
      </p:sp>
      <p:sp>
        <p:nvSpPr>
          <p:cNvPr id="7" name="Rectangle 6"/>
          <p:cNvSpPr/>
          <p:nvPr/>
        </p:nvSpPr>
        <p:spPr>
          <a:xfrm flipH="1">
            <a:off x="5384800" y="2895600"/>
            <a:ext cx="3352800" cy="609600"/>
          </a:xfrm>
          <a:prstGeom prst="rect">
            <a:avLst/>
          </a:prstGeom>
          <a:gradFill>
            <a:gsLst>
              <a:gs pos="0">
                <a:srgbClr val="00B050"/>
              </a:gs>
              <a:gs pos="92000">
                <a:schemeClr val="tx1">
                  <a:lumMod val="95000"/>
                </a:schemeClr>
              </a:gs>
            </a:gsLst>
          </a:gradFill>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2800" dirty="0" smtClean="0"/>
              <a:t>Specification</a:t>
            </a:r>
            <a:endParaRPr lang="en-US" sz="2800" dirty="0"/>
          </a:p>
        </p:txBody>
      </p:sp>
      <p:cxnSp>
        <p:nvCxnSpPr>
          <p:cNvPr id="9" name="Straight Arrow Connector 8"/>
          <p:cNvCxnSpPr>
            <a:stCxn id="4" idx="2"/>
            <a:endCxn id="5" idx="0"/>
          </p:cNvCxnSpPr>
          <p:nvPr/>
        </p:nvCxnSpPr>
        <p:spPr>
          <a:xfrm>
            <a:off x="2057400" y="2423160"/>
            <a:ext cx="0" cy="432062"/>
          </a:xfrm>
          <a:prstGeom prst="straightConnector1">
            <a:avLst/>
          </a:prstGeom>
          <a:ln w="85725" cap="flat">
            <a:solidFill>
              <a:srgbClr val="7030A0"/>
            </a:solidFill>
            <a:bevel/>
            <a:tailEnd type="stealth"/>
          </a:ln>
        </p:spPr>
        <p:style>
          <a:lnRef idx="3">
            <a:schemeClr val="accent3"/>
          </a:lnRef>
          <a:fillRef idx="0">
            <a:schemeClr val="accent3"/>
          </a:fillRef>
          <a:effectRef idx="2">
            <a:schemeClr val="accent3"/>
          </a:effectRef>
          <a:fontRef idx="minor">
            <a:schemeClr val="tx1"/>
          </a:fontRef>
        </p:style>
      </p:cxnSp>
      <p:sp>
        <p:nvSpPr>
          <p:cNvPr id="10" name="Rectangle 9"/>
          <p:cNvSpPr/>
          <p:nvPr/>
        </p:nvSpPr>
        <p:spPr>
          <a:xfrm flipH="1">
            <a:off x="5410200" y="5215466"/>
            <a:ext cx="3352800" cy="1143000"/>
          </a:xfrm>
          <a:prstGeom prst="rect">
            <a:avLst/>
          </a:prstGeom>
          <a:gradFill>
            <a:gsLst>
              <a:gs pos="100000">
                <a:schemeClr val="tx1">
                  <a:lumMod val="85000"/>
                </a:schemeClr>
              </a:gs>
              <a:gs pos="41000">
                <a:srgbClr val="FF0000"/>
              </a:gs>
              <a:gs pos="0">
                <a:srgbClr val="C00000"/>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2800" dirty="0"/>
              <a:t>NuSMV</a:t>
            </a:r>
          </a:p>
        </p:txBody>
      </p:sp>
      <p:cxnSp>
        <p:nvCxnSpPr>
          <p:cNvPr id="15" name="Straight Arrow Connector 14"/>
          <p:cNvCxnSpPr>
            <a:stCxn id="5" idx="2"/>
            <a:endCxn id="30" idx="0"/>
          </p:cNvCxnSpPr>
          <p:nvPr/>
        </p:nvCxnSpPr>
        <p:spPr>
          <a:xfrm>
            <a:off x="2057400" y="3464822"/>
            <a:ext cx="0" cy="531444"/>
          </a:xfrm>
          <a:prstGeom prst="straightConnector1">
            <a:avLst/>
          </a:prstGeom>
          <a:ln w="85725" cap="flat">
            <a:solidFill>
              <a:srgbClr val="7030A0"/>
            </a:solidFill>
            <a:bevel/>
            <a:tailEnd type="stealth"/>
          </a:ln>
        </p:spPr>
        <p:style>
          <a:lnRef idx="3">
            <a:schemeClr val="accent3"/>
          </a:lnRef>
          <a:fillRef idx="0">
            <a:schemeClr val="accent3"/>
          </a:fillRef>
          <a:effectRef idx="2">
            <a:schemeClr val="accent3"/>
          </a:effectRef>
          <a:fontRef idx="minor">
            <a:schemeClr val="tx1"/>
          </a:fontRef>
        </p:style>
      </p:cxnSp>
      <p:cxnSp>
        <p:nvCxnSpPr>
          <p:cNvPr id="25" name="Straight Arrow Connector 24"/>
          <p:cNvCxnSpPr>
            <a:stCxn id="10" idx="2"/>
          </p:cNvCxnSpPr>
          <p:nvPr/>
        </p:nvCxnSpPr>
        <p:spPr>
          <a:xfrm>
            <a:off x="7086600" y="6358466"/>
            <a:ext cx="0" cy="448735"/>
          </a:xfrm>
          <a:prstGeom prst="straightConnector1">
            <a:avLst/>
          </a:prstGeom>
          <a:ln w="85725" cap="flat">
            <a:solidFill>
              <a:srgbClr val="7030A0"/>
            </a:solidFill>
            <a:bevel/>
            <a:tailEnd type="stealth"/>
          </a:ln>
        </p:spPr>
        <p:style>
          <a:lnRef idx="3">
            <a:schemeClr val="accent3"/>
          </a:lnRef>
          <a:fillRef idx="0">
            <a:schemeClr val="accent3"/>
          </a:fillRef>
          <a:effectRef idx="2">
            <a:schemeClr val="accent3"/>
          </a:effectRef>
          <a:fontRef idx="minor">
            <a:schemeClr val="tx1"/>
          </a:fontRef>
        </p:style>
      </p:cxnSp>
      <p:sp>
        <p:nvSpPr>
          <p:cNvPr id="30" name="Rectangle 29"/>
          <p:cNvSpPr/>
          <p:nvPr/>
        </p:nvSpPr>
        <p:spPr>
          <a:xfrm>
            <a:off x="381000" y="3996266"/>
            <a:ext cx="3352800" cy="914400"/>
          </a:xfrm>
          <a:prstGeom prst="rect">
            <a:avLst/>
          </a:prstGeom>
          <a:gradFill>
            <a:gsLst>
              <a:gs pos="100000">
                <a:schemeClr val="tx1">
                  <a:lumMod val="85000"/>
                </a:schemeClr>
              </a:gs>
              <a:gs pos="41000">
                <a:srgbClr val="FF0000"/>
              </a:gs>
              <a:gs pos="0">
                <a:srgbClr val="C00000"/>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2800" dirty="0" smtClean="0"/>
              <a:t>Transformation</a:t>
            </a:r>
            <a:endParaRPr lang="en-US" sz="2800" dirty="0"/>
          </a:p>
        </p:txBody>
      </p:sp>
      <p:cxnSp>
        <p:nvCxnSpPr>
          <p:cNvPr id="35" name="Straight Arrow Connector 34"/>
          <p:cNvCxnSpPr>
            <a:stCxn id="30" idx="2"/>
            <a:endCxn id="6" idx="0"/>
          </p:cNvCxnSpPr>
          <p:nvPr/>
        </p:nvCxnSpPr>
        <p:spPr>
          <a:xfrm>
            <a:off x="2057400" y="4910666"/>
            <a:ext cx="0" cy="575734"/>
          </a:xfrm>
          <a:prstGeom prst="straightConnector1">
            <a:avLst/>
          </a:prstGeom>
          <a:ln w="85725" cap="flat">
            <a:solidFill>
              <a:srgbClr val="7030A0"/>
            </a:solidFill>
            <a:bevel/>
            <a:tailEnd type="stealth"/>
          </a:ln>
        </p:spPr>
        <p:style>
          <a:lnRef idx="3">
            <a:schemeClr val="accent3"/>
          </a:lnRef>
          <a:fillRef idx="0">
            <a:schemeClr val="accent3"/>
          </a:fillRef>
          <a:effectRef idx="2">
            <a:schemeClr val="accent3"/>
          </a:effectRef>
          <a:fontRef idx="minor">
            <a:schemeClr val="tx1"/>
          </a:fontRef>
        </p:style>
      </p:cxnSp>
      <p:cxnSp>
        <p:nvCxnSpPr>
          <p:cNvPr id="42" name="Straight Arrow Connector 41"/>
          <p:cNvCxnSpPr>
            <a:stCxn id="6" idx="1"/>
            <a:endCxn id="10" idx="3"/>
          </p:cNvCxnSpPr>
          <p:nvPr/>
        </p:nvCxnSpPr>
        <p:spPr>
          <a:xfrm flipV="1">
            <a:off x="3733800" y="5786966"/>
            <a:ext cx="1676400" cy="4234"/>
          </a:xfrm>
          <a:prstGeom prst="straightConnector1">
            <a:avLst/>
          </a:prstGeom>
          <a:ln w="85725" cap="flat">
            <a:solidFill>
              <a:srgbClr val="7030A0"/>
            </a:solidFill>
            <a:bevel/>
            <a:tailEnd type="stealth"/>
          </a:ln>
        </p:spPr>
        <p:style>
          <a:lnRef idx="3">
            <a:schemeClr val="accent3"/>
          </a:lnRef>
          <a:fillRef idx="0">
            <a:schemeClr val="accent3"/>
          </a:fillRef>
          <a:effectRef idx="2">
            <a:schemeClr val="accent3"/>
          </a:effectRef>
          <a:fontRef idx="minor">
            <a:schemeClr val="tx1"/>
          </a:fontRef>
        </p:style>
      </p:cxnSp>
      <p:cxnSp>
        <p:nvCxnSpPr>
          <p:cNvPr id="46" name="Straight Arrow Connector 45"/>
          <p:cNvCxnSpPr>
            <a:stCxn id="7" idx="2"/>
            <a:endCxn id="10" idx="0"/>
          </p:cNvCxnSpPr>
          <p:nvPr/>
        </p:nvCxnSpPr>
        <p:spPr>
          <a:xfrm>
            <a:off x="7061200" y="3505200"/>
            <a:ext cx="25400" cy="1710266"/>
          </a:xfrm>
          <a:prstGeom prst="straightConnector1">
            <a:avLst/>
          </a:prstGeom>
          <a:ln w="85725" cap="flat">
            <a:solidFill>
              <a:srgbClr val="7030A0"/>
            </a:solidFill>
            <a:bevel/>
            <a:tailEnd type="stealth"/>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35395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Support (more) Formal Specification in ADL</a:t>
            </a:r>
            <a:endParaRPr lang="en-US" dirty="0"/>
          </a:p>
        </p:txBody>
      </p:sp>
      <p:sp>
        <p:nvSpPr>
          <p:cNvPr id="11" name="Content Placeholder 10"/>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lgn="r"/>
            <a:r>
              <a:rPr lang="en-US" smtClean="0"/>
              <a:t>Apr-23, 2013</a:t>
            </a:r>
            <a:endParaRPr lang="en-US"/>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19</a:t>
            </a:fld>
            <a:endParaRPr lang="en-US" dirty="0"/>
          </a:p>
        </p:txBody>
      </p:sp>
      <p:sp>
        <p:nvSpPr>
          <p:cNvPr id="6" name="Rectangle 5"/>
          <p:cNvSpPr/>
          <p:nvPr/>
        </p:nvSpPr>
        <p:spPr>
          <a:xfrm>
            <a:off x="381000" y="1524000"/>
            <a:ext cx="3352800" cy="1280160"/>
          </a:xfrm>
          <a:prstGeom prst="rect">
            <a:avLst/>
          </a:prstGeom>
          <a:gradFill>
            <a:gsLst>
              <a:gs pos="0">
                <a:srgbClr val="0070C0"/>
              </a:gs>
              <a:gs pos="72000">
                <a:schemeClr val="accent3">
                  <a:tint val="90000"/>
                  <a:satMod val="135000"/>
                </a:schemeClr>
              </a:gs>
              <a:gs pos="100000">
                <a:schemeClr val="accent3">
                  <a:tint val="80000"/>
                  <a:satMod val="155000"/>
                </a:schemeClr>
              </a:gs>
            </a:gsLst>
          </a:gradFill>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800" dirty="0"/>
              <a:t>Asynchronous Description Language</a:t>
            </a:r>
          </a:p>
        </p:txBody>
      </p:sp>
      <p:sp>
        <p:nvSpPr>
          <p:cNvPr id="7" name="Rectangle 6"/>
          <p:cNvSpPr/>
          <p:nvPr/>
        </p:nvSpPr>
        <p:spPr>
          <a:xfrm>
            <a:off x="381000" y="3259667"/>
            <a:ext cx="3352800" cy="609600"/>
          </a:xfrm>
          <a:prstGeom prst="rect">
            <a:avLst/>
          </a:prstGeom>
          <a:gradFill>
            <a:gsLst>
              <a:gs pos="0">
                <a:srgbClr val="0070C0"/>
              </a:gs>
              <a:gs pos="72000">
                <a:schemeClr val="accent3">
                  <a:tint val="90000"/>
                  <a:satMod val="135000"/>
                </a:schemeClr>
              </a:gs>
              <a:gs pos="100000">
                <a:schemeClr val="accent3">
                  <a:tint val="80000"/>
                  <a:satMod val="155000"/>
                </a:schemeClr>
              </a:gs>
            </a:gsLst>
          </a:gradFill>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800" dirty="0"/>
              <a:t>PN-DFG</a:t>
            </a:r>
          </a:p>
        </p:txBody>
      </p:sp>
      <p:sp>
        <p:nvSpPr>
          <p:cNvPr id="8" name="Rectangle 7"/>
          <p:cNvSpPr/>
          <p:nvPr/>
        </p:nvSpPr>
        <p:spPr>
          <a:xfrm>
            <a:off x="381000" y="5791200"/>
            <a:ext cx="3352800" cy="609600"/>
          </a:xfrm>
          <a:prstGeom prst="rect">
            <a:avLst/>
          </a:prstGeom>
          <a:gradFill>
            <a:gsLst>
              <a:gs pos="0">
                <a:srgbClr val="0070C0"/>
              </a:gs>
              <a:gs pos="72000">
                <a:schemeClr val="accent3">
                  <a:tint val="90000"/>
                  <a:satMod val="135000"/>
                </a:schemeClr>
              </a:gs>
              <a:gs pos="100000">
                <a:schemeClr val="accent3">
                  <a:tint val="80000"/>
                  <a:satMod val="155000"/>
                </a:schemeClr>
              </a:gs>
            </a:gsLst>
          </a:gradFill>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800" dirty="0"/>
              <a:t>NuSMV Program</a:t>
            </a:r>
          </a:p>
        </p:txBody>
      </p:sp>
      <p:cxnSp>
        <p:nvCxnSpPr>
          <p:cNvPr id="10" name="Straight Arrow Connector 9"/>
          <p:cNvCxnSpPr>
            <a:stCxn id="6" idx="2"/>
            <a:endCxn id="7" idx="0"/>
          </p:cNvCxnSpPr>
          <p:nvPr/>
        </p:nvCxnSpPr>
        <p:spPr>
          <a:xfrm>
            <a:off x="2057400" y="2804160"/>
            <a:ext cx="0" cy="455507"/>
          </a:xfrm>
          <a:prstGeom prst="straightConnector1">
            <a:avLst/>
          </a:prstGeom>
          <a:ln w="57150">
            <a:solidFill>
              <a:srgbClr val="7030A0"/>
            </a:solidFill>
            <a:tailEnd type="stealth"/>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a:stCxn id="7" idx="2"/>
            <a:endCxn id="38" idx="0"/>
          </p:cNvCxnSpPr>
          <p:nvPr/>
        </p:nvCxnSpPr>
        <p:spPr>
          <a:xfrm>
            <a:off x="2057400" y="3869267"/>
            <a:ext cx="0" cy="550333"/>
          </a:xfrm>
          <a:prstGeom prst="straightConnector1">
            <a:avLst/>
          </a:prstGeom>
          <a:ln w="57150">
            <a:solidFill>
              <a:srgbClr val="7030A0"/>
            </a:solidFill>
            <a:tailEnd type="stealth"/>
          </a:ln>
        </p:spPr>
        <p:style>
          <a:lnRef idx="3">
            <a:schemeClr val="accent3"/>
          </a:lnRef>
          <a:fillRef idx="0">
            <a:schemeClr val="accent3"/>
          </a:fillRef>
          <a:effectRef idx="2">
            <a:schemeClr val="accent3"/>
          </a:effectRef>
          <a:fontRef idx="minor">
            <a:schemeClr val="tx1"/>
          </a:fontRef>
        </p:style>
      </p:cxnSp>
      <p:sp>
        <p:nvSpPr>
          <p:cNvPr id="19" name="Rectangle 18"/>
          <p:cNvSpPr/>
          <p:nvPr/>
        </p:nvSpPr>
        <p:spPr>
          <a:xfrm>
            <a:off x="5480538" y="5791200"/>
            <a:ext cx="3352800" cy="609600"/>
          </a:xfrm>
          <a:prstGeom prst="rect">
            <a:avLst/>
          </a:prstGeom>
          <a:gradFill>
            <a:gsLst>
              <a:gs pos="0">
                <a:srgbClr val="0070C0"/>
              </a:gs>
              <a:gs pos="72000">
                <a:schemeClr val="accent3">
                  <a:tint val="90000"/>
                  <a:satMod val="135000"/>
                </a:schemeClr>
              </a:gs>
              <a:gs pos="100000">
                <a:schemeClr val="accent3">
                  <a:tint val="80000"/>
                  <a:satMod val="155000"/>
                </a:schemeClr>
              </a:gs>
            </a:gsLst>
          </a:gradFill>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800" dirty="0"/>
              <a:t>NuSMV Program</a:t>
            </a:r>
          </a:p>
        </p:txBody>
      </p:sp>
      <p:cxnSp>
        <p:nvCxnSpPr>
          <p:cNvPr id="21" name="Straight Arrow Connector 20"/>
          <p:cNvCxnSpPr>
            <a:stCxn id="23" idx="2"/>
            <a:endCxn id="31" idx="0"/>
          </p:cNvCxnSpPr>
          <p:nvPr/>
        </p:nvCxnSpPr>
        <p:spPr>
          <a:xfrm>
            <a:off x="7156938" y="4087250"/>
            <a:ext cx="0" cy="332350"/>
          </a:xfrm>
          <a:prstGeom prst="straightConnector1">
            <a:avLst/>
          </a:prstGeom>
          <a:ln w="57150">
            <a:solidFill>
              <a:srgbClr val="7030A0"/>
            </a:solidFill>
            <a:tailEnd type="stealth"/>
          </a:ln>
        </p:spPr>
        <p:style>
          <a:lnRef idx="3">
            <a:schemeClr val="accent3"/>
          </a:lnRef>
          <a:fillRef idx="0">
            <a:schemeClr val="accent3"/>
          </a:fillRef>
          <a:effectRef idx="2">
            <a:schemeClr val="accent3"/>
          </a:effectRef>
          <a:fontRef idx="minor">
            <a:schemeClr val="tx1"/>
          </a:fontRef>
        </p:style>
      </p:cxnSp>
      <p:sp>
        <p:nvSpPr>
          <p:cNvPr id="27" name="Striped Right Arrow 26"/>
          <p:cNvSpPr/>
          <p:nvPr/>
        </p:nvSpPr>
        <p:spPr>
          <a:xfrm>
            <a:off x="3962400" y="3354265"/>
            <a:ext cx="1371600" cy="912935"/>
          </a:xfrm>
          <a:prstGeom prst="stripedRightArrow">
            <a:avLst/>
          </a:prstGeom>
          <a:gradFill>
            <a:gsLst>
              <a:gs pos="0">
                <a:schemeClr val="accent5">
                  <a:lumMod val="75000"/>
                </a:schemeClr>
              </a:gs>
              <a:gs pos="92000">
                <a:schemeClr val="accent4">
                  <a:tint val="90000"/>
                  <a:satMod val="135000"/>
                </a:schemeClr>
              </a:gs>
              <a:gs pos="100000">
                <a:schemeClr val="tx1">
                  <a:lumMod val="95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37" name="Group 36"/>
          <p:cNvGrpSpPr/>
          <p:nvPr/>
        </p:nvGrpSpPr>
        <p:grpSpPr>
          <a:xfrm>
            <a:off x="5480538" y="1526930"/>
            <a:ext cx="3352800" cy="2560320"/>
            <a:chOff x="5480538" y="1907930"/>
            <a:chExt cx="3352800" cy="2468880"/>
          </a:xfrm>
        </p:grpSpPr>
        <p:sp>
          <p:nvSpPr>
            <p:cNvPr id="23" name="Rectangle 22"/>
            <p:cNvSpPr/>
            <p:nvPr/>
          </p:nvSpPr>
          <p:spPr>
            <a:xfrm>
              <a:off x="5480538" y="1907930"/>
              <a:ext cx="3352800" cy="2468880"/>
            </a:xfrm>
            <a:prstGeom prst="rect">
              <a:avLst/>
            </a:prstGeom>
            <a:gradFill>
              <a:gsLst>
                <a:gs pos="0">
                  <a:srgbClr val="0070C0"/>
                </a:gs>
                <a:gs pos="72000">
                  <a:schemeClr val="accent3">
                    <a:tint val="90000"/>
                    <a:satMod val="135000"/>
                  </a:schemeClr>
                </a:gs>
                <a:gs pos="100000">
                  <a:schemeClr val="accent3">
                    <a:tint val="80000"/>
                    <a:satMod val="155000"/>
                  </a:schemeClr>
                </a:gs>
              </a:gsLst>
            </a:gradFill>
          </p:spPr>
          <p:style>
            <a:lnRef idx="1">
              <a:schemeClr val="accent3"/>
            </a:lnRef>
            <a:fillRef idx="3">
              <a:schemeClr val="accent3"/>
            </a:fillRef>
            <a:effectRef idx="2">
              <a:schemeClr val="accent3"/>
            </a:effectRef>
            <a:fontRef idx="minor">
              <a:schemeClr val="lt1"/>
            </a:fontRef>
          </p:style>
          <p:txBody>
            <a:bodyPr lIns="0" tIns="0" rIns="0" bIns="0" rtlCol="0" anchor="ctr"/>
            <a:lstStyle/>
            <a:p>
              <a:pPr algn="ctr"/>
              <a:r>
                <a:rPr lang="en-US" sz="2800" dirty="0"/>
                <a:t>Asynchronous Description Language</a:t>
              </a:r>
            </a:p>
            <a:p>
              <a:pPr algn="ctr"/>
              <a:endParaRPr lang="en-US" sz="2800" dirty="0"/>
            </a:p>
            <a:p>
              <a:pPr algn="ctr"/>
              <a:endParaRPr lang="en-US" sz="2800" dirty="0"/>
            </a:p>
          </p:txBody>
        </p:sp>
        <p:sp>
          <p:nvSpPr>
            <p:cNvPr id="28" name="Rectangle 27"/>
            <p:cNvSpPr/>
            <p:nvPr/>
          </p:nvSpPr>
          <p:spPr>
            <a:xfrm>
              <a:off x="5562598" y="3391004"/>
              <a:ext cx="3200400" cy="914400"/>
            </a:xfrm>
            <a:prstGeom prst="rect">
              <a:avLst/>
            </a:prstGeom>
            <a:gradFill>
              <a:gsLst>
                <a:gs pos="0">
                  <a:srgbClr val="00B050"/>
                </a:gs>
                <a:gs pos="92000">
                  <a:schemeClr val="tx1">
                    <a:lumMod val="95000"/>
                  </a:schemeClr>
                </a:gs>
              </a:gsLst>
            </a:gradFill>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2800" dirty="0"/>
                <a:t>Formal Specification</a:t>
              </a:r>
            </a:p>
          </p:txBody>
        </p:sp>
      </p:grpSp>
      <p:sp>
        <p:nvSpPr>
          <p:cNvPr id="31" name="Rectangle 30"/>
          <p:cNvSpPr/>
          <p:nvPr/>
        </p:nvSpPr>
        <p:spPr>
          <a:xfrm>
            <a:off x="5480538" y="4419600"/>
            <a:ext cx="3352800" cy="914400"/>
          </a:xfrm>
          <a:prstGeom prst="rect">
            <a:avLst/>
          </a:prstGeom>
          <a:gradFill>
            <a:gsLst>
              <a:gs pos="100000">
                <a:schemeClr val="tx1">
                  <a:lumMod val="85000"/>
                </a:schemeClr>
              </a:gs>
              <a:gs pos="41000">
                <a:srgbClr val="FF0000"/>
              </a:gs>
              <a:gs pos="0">
                <a:srgbClr val="C00000"/>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2800" dirty="0"/>
              <a:t>New Compiler</a:t>
            </a:r>
          </a:p>
        </p:txBody>
      </p:sp>
      <p:cxnSp>
        <p:nvCxnSpPr>
          <p:cNvPr id="34" name="Straight Arrow Connector 33"/>
          <p:cNvCxnSpPr>
            <a:stCxn id="31" idx="2"/>
            <a:endCxn id="19" idx="0"/>
          </p:cNvCxnSpPr>
          <p:nvPr/>
        </p:nvCxnSpPr>
        <p:spPr>
          <a:xfrm>
            <a:off x="7156938" y="5334000"/>
            <a:ext cx="0" cy="457200"/>
          </a:xfrm>
          <a:prstGeom prst="straightConnector1">
            <a:avLst/>
          </a:prstGeom>
          <a:ln w="57150">
            <a:solidFill>
              <a:srgbClr val="7030A0"/>
            </a:solidFill>
            <a:tailEnd type="stealth"/>
          </a:ln>
        </p:spPr>
        <p:style>
          <a:lnRef idx="3">
            <a:schemeClr val="accent3"/>
          </a:lnRef>
          <a:fillRef idx="0">
            <a:schemeClr val="accent3"/>
          </a:fillRef>
          <a:effectRef idx="2">
            <a:schemeClr val="accent3"/>
          </a:effectRef>
          <a:fontRef idx="minor">
            <a:schemeClr val="tx1"/>
          </a:fontRef>
        </p:style>
      </p:cxnSp>
      <p:sp>
        <p:nvSpPr>
          <p:cNvPr id="38" name="Rectangle 37"/>
          <p:cNvSpPr/>
          <p:nvPr/>
        </p:nvSpPr>
        <p:spPr>
          <a:xfrm>
            <a:off x="381000" y="4419600"/>
            <a:ext cx="3352800" cy="914400"/>
          </a:xfrm>
          <a:prstGeom prst="rect">
            <a:avLst/>
          </a:prstGeom>
          <a:gradFill>
            <a:gsLst>
              <a:gs pos="100000">
                <a:schemeClr val="tx1">
                  <a:lumMod val="85000"/>
                </a:schemeClr>
              </a:gs>
              <a:gs pos="41000">
                <a:srgbClr val="FF0000"/>
              </a:gs>
              <a:gs pos="0">
                <a:srgbClr val="C00000"/>
              </a:gs>
            </a:gsLst>
          </a:gradFill>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2800" dirty="0"/>
              <a:t>Transformation</a:t>
            </a:r>
          </a:p>
        </p:txBody>
      </p:sp>
      <p:cxnSp>
        <p:nvCxnSpPr>
          <p:cNvPr id="41" name="Straight Arrow Connector 40"/>
          <p:cNvCxnSpPr>
            <a:stCxn id="38" idx="2"/>
            <a:endCxn id="8" idx="0"/>
          </p:cNvCxnSpPr>
          <p:nvPr/>
        </p:nvCxnSpPr>
        <p:spPr>
          <a:xfrm>
            <a:off x="2057400" y="5334000"/>
            <a:ext cx="0" cy="457200"/>
          </a:xfrm>
          <a:prstGeom prst="straightConnector1">
            <a:avLst/>
          </a:prstGeom>
          <a:ln w="57150">
            <a:solidFill>
              <a:srgbClr val="7030A0"/>
            </a:solidFill>
            <a:tailEnd type="stealth"/>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494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Abstract</a:t>
            </a:r>
            <a:endParaRPr lang="en-US" dirty="0"/>
          </a:p>
        </p:txBody>
      </p:sp>
      <p:sp>
        <p:nvSpPr>
          <p:cNvPr id="6" name="Content Placeholder 5"/>
          <p:cNvSpPr>
            <a:spLocks noGrp="1"/>
          </p:cNvSpPr>
          <p:nvPr>
            <p:ph idx="1"/>
          </p:nvPr>
        </p:nvSpPr>
        <p:spPr/>
        <p:txBody>
          <a:bodyPr/>
          <a:lstStyle/>
          <a:p>
            <a:r>
              <a:rPr lang="en-US" smtClean="0"/>
              <a:t>Electronic Design Automation (EDA) tools have been considered long time ago in hardware design. Some tools have also been proposed for asynchronous circuits, an emerged approach to overcome the clock distribution problem, the main drawback of synchronous circuits. However, there are only a few EDA tools as well as methods for designing and verifying the correctness of the produced circuits. In general, they are lack of supportive environments for designing, verifying and synthesizing circuits. This work is about a method in applying formal verification to asynchronous circuit design. The new version of the PAiD tool developed at HCMC University of Technology that can enable engineers to design, verify and synthesize asynchronous circuits will also be discussed. </a:t>
            </a:r>
            <a:endParaRPr lang="en-US" dirty="0" smtClean="0"/>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4" name="Slide Number Placeholder 3"/>
          <p:cNvSpPr>
            <a:spLocks noGrp="1"/>
          </p:cNvSpPr>
          <p:nvPr>
            <p:ph type="sldNum" sz="quarter" idx="12"/>
          </p:nvPr>
        </p:nvSpPr>
        <p:spPr/>
        <p:txBody>
          <a:bodyPr/>
          <a:lstStyle/>
          <a:p>
            <a:fld id="{256D3EEF-DE4E-429D-8EC4-DDC531AFF587}" type="slidenum">
              <a:rPr lang="en-US" smtClean="0"/>
              <a:pPr/>
              <a:t>2</a:t>
            </a:fld>
            <a:endParaRPr lang="en-US" dirty="0"/>
          </a:p>
        </p:txBody>
      </p:sp>
      <p:sp>
        <p:nvSpPr>
          <p:cNvPr id="67" name="Date Placeholder 66"/>
          <p:cNvSpPr>
            <a:spLocks noGrp="1"/>
          </p:cNvSpPr>
          <p:nvPr>
            <p:ph type="dt" sz="half" idx="10"/>
          </p:nvPr>
        </p:nvSpPr>
        <p:spPr/>
        <p:txBody>
          <a:bodyPr/>
          <a:lstStyle/>
          <a:p>
            <a:pPr algn="r"/>
            <a:r>
              <a:rPr lang="en-US" smtClean="0"/>
              <a:t>Apr-23, 2013</a:t>
            </a:r>
            <a:endParaRPr lang="en-US" dirty="0"/>
          </a:p>
        </p:txBody>
      </p:sp>
    </p:spTree>
    <p:extLst>
      <p:ext uri="{BB962C8B-B14F-4D97-AF65-F5344CB8AC3E}">
        <p14:creationId xmlns:p14="http://schemas.microsoft.com/office/powerpoint/2010/main" val="2694612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PAiD</a:t>
            </a:r>
            <a:r>
              <a:rPr lang="en-US" dirty="0" smtClean="0"/>
              <a:t> general architecture</a:t>
            </a:r>
            <a:endParaRPr lang="en-US" dirty="0"/>
          </a:p>
        </p:txBody>
      </p:sp>
      <p:sp>
        <p:nvSpPr>
          <p:cNvPr id="10" name="Content Placeholder 9"/>
          <p:cNvSpPr>
            <a:spLocks noGrp="1"/>
          </p:cNvSpPr>
          <p:nvPr>
            <p:ph idx="1"/>
          </p:nvPr>
        </p:nvSpPr>
        <p:spPr/>
        <p:txBody>
          <a:bodyPr/>
          <a:lstStyle/>
          <a:p>
            <a:endParaRPr lang="en-US"/>
          </a:p>
        </p:txBody>
      </p:sp>
      <p:sp>
        <p:nvSpPr>
          <p:cNvPr id="3" name="Date Placeholder 2"/>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dirty="0"/>
          </a:p>
        </p:txBody>
      </p:sp>
      <p:grpSp>
        <p:nvGrpSpPr>
          <p:cNvPr id="12" name="Group 11"/>
          <p:cNvGrpSpPr/>
          <p:nvPr/>
        </p:nvGrpSpPr>
        <p:grpSpPr>
          <a:xfrm>
            <a:off x="482247" y="965200"/>
            <a:ext cx="8344253" cy="5511800"/>
            <a:chOff x="1905000" y="1625600"/>
            <a:chExt cx="6921500" cy="4572000"/>
          </a:xfrm>
        </p:grpSpPr>
        <p:pic>
          <p:nvPicPr>
            <p:cNvPr id="7" name="Picture 6" descr="Pictur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625600"/>
              <a:ext cx="5181600" cy="4572000"/>
            </a:xfrm>
            <a:prstGeom prst="rect">
              <a:avLst/>
            </a:prstGeom>
            <a:noFill/>
            <a:ln w="9525">
              <a:noFill/>
              <a:miter lim="800000"/>
              <a:headEnd/>
              <a:tailEnd/>
            </a:ln>
          </p:spPr>
        </p:pic>
        <p:sp>
          <p:nvSpPr>
            <p:cNvPr id="9" name="Oval 8"/>
            <p:cNvSpPr/>
            <p:nvPr/>
          </p:nvSpPr>
          <p:spPr>
            <a:xfrm>
              <a:off x="6997700" y="1866900"/>
              <a:ext cx="1828800" cy="9144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latin typeface="Times New Roman" pitchFamily="18" charset="0"/>
                  <a:cs typeface="Times New Roman" pitchFamily="18" charset="0"/>
                </a:rPr>
                <a:t>Verification</a:t>
              </a:r>
              <a:endParaRPr lang="en-US" dirty="0">
                <a:latin typeface="Times New Roman" pitchFamily="18" charset="0"/>
                <a:cs typeface="Times New Roman" pitchFamily="18" charset="0"/>
              </a:endParaRPr>
            </a:p>
          </p:txBody>
        </p:sp>
        <p:sp>
          <p:nvSpPr>
            <p:cNvPr id="11" name="Left Arrow 10"/>
            <p:cNvSpPr/>
            <p:nvPr/>
          </p:nvSpPr>
          <p:spPr>
            <a:xfrm>
              <a:off x="5918200" y="2209800"/>
              <a:ext cx="1066800" cy="228600"/>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567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Case-Study</a:t>
            </a:r>
            <a:endParaRPr lang="en-US" dirty="0"/>
          </a:p>
        </p:txBody>
      </p:sp>
      <p:sp>
        <p:nvSpPr>
          <p:cNvPr id="3" name="Content Placeholder 2"/>
          <p:cNvSpPr>
            <a:spLocks noGrp="1"/>
          </p:cNvSpPr>
          <p:nvPr>
            <p:ph idx="1"/>
          </p:nvPr>
        </p:nvSpPr>
        <p:spPr/>
        <p:txBody>
          <a:bodyPr/>
          <a:lstStyle/>
          <a:p>
            <a:r>
              <a:rPr lang="en-US" dirty="0" smtClean="0"/>
              <a:t>A multiplexer in ADL</a:t>
            </a:r>
          </a:p>
          <a:p>
            <a:pPr lvl="1"/>
            <a:r>
              <a:rPr lang="en-US" sz="2400" dirty="0" smtClean="0"/>
              <a:t>High abstraction level</a:t>
            </a:r>
          </a:p>
          <a:p>
            <a:pPr lvl="1"/>
            <a:r>
              <a:rPr lang="en-US" sz="2400" dirty="0" smtClean="0"/>
              <a:t>Concurrent processes</a:t>
            </a:r>
          </a:p>
          <a:p>
            <a:pPr lvl="1"/>
            <a:r>
              <a:rPr lang="en-US" sz="2400" dirty="0" smtClean="0"/>
              <a:t>Communication channels</a:t>
            </a:r>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dirty="0"/>
          </a:p>
        </p:txBody>
      </p:sp>
      <p:grpSp>
        <p:nvGrpSpPr>
          <p:cNvPr id="1046" name="Group 1045"/>
          <p:cNvGrpSpPr/>
          <p:nvPr/>
        </p:nvGrpSpPr>
        <p:grpSpPr>
          <a:xfrm>
            <a:off x="4648200" y="381000"/>
            <a:ext cx="4419600" cy="4686300"/>
            <a:chOff x="4953000" y="1485900"/>
            <a:chExt cx="4191000" cy="4686300"/>
          </a:xfrm>
        </p:grpSpPr>
        <p:pic>
          <p:nvPicPr>
            <p:cNvPr id="2106" name="Picture 58"/>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4375" t="29000" r="9063" b="7333"/>
            <a:stretch/>
          </p:blipFill>
          <p:spPr bwMode="auto">
            <a:xfrm>
              <a:off x="4953000" y="1485900"/>
              <a:ext cx="41910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5" name="Rectangle 1044"/>
            <p:cNvSpPr/>
            <p:nvPr/>
          </p:nvSpPr>
          <p:spPr>
            <a:xfrm>
              <a:off x="5638800" y="396240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6449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Case-Study</a:t>
            </a:r>
          </a:p>
        </p:txBody>
      </p:sp>
      <p:sp>
        <p:nvSpPr>
          <p:cNvPr id="8" name="Content Placeholder 7"/>
          <p:cNvSpPr>
            <a:spLocks noGrp="1"/>
          </p:cNvSpPr>
          <p:nvPr>
            <p:ph idx="1"/>
          </p:nvPr>
        </p:nvSpPr>
        <p:spPr/>
        <p:txBody>
          <a:bodyPr/>
          <a:lstStyle/>
          <a:p>
            <a:r>
              <a:rPr lang="en-US" dirty="0" smtClean="0"/>
              <a:t>PN-DFG</a:t>
            </a:r>
          </a:p>
          <a:p>
            <a:pPr lvl="1"/>
            <a:r>
              <a:rPr lang="en-US" dirty="0" smtClean="0"/>
              <a:t>Smaller than that of PN</a:t>
            </a:r>
          </a:p>
          <a:p>
            <a:pPr lvl="1"/>
            <a:r>
              <a:rPr lang="en-US" dirty="0" smtClean="0"/>
              <a:t>Free of environment</a:t>
            </a:r>
            <a:endParaRPr lang="en-US" dirty="0"/>
          </a:p>
        </p:txBody>
      </p:sp>
      <p:sp>
        <p:nvSpPr>
          <p:cNvPr id="9" name="Date Placeholder 8"/>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dirty="0"/>
          </a:p>
        </p:txBody>
      </p:sp>
      <p:grpSp>
        <p:nvGrpSpPr>
          <p:cNvPr id="7" name="Group 6"/>
          <p:cNvGrpSpPr/>
          <p:nvPr/>
        </p:nvGrpSpPr>
        <p:grpSpPr>
          <a:xfrm>
            <a:off x="4791456" y="228601"/>
            <a:ext cx="4200144" cy="4648199"/>
            <a:chOff x="2590800" y="1600201"/>
            <a:chExt cx="3810000" cy="4648199"/>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1"/>
              <a:ext cx="381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743200" y="5879068"/>
              <a:ext cx="3382208" cy="369332"/>
            </a:xfrm>
            <a:prstGeom prst="rect">
              <a:avLst/>
            </a:prstGeom>
            <a:noFill/>
          </p:spPr>
          <p:txBody>
            <a:bodyPr wrap="none" rtlCol="0">
              <a:spAutoFit/>
            </a:bodyPr>
            <a:lstStyle/>
            <a:p>
              <a:r>
                <a:rPr lang="en-US" dirty="0" smtClean="0"/>
                <a:t>PN-DFG model for the Multiplexer</a:t>
              </a:r>
              <a:endParaRPr lang="en-US" dirty="0"/>
            </a:p>
          </p:txBody>
        </p:sp>
      </p:grpSp>
      <p:grpSp>
        <p:nvGrpSpPr>
          <p:cNvPr id="10" name="Group 9"/>
          <p:cNvGrpSpPr/>
          <p:nvPr/>
        </p:nvGrpSpPr>
        <p:grpSpPr>
          <a:xfrm>
            <a:off x="152401" y="2667000"/>
            <a:ext cx="3987506" cy="1901250"/>
            <a:chOff x="-185616" y="2971797"/>
            <a:chExt cx="7943639" cy="2398541"/>
          </a:xfrm>
        </p:grpSpPr>
        <p:sp>
          <p:nvSpPr>
            <p:cNvPr id="11" name="Rounded Rectangle 10"/>
            <p:cNvSpPr/>
            <p:nvPr/>
          </p:nvSpPr>
          <p:spPr>
            <a:xfrm>
              <a:off x="-185616" y="3645434"/>
              <a:ext cx="2243016" cy="990600"/>
            </a:xfrm>
            <a:prstGeom prst="roundRect">
              <a:avLst/>
            </a:prstGeom>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sz="2000" dirty="0" smtClean="0">
                  <a:latin typeface="Times New Roman" pitchFamily="18" charset="0"/>
                  <a:cs typeface="Times New Roman" pitchFamily="18" charset="0"/>
                </a:rPr>
                <a:t>PN-DFG Model</a:t>
              </a:r>
              <a:endParaRPr lang="en-US" sz="2000" dirty="0">
                <a:latin typeface="Times New Roman" pitchFamily="18" charset="0"/>
                <a:cs typeface="Times New Roman" pitchFamily="18" charset="0"/>
              </a:endParaRPr>
            </a:p>
          </p:txBody>
        </p:sp>
        <p:sp>
          <p:nvSpPr>
            <p:cNvPr id="12" name="Left Brace 11"/>
            <p:cNvSpPr/>
            <p:nvPr/>
          </p:nvSpPr>
          <p:spPr>
            <a:xfrm>
              <a:off x="2057399" y="3456454"/>
              <a:ext cx="440235" cy="1648946"/>
            </a:xfrm>
            <a:prstGeom prst="leftBrace">
              <a:avLst>
                <a:gd name="adj1" fmla="val 54667"/>
                <a:gd name="adj2" fmla="val 50000"/>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1600">
                <a:latin typeface="Times New Roman" pitchFamily="18" charset="0"/>
                <a:cs typeface="Times New Roman" pitchFamily="18" charset="0"/>
              </a:endParaRPr>
            </a:p>
          </p:txBody>
        </p:sp>
        <p:sp>
          <p:nvSpPr>
            <p:cNvPr id="13" name="Oval 12"/>
            <p:cNvSpPr/>
            <p:nvPr/>
          </p:nvSpPr>
          <p:spPr>
            <a:xfrm>
              <a:off x="2497635" y="2999255"/>
              <a:ext cx="2590801" cy="914399"/>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2000" dirty="0" smtClean="0">
                  <a:latin typeface="Times New Roman" pitchFamily="18" charset="0"/>
                  <a:cs typeface="Times New Roman" pitchFamily="18" charset="0"/>
                </a:rPr>
                <a:t>Petri nets</a:t>
              </a:r>
              <a:endParaRPr lang="en-US" sz="2000" dirty="0">
                <a:latin typeface="Times New Roman" pitchFamily="18" charset="0"/>
                <a:cs typeface="Times New Roman" pitchFamily="18" charset="0"/>
              </a:endParaRPr>
            </a:p>
          </p:txBody>
        </p:sp>
        <p:sp>
          <p:nvSpPr>
            <p:cNvPr id="14" name="Oval 13"/>
            <p:cNvSpPr/>
            <p:nvPr/>
          </p:nvSpPr>
          <p:spPr>
            <a:xfrm>
              <a:off x="2367375" y="4105916"/>
              <a:ext cx="2603500" cy="1264422"/>
            </a:xfrm>
            <a:prstGeom prst="ellipse">
              <a:avLst/>
            </a:prstGeom>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2000" dirty="0" smtClean="0">
                  <a:latin typeface="Times New Roman" pitchFamily="18" charset="0"/>
                  <a:cs typeface="Times New Roman" pitchFamily="18" charset="0"/>
                </a:rPr>
                <a:t>Data Flow Graph</a:t>
              </a:r>
              <a:endParaRPr lang="en-US" sz="2000" dirty="0">
                <a:latin typeface="Times New Roman" pitchFamily="18" charset="0"/>
                <a:cs typeface="Times New Roman" pitchFamily="18" charset="0"/>
              </a:endParaRPr>
            </a:p>
          </p:txBody>
        </p:sp>
        <p:sp>
          <p:nvSpPr>
            <p:cNvPr id="15" name="Rounded Rectangular Callout 14"/>
            <p:cNvSpPr/>
            <p:nvPr/>
          </p:nvSpPr>
          <p:spPr>
            <a:xfrm>
              <a:off x="5363339" y="2971797"/>
              <a:ext cx="2394684" cy="841247"/>
            </a:xfrm>
            <a:prstGeom prst="wedgeRoundRectCallout">
              <a:avLst>
                <a:gd name="adj1" fmla="val -60982"/>
                <a:gd name="adj2" fmla="val 9287"/>
                <a:gd name="adj3" fmla="val 16667"/>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600" dirty="0" smtClean="0">
                  <a:latin typeface="Times New Roman" pitchFamily="18" charset="0"/>
                  <a:cs typeface="Times New Roman" pitchFamily="18" charset="0"/>
                </a:rPr>
                <a:t>Representing   Control flow</a:t>
              </a:r>
              <a:endParaRPr lang="en-US" sz="1600" dirty="0">
                <a:latin typeface="Times New Roman" pitchFamily="18" charset="0"/>
                <a:cs typeface="Times New Roman" pitchFamily="18" charset="0"/>
              </a:endParaRPr>
            </a:p>
          </p:txBody>
        </p:sp>
        <p:sp>
          <p:nvSpPr>
            <p:cNvPr id="16" name="Rounded Rectangular Callout 15"/>
            <p:cNvSpPr/>
            <p:nvPr/>
          </p:nvSpPr>
          <p:spPr>
            <a:xfrm>
              <a:off x="5279199" y="4413761"/>
              <a:ext cx="2394684" cy="841247"/>
            </a:xfrm>
            <a:prstGeom prst="wedgeRoundRectCallout">
              <a:avLst>
                <a:gd name="adj1" fmla="val -63095"/>
                <a:gd name="adj2" fmla="val -4044"/>
                <a:gd name="adj3" fmla="val 16667"/>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600" dirty="0" smtClean="0">
                  <a:latin typeface="Times New Roman" pitchFamily="18" charset="0"/>
                  <a:cs typeface="Times New Roman" pitchFamily="18" charset="0"/>
                </a:rPr>
                <a:t>Representing       Data flow</a:t>
              </a:r>
              <a:endParaRPr lang="en-US" sz="16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566066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Case-Study</a:t>
            </a:r>
          </a:p>
        </p:txBody>
      </p:sp>
      <p:sp>
        <p:nvSpPr>
          <p:cNvPr id="3" name="Content Placeholder 2"/>
          <p:cNvSpPr>
            <a:spLocks noGrp="1"/>
          </p:cNvSpPr>
          <p:nvPr>
            <p:ph idx="1"/>
          </p:nvPr>
        </p:nvSpPr>
        <p:spPr/>
        <p:txBody>
          <a:bodyPr/>
          <a:lstStyle/>
          <a:p>
            <a:r>
              <a:rPr lang="en-US" dirty="0" smtClean="0"/>
              <a:t>PN-DFG to </a:t>
            </a:r>
            <a:r>
              <a:rPr lang="en-US" dirty="0" err="1" smtClean="0"/>
              <a:t>NuSMV</a:t>
            </a:r>
            <a:endParaRPr lang="en-US" dirty="0"/>
          </a:p>
        </p:txBody>
      </p:sp>
      <p:sp>
        <p:nvSpPr>
          <p:cNvPr id="10" name="Date Placeholder 9"/>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dirty="0"/>
          </a:p>
        </p:txBody>
      </p:sp>
      <p:grpSp>
        <p:nvGrpSpPr>
          <p:cNvPr id="17" name="Group 16"/>
          <p:cNvGrpSpPr/>
          <p:nvPr/>
        </p:nvGrpSpPr>
        <p:grpSpPr>
          <a:xfrm>
            <a:off x="76200" y="1600200"/>
            <a:ext cx="3886200" cy="4495800"/>
            <a:chOff x="76200" y="1600200"/>
            <a:chExt cx="3886200" cy="4495800"/>
          </a:xfrm>
        </p:grpSpPr>
        <p:sp>
          <p:nvSpPr>
            <p:cNvPr id="8" name="Rounded Rectangle 7"/>
            <p:cNvSpPr/>
            <p:nvPr/>
          </p:nvSpPr>
          <p:spPr>
            <a:xfrm>
              <a:off x="76200" y="1600200"/>
              <a:ext cx="3886200" cy="4495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1" name="Rectangle 10"/>
            <p:cNvSpPr/>
            <p:nvPr/>
          </p:nvSpPr>
          <p:spPr>
            <a:xfrm>
              <a:off x="1066800" y="1600200"/>
              <a:ext cx="1905000" cy="381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t>PN-DFG</a:t>
              </a:r>
              <a:endParaRPr lang="en-US" sz="2000" b="1" dirty="0"/>
            </a:p>
          </p:txBody>
        </p:sp>
        <p:sp>
          <p:nvSpPr>
            <p:cNvPr id="13" name="TextBox 12"/>
            <p:cNvSpPr txBox="1"/>
            <p:nvPr/>
          </p:nvSpPr>
          <p:spPr>
            <a:xfrm>
              <a:off x="228600" y="2133600"/>
              <a:ext cx="3581400" cy="3447098"/>
            </a:xfrm>
            <a:prstGeom prst="rect">
              <a:avLst/>
            </a:prstGeom>
            <a:noFill/>
          </p:spPr>
          <p:txBody>
            <a:bodyPr wrap="square" rtlCol="0">
              <a:spAutoFit/>
            </a:bodyPr>
            <a:lstStyle/>
            <a:p>
              <a:pPr marL="342900" indent="-342900">
                <a:buAutoNum type="arabicPeriod"/>
              </a:pPr>
              <a:r>
                <a:rPr lang="en-US" sz="2600" dirty="0" smtClean="0"/>
                <a:t>Place</a:t>
              </a:r>
            </a:p>
            <a:p>
              <a:pPr marL="800100" lvl="1" indent="-342900">
                <a:buFont typeface="Calibri" pitchFamily="34" charset="0"/>
                <a:buChar char="‒"/>
              </a:pPr>
              <a:r>
                <a:rPr lang="en-US" sz="2600" dirty="0" smtClean="0"/>
                <a:t>Having token status</a:t>
              </a:r>
            </a:p>
            <a:p>
              <a:pPr marL="800100" lvl="1" indent="-342900">
                <a:buFont typeface="Calibri" pitchFamily="34" charset="0"/>
                <a:buChar char="‒"/>
              </a:pPr>
              <a:r>
                <a:rPr lang="en-US" sz="2600" dirty="0" smtClean="0"/>
                <a:t>Initial marking</a:t>
              </a:r>
            </a:p>
            <a:p>
              <a:pPr marL="342900" indent="-342900">
                <a:spcBef>
                  <a:spcPts val="600"/>
                </a:spcBef>
                <a:buFont typeface="+mj-lt"/>
                <a:buAutoNum type="arabicPeriod"/>
              </a:pPr>
              <a:r>
                <a:rPr lang="en-US" sz="2600" dirty="0" smtClean="0"/>
                <a:t>Transition’s enable status</a:t>
              </a:r>
            </a:p>
            <a:p>
              <a:pPr marL="342900" indent="-342900">
                <a:spcBef>
                  <a:spcPts val="600"/>
                </a:spcBef>
                <a:buFont typeface="+mj-lt"/>
                <a:buAutoNum type="arabicPeriod"/>
              </a:pPr>
              <a:r>
                <a:rPr lang="en-US" sz="2600" dirty="0" smtClean="0"/>
                <a:t>Transition’s firing action</a:t>
              </a:r>
              <a:endParaRPr lang="en-US" sz="2600" dirty="0"/>
            </a:p>
          </p:txBody>
        </p:sp>
      </p:grpSp>
      <p:grpSp>
        <p:nvGrpSpPr>
          <p:cNvPr id="18" name="Group 17"/>
          <p:cNvGrpSpPr/>
          <p:nvPr/>
        </p:nvGrpSpPr>
        <p:grpSpPr>
          <a:xfrm>
            <a:off x="5181600" y="1600200"/>
            <a:ext cx="3886200" cy="4495800"/>
            <a:chOff x="5181600" y="1600200"/>
            <a:chExt cx="3886200" cy="4495800"/>
          </a:xfrm>
        </p:grpSpPr>
        <p:sp>
          <p:nvSpPr>
            <p:cNvPr id="9" name="Rounded Rectangle 8"/>
            <p:cNvSpPr/>
            <p:nvPr/>
          </p:nvSpPr>
          <p:spPr>
            <a:xfrm>
              <a:off x="5181600" y="1600200"/>
              <a:ext cx="3886200" cy="4495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Rectangle 11"/>
            <p:cNvSpPr/>
            <p:nvPr/>
          </p:nvSpPr>
          <p:spPr>
            <a:xfrm>
              <a:off x="6172200" y="1600200"/>
              <a:ext cx="19050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err="1" smtClean="0"/>
                <a:t>NuSMV</a:t>
              </a:r>
              <a:endParaRPr lang="en-US" sz="2000" b="1" dirty="0"/>
            </a:p>
          </p:txBody>
        </p:sp>
        <p:sp>
          <p:nvSpPr>
            <p:cNvPr id="16" name="TextBox 15"/>
            <p:cNvSpPr txBox="1"/>
            <p:nvPr/>
          </p:nvSpPr>
          <p:spPr>
            <a:xfrm>
              <a:off x="5334000" y="2134632"/>
              <a:ext cx="3581400" cy="3447098"/>
            </a:xfrm>
            <a:prstGeom prst="rect">
              <a:avLst/>
            </a:prstGeom>
            <a:noFill/>
          </p:spPr>
          <p:txBody>
            <a:bodyPr wrap="square" rtlCol="0">
              <a:spAutoFit/>
            </a:bodyPr>
            <a:lstStyle/>
            <a:p>
              <a:pPr marL="342900" indent="-342900">
                <a:buAutoNum type="arabicPeriod"/>
              </a:pPr>
              <a:r>
                <a:rPr lang="en-US" sz="2600" dirty="0" smtClean="0"/>
                <a:t>Variable</a:t>
              </a:r>
            </a:p>
            <a:p>
              <a:pPr marL="800100" lvl="1" indent="-342900">
                <a:buFont typeface="Calibri" pitchFamily="34" charset="0"/>
                <a:buChar char="‒"/>
              </a:pPr>
              <a:r>
                <a:rPr lang="en-US" sz="2600" dirty="0" smtClean="0"/>
                <a:t>Keyword: VAR</a:t>
              </a:r>
            </a:p>
            <a:p>
              <a:pPr marL="800100" lvl="1" indent="-342900">
                <a:buFont typeface="Calibri" pitchFamily="34" charset="0"/>
                <a:buChar char="‒"/>
              </a:pPr>
              <a:r>
                <a:rPr lang="en-US" sz="2600" dirty="0" smtClean="0"/>
                <a:t>Variable’s value</a:t>
              </a:r>
            </a:p>
            <a:p>
              <a:pPr marL="800100" lvl="1" indent="-342900">
                <a:buFont typeface="Calibri" pitchFamily="34" charset="0"/>
                <a:buChar char="‒"/>
              </a:pPr>
              <a:r>
                <a:rPr lang="en-US" sz="2600" dirty="0" smtClean="0"/>
                <a:t>Keyword: INIT</a:t>
              </a:r>
            </a:p>
            <a:p>
              <a:pPr marL="342900" indent="-342900">
                <a:spcBef>
                  <a:spcPts val="600"/>
                </a:spcBef>
                <a:buFont typeface="+mj-lt"/>
                <a:buAutoNum type="arabicPeriod"/>
              </a:pPr>
              <a:r>
                <a:rPr lang="en-US" sz="2600" dirty="0" smtClean="0"/>
                <a:t>Conditional expression</a:t>
              </a:r>
            </a:p>
            <a:p>
              <a:pPr marL="800100" lvl="1" indent="-342900">
                <a:buFont typeface="Calibri" pitchFamily="34" charset="0"/>
                <a:buChar char="‒"/>
              </a:pPr>
              <a:r>
                <a:rPr lang="en-US" sz="2600" dirty="0" smtClean="0"/>
                <a:t>Keyword: DEFINE</a:t>
              </a:r>
            </a:p>
            <a:p>
              <a:pPr marL="342900" indent="-342900">
                <a:spcBef>
                  <a:spcPts val="600"/>
                </a:spcBef>
                <a:buFont typeface="+mj-lt"/>
                <a:buAutoNum type="arabicPeriod"/>
              </a:pPr>
              <a:r>
                <a:rPr lang="en-US" sz="2600" dirty="0" err="1" smtClean="0"/>
                <a:t>NuSMV’s</a:t>
              </a:r>
              <a:r>
                <a:rPr lang="en-US" sz="2600" dirty="0" smtClean="0"/>
                <a:t> transition</a:t>
              </a:r>
            </a:p>
            <a:p>
              <a:pPr marL="800100" lvl="1" indent="-342900">
                <a:buFont typeface="Calibri" pitchFamily="34" charset="0"/>
                <a:buChar char="‒"/>
              </a:pPr>
              <a:r>
                <a:rPr lang="en-US" sz="2600" dirty="0" smtClean="0"/>
                <a:t>Keyword: TRANS</a:t>
              </a:r>
              <a:endParaRPr lang="en-US" sz="2600" dirty="0"/>
            </a:p>
          </p:txBody>
        </p:sp>
      </p:grpSp>
      <p:sp>
        <p:nvSpPr>
          <p:cNvPr id="7" name="Left-Right Arrow 6"/>
          <p:cNvSpPr/>
          <p:nvPr/>
        </p:nvSpPr>
        <p:spPr>
          <a:xfrm>
            <a:off x="3962400" y="3733800"/>
            <a:ext cx="1219200" cy="45720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458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Case-Study</a:t>
            </a:r>
          </a:p>
        </p:txBody>
      </p:sp>
      <p:sp>
        <p:nvSpPr>
          <p:cNvPr id="11" name="Content Placeholder 10"/>
          <p:cNvSpPr>
            <a:spLocks noGrp="1"/>
          </p:cNvSpPr>
          <p:nvPr>
            <p:ph idx="1"/>
          </p:nvPr>
        </p:nvSpPr>
        <p:spPr/>
        <p:txBody>
          <a:bodyPr/>
          <a:lstStyle/>
          <a:p>
            <a:r>
              <a:rPr lang="en-US" dirty="0" err="1" smtClean="0"/>
              <a:t>NuSMV</a:t>
            </a:r>
            <a:r>
              <a:rPr lang="en-US" dirty="0" smtClean="0"/>
              <a:t> description</a:t>
            </a:r>
            <a:endParaRPr lang="en-US" dirty="0"/>
          </a:p>
        </p:txBody>
      </p:sp>
      <p:sp>
        <p:nvSpPr>
          <p:cNvPr id="13" name="Date Placeholder 12"/>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02"/>
          <a:stretch/>
        </p:blipFill>
        <p:spPr bwMode="auto">
          <a:xfrm>
            <a:off x="381000" y="1600200"/>
            <a:ext cx="353658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4191000" y="1663700"/>
            <a:ext cx="4648200" cy="4279900"/>
            <a:chOff x="4191000" y="1663700"/>
            <a:chExt cx="4648200" cy="4279900"/>
          </a:xfrm>
        </p:grpSpPr>
        <p:grpSp>
          <p:nvGrpSpPr>
            <p:cNvPr id="8" name="Group 7"/>
            <p:cNvGrpSpPr/>
            <p:nvPr/>
          </p:nvGrpSpPr>
          <p:grpSpPr>
            <a:xfrm>
              <a:off x="4191000" y="1663700"/>
              <a:ext cx="4648200" cy="4279900"/>
              <a:chOff x="4191000" y="1663700"/>
              <a:chExt cx="4648200" cy="4279900"/>
            </a:xfrm>
          </p:grpSpPr>
          <p:sp>
            <p:nvSpPr>
              <p:cNvPr id="3" name="Vertical Scroll 2"/>
              <p:cNvSpPr/>
              <p:nvPr/>
            </p:nvSpPr>
            <p:spPr>
              <a:xfrm>
                <a:off x="4191000" y="1663700"/>
                <a:ext cx="4648200" cy="42799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TextBox 6"/>
              <p:cNvSpPr txBox="1"/>
              <p:nvPr/>
            </p:nvSpPr>
            <p:spPr>
              <a:xfrm>
                <a:off x="5715000" y="1676400"/>
                <a:ext cx="2286000" cy="523220"/>
              </a:xfrm>
              <a:prstGeom prst="rect">
                <a:avLst/>
              </a:prstGeom>
              <a:noFill/>
            </p:spPr>
            <p:txBody>
              <a:bodyPr wrap="square" rtlCol="0">
                <a:spAutoFit/>
              </a:bodyPr>
              <a:lstStyle/>
              <a:p>
                <a:pPr algn="ctr"/>
                <a:r>
                  <a:rPr lang="en-US" sz="2800" dirty="0" err="1" smtClean="0">
                    <a:solidFill>
                      <a:srgbClr val="002060"/>
                    </a:solidFill>
                  </a:rPr>
                  <a:t>NuSMV</a:t>
                </a:r>
                <a:endParaRPr lang="en-US" sz="2800" dirty="0">
                  <a:solidFill>
                    <a:srgbClr val="002060"/>
                  </a:solidFill>
                </a:endParaRPr>
              </a:p>
            </p:txBody>
          </p:sp>
        </p:grpSp>
        <p:sp>
          <p:nvSpPr>
            <p:cNvPr id="9" name="TextBox 8"/>
            <p:cNvSpPr txBox="1"/>
            <p:nvPr/>
          </p:nvSpPr>
          <p:spPr>
            <a:xfrm>
              <a:off x="4724400" y="2438400"/>
              <a:ext cx="3810000" cy="2462213"/>
            </a:xfrm>
            <a:prstGeom prst="rect">
              <a:avLst/>
            </a:prstGeom>
            <a:noFill/>
          </p:spPr>
          <p:txBody>
            <a:bodyPr wrap="square" rtlCol="0">
              <a:spAutoFit/>
            </a:bodyPr>
            <a:lstStyle/>
            <a:p>
              <a:r>
                <a:rPr lang="en-US" sz="2400" dirty="0" smtClean="0"/>
                <a:t>VAR</a:t>
              </a:r>
            </a:p>
            <a:p>
              <a:pPr marL="342900"/>
              <a:r>
                <a:rPr lang="en-US" sz="2400" dirty="0" smtClean="0"/>
                <a:t>P: array 0..</a:t>
              </a:r>
              <a:r>
                <a:rPr lang="en-US" sz="2400" dirty="0"/>
                <a:t>8</a:t>
              </a:r>
              <a:r>
                <a:rPr lang="en-US" sz="2400" dirty="0" smtClean="0"/>
                <a:t> of Boolean</a:t>
              </a:r>
              <a:endParaRPr lang="en-US" sz="2400" dirty="0"/>
            </a:p>
            <a:p>
              <a:pPr>
                <a:spcBef>
                  <a:spcPts val="1200"/>
                </a:spcBef>
              </a:pPr>
              <a:r>
                <a:rPr lang="en-US" sz="2400" dirty="0" smtClean="0"/>
                <a:t>INIT</a:t>
              </a:r>
            </a:p>
            <a:p>
              <a:pPr marL="342900"/>
              <a:r>
                <a:rPr lang="en-US" sz="2400" dirty="0" smtClean="0"/>
                <a:t>P[0] = true &amp;</a:t>
              </a:r>
            </a:p>
            <a:p>
              <a:pPr marL="342900"/>
              <a:r>
                <a:rPr lang="en-US" sz="2400" dirty="0" smtClean="0"/>
                <a:t>P[1] = false &amp; P[2] = false</a:t>
              </a:r>
            </a:p>
            <a:p>
              <a:pPr marL="342900"/>
              <a:r>
                <a:rPr lang="en-US" sz="2400" dirty="0" smtClean="0"/>
                <a:t>&amp; … </a:t>
              </a:r>
              <a:r>
                <a:rPr lang="en-US" sz="2400" smtClean="0"/>
                <a:t>&amp; P[8] </a:t>
              </a:r>
              <a:r>
                <a:rPr lang="en-US" sz="2400" dirty="0" smtClean="0"/>
                <a:t>= false</a:t>
              </a:r>
              <a:endParaRPr lang="en-US" sz="2400" dirty="0"/>
            </a:p>
          </p:txBody>
        </p:sp>
      </p:grpSp>
      <p:sp>
        <p:nvSpPr>
          <p:cNvPr id="10" name="Oval 9"/>
          <p:cNvSpPr/>
          <p:nvPr/>
        </p:nvSpPr>
        <p:spPr>
          <a:xfrm>
            <a:off x="838200" y="1663700"/>
            <a:ext cx="762000" cy="3937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654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Case-Study</a:t>
            </a:r>
          </a:p>
        </p:txBody>
      </p:sp>
      <p:sp>
        <p:nvSpPr>
          <p:cNvPr id="11" name="Content Placeholder 10"/>
          <p:cNvSpPr>
            <a:spLocks noGrp="1"/>
          </p:cNvSpPr>
          <p:nvPr>
            <p:ph idx="1"/>
          </p:nvPr>
        </p:nvSpPr>
        <p:spPr/>
        <p:txBody>
          <a:bodyPr/>
          <a:lstStyle/>
          <a:p>
            <a:r>
              <a:rPr lang="en-US" dirty="0" err="1"/>
              <a:t>NuSMV</a:t>
            </a:r>
            <a:r>
              <a:rPr lang="en-US" dirty="0"/>
              <a:t> description</a:t>
            </a:r>
          </a:p>
        </p:txBody>
      </p:sp>
      <p:sp>
        <p:nvSpPr>
          <p:cNvPr id="17" name="Date Placeholder 1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dirty="0"/>
          </a:p>
        </p:txBody>
      </p:sp>
      <p:grpSp>
        <p:nvGrpSpPr>
          <p:cNvPr id="8" name="Group 7"/>
          <p:cNvGrpSpPr/>
          <p:nvPr/>
        </p:nvGrpSpPr>
        <p:grpSpPr>
          <a:xfrm>
            <a:off x="4191000" y="1663700"/>
            <a:ext cx="4800600" cy="4279900"/>
            <a:chOff x="4191000" y="1663700"/>
            <a:chExt cx="4648200" cy="4279900"/>
          </a:xfrm>
        </p:grpSpPr>
        <p:grpSp>
          <p:nvGrpSpPr>
            <p:cNvPr id="9" name="Group 8"/>
            <p:cNvGrpSpPr/>
            <p:nvPr/>
          </p:nvGrpSpPr>
          <p:grpSpPr>
            <a:xfrm>
              <a:off x="4191000" y="1663700"/>
              <a:ext cx="4648200" cy="4279900"/>
              <a:chOff x="4191000" y="1663700"/>
              <a:chExt cx="4648200" cy="4279900"/>
            </a:xfrm>
          </p:grpSpPr>
          <p:sp>
            <p:nvSpPr>
              <p:cNvPr id="12" name="Vertical Scroll 11"/>
              <p:cNvSpPr/>
              <p:nvPr/>
            </p:nvSpPr>
            <p:spPr>
              <a:xfrm>
                <a:off x="4191000" y="1663700"/>
                <a:ext cx="4648200" cy="42799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3" name="TextBox 12"/>
              <p:cNvSpPr txBox="1"/>
              <p:nvPr/>
            </p:nvSpPr>
            <p:spPr>
              <a:xfrm>
                <a:off x="5715000" y="1676400"/>
                <a:ext cx="2286000" cy="523220"/>
              </a:xfrm>
              <a:prstGeom prst="rect">
                <a:avLst/>
              </a:prstGeom>
              <a:noFill/>
            </p:spPr>
            <p:txBody>
              <a:bodyPr wrap="square" rtlCol="0">
                <a:spAutoFit/>
              </a:bodyPr>
              <a:lstStyle/>
              <a:p>
                <a:pPr algn="ctr"/>
                <a:r>
                  <a:rPr lang="en-US" sz="2800" dirty="0" err="1" smtClean="0">
                    <a:solidFill>
                      <a:srgbClr val="002060"/>
                    </a:solidFill>
                  </a:rPr>
                  <a:t>NuSMV</a:t>
                </a:r>
                <a:endParaRPr lang="en-US" sz="2800" dirty="0">
                  <a:solidFill>
                    <a:srgbClr val="002060"/>
                  </a:solidFill>
                </a:endParaRPr>
              </a:p>
            </p:txBody>
          </p:sp>
        </p:grpSp>
        <p:sp>
          <p:nvSpPr>
            <p:cNvPr id="10" name="TextBox 9"/>
            <p:cNvSpPr txBox="1"/>
            <p:nvPr/>
          </p:nvSpPr>
          <p:spPr>
            <a:xfrm>
              <a:off x="4724400" y="2311837"/>
              <a:ext cx="3810000" cy="3631763"/>
            </a:xfrm>
            <a:prstGeom prst="rect">
              <a:avLst/>
            </a:prstGeom>
            <a:noFill/>
          </p:spPr>
          <p:txBody>
            <a:bodyPr wrap="square" rtlCol="0">
              <a:spAutoFit/>
            </a:bodyPr>
            <a:lstStyle/>
            <a:p>
              <a:r>
                <a:rPr lang="en-US" sz="2000" dirty="0" smtClean="0"/>
                <a:t>DEFINE</a:t>
              </a:r>
            </a:p>
            <a:p>
              <a:pPr marL="342900"/>
              <a:r>
                <a:rPr lang="en-US" sz="2000" dirty="0" err="1" smtClean="0"/>
                <a:t>T_en</a:t>
              </a:r>
              <a:r>
                <a:rPr lang="en-US" sz="2000" dirty="0" smtClean="0"/>
                <a:t> := P[1] &amp; !P[2]</a:t>
              </a:r>
            </a:p>
            <a:p>
              <a:pPr marL="1714500" indent="63500"/>
              <a:r>
                <a:rPr lang="en-US" sz="2000" dirty="0" smtClean="0"/>
                <a:t>&amp; (</a:t>
              </a:r>
              <a:r>
                <a:rPr lang="en-US" sz="2000" dirty="0" err="1" smtClean="0"/>
                <a:t>Sel</a:t>
              </a:r>
              <a:r>
                <a:rPr lang="en-US" sz="2000" dirty="0" smtClean="0"/>
                <a:t> = 2)</a:t>
              </a:r>
              <a:endParaRPr lang="en-US" sz="2000" dirty="0"/>
            </a:p>
            <a:p>
              <a:pPr>
                <a:spcBef>
                  <a:spcPts val="1200"/>
                </a:spcBef>
              </a:pPr>
              <a:r>
                <a:rPr lang="en-US" sz="2000" dirty="0" smtClean="0"/>
                <a:t>TRANS</a:t>
              </a:r>
            </a:p>
            <a:p>
              <a:pPr marL="342900"/>
              <a:r>
                <a:rPr lang="en-US" sz="2000" dirty="0" smtClean="0"/>
                <a:t>…</a:t>
              </a:r>
            </a:p>
            <a:p>
              <a:pPr marL="342900"/>
              <a:r>
                <a:rPr lang="en-US" sz="2000" dirty="0"/>
                <a:t>|</a:t>
              </a:r>
              <a:r>
                <a:rPr lang="en-US" sz="2000" dirty="0" smtClean="0"/>
                <a:t> </a:t>
              </a:r>
              <a:r>
                <a:rPr lang="en-US" sz="2000" dirty="0" err="1" smtClean="0"/>
                <a:t>T_en</a:t>
              </a:r>
              <a:r>
                <a:rPr lang="en-US" sz="2000" dirty="0" smtClean="0"/>
                <a:t> &amp; </a:t>
              </a:r>
            </a:p>
            <a:p>
              <a:pPr marL="571500"/>
              <a:r>
                <a:rPr lang="en-US" sz="2000" dirty="0" smtClean="0"/>
                <a:t>next(P[1]) = ![P1]</a:t>
              </a:r>
            </a:p>
            <a:p>
              <a:pPr marL="571500"/>
              <a:r>
                <a:rPr lang="en-US" sz="2000" dirty="0" smtClean="0"/>
                <a:t>&amp; next(P[2]) = ![P2]</a:t>
              </a:r>
            </a:p>
            <a:p>
              <a:pPr marL="571500"/>
              <a:r>
                <a:rPr lang="en-US" sz="2000" dirty="0" smtClean="0"/>
                <a:t>&amp; next(P[others]) = P[others]</a:t>
              </a:r>
            </a:p>
            <a:p>
              <a:pPr marL="571500"/>
              <a:r>
                <a:rPr lang="en-US" sz="2000" dirty="0" smtClean="0"/>
                <a:t>&amp; next(Input) = Input2</a:t>
              </a:r>
            </a:p>
            <a:p>
              <a:pPr marL="342900"/>
              <a:r>
                <a:rPr lang="en-US" sz="2000" dirty="0" smtClean="0"/>
                <a:t>| …</a:t>
              </a:r>
            </a:p>
          </p:txBody>
        </p:sp>
      </p:grpSp>
      <p:grpSp>
        <p:nvGrpSpPr>
          <p:cNvPr id="14" name="Group 13"/>
          <p:cNvGrpSpPr/>
          <p:nvPr/>
        </p:nvGrpSpPr>
        <p:grpSpPr>
          <a:xfrm>
            <a:off x="304800" y="1600200"/>
            <a:ext cx="3612785" cy="4495800"/>
            <a:chOff x="76200" y="1651000"/>
            <a:chExt cx="3612785" cy="449580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51000"/>
              <a:ext cx="353658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33400" y="3962400"/>
              <a:ext cx="762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76200" y="4267200"/>
              <a:ext cx="609600" cy="228600"/>
            </a:xfrm>
            <a:prstGeom prst="wedgeRoundRectCallout">
              <a:avLst>
                <a:gd name="adj1" fmla="val 70417"/>
                <a:gd name="adj2" fmla="val -43056"/>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T</a:t>
              </a:r>
              <a:endParaRPr lang="en-US" dirty="0"/>
            </a:p>
          </p:txBody>
        </p:sp>
        <p:sp>
          <p:nvSpPr>
            <p:cNvPr id="15" name="Rounded Rectangular Callout 14"/>
            <p:cNvSpPr/>
            <p:nvPr/>
          </p:nvSpPr>
          <p:spPr>
            <a:xfrm>
              <a:off x="215900" y="3440906"/>
              <a:ext cx="609600" cy="228600"/>
            </a:xfrm>
            <a:prstGeom prst="wedgeRoundRectCallout">
              <a:avLst>
                <a:gd name="adj1" fmla="val 97500"/>
                <a:gd name="adj2" fmla="val 5138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P1</a:t>
              </a:r>
              <a:endParaRPr lang="en-US" dirty="0"/>
            </a:p>
          </p:txBody>
        </p:sp>
        <p:sp>
          <p:nvSpPr>
            <p:cNvPr id="16" name="Rounded Rectangular Callout 15"/>
            <p:cNvSpPr/>
            <p:nvPr/>
          </p:nvSpPr>
          <p:spPr>
            <a:xfrm>
              <a:off x="1066800" y="4419600"/>
              <a:ext cx="533400" cy="228600"/>
            </a:xfrm>
            <a:prstGeom prst="wedgeRoundRectCallout">
              <a:avLst>
                <a:gd name="adj1" fmla="val -37441"/>
                <a:gd name="adj2" fmla="val 11249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P2</a:t>
              </a:r>
              <a:endParaRPr lang="en-US" dirty="0"/>
            </a:p>
          </p:txBody>
        </p:sp>
      </p:grpSp>
    </p:spTree>
    <p:extLst>
      <p:ext uri="{BB962C8B-B14F-4D97-AF65-F5344CB8AC3E}">
        <p14:creationId xmlns:p14="http://schemas.microsoft.com/office/powerpoint/2010/main" val="2144785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Verified Circuits</a:t>
            </a:r>
            <a:endParaRPr lang="en-US" dirty="0"/>
          </a:p>
        </p:txBody>
      </p:sp>
      <p:sp>
        <p:nvSpPr>
          <p:cNvPr id="6" name="Content Placeholder 5"/>
          <p:cNvSpPr>
            <a:spLocks noGrp="1"/>
          </p:cNvSpPr>
          <p:nvPr>
            <p:ph idx="1"/>
          </p:nvPr>
        </p:nvSpPr>
        <p:spPr/>
        <p:txBody>
          <a:bodyPr>
            <a:normAutofit lnSpcReduction="10000"/>
          </a:bodyPr>
          <a:lstStyle/>
          <a:p>
            <a:r>
              <a:rPr lang="en-US" dirty="0" smtClean="0"/>
              <a:t>Asynchronous arbiter:</a:t>
            </a:r>
          </a:p>
          <a:p>
            <a:pPr lvl="1"/>
            <a:endParaRPr lang="en-US" sz="2000" dirty="0" smtClean="0">
              <a:latin typeface="Courier New" pitchFamily="49" charset="0"/>
              <a:cs typeface="Courier New" pitchFamily="49" charset="0"/>
            </a:endParaRPr>
          </a:p>
          <a:p>
            <a:pPr lvl="1"/>
            <a:r>
              <a:rPr lang="en-US" sz="2000" dirty="0" smtClean="0">
                <a:latin typeface="Courier New" pitchFamily="49" charset="0"/>
                <a:cs typeface="Courier New" pitchFamily="49" charset="0"/>
              </a:rPr>
              <a:t>AG </a:t>
            </a:r>
            <a:r>
              <a:rPr lang="en-US" sz="2000" dirty="0">
                <a:latin typeface="Courier New" pitchFamily="49" charset="0"/>
                <a:cs typeface="Courier New" pitchFamily="49" charset="0"/>
              </a:rPr>
              <a:t>(c1_request -&gt; </a:t>
            </a:r>
            <a:r>
              <a:rPr lang="en-US" sz="2000" dirty="0" smtClean="0">
                <a:latin typeface="Courier New" pitchFamily="49" charset="0"/>
                <a:cs typeface="Courier New" pitchFamily="49" charset="0"/>
              </a:rPr>
              <a:t>AF </a:t>
            </a:r>
            <a:r>
              <a:rPr lang="en-US" sz="2000" dirty="0">
                <a:latin typeface="Courier New" pitchFamily="49" charset="0"/>
                <a:cs typeface="Courier New" pitchFamily="49" charset="0"/>
              </a:rPr>
              <a:t>(c=1</a:t>
            </a:r>
            <a:r>
              <a:rPr lang="en-US" sz="2000" dirty="0" smtClean="0">
                <a:latin typeface="Courier New" pitchFamily="49" charset="0"/>
                <a:cs typeface="Courier New" pitchFamily="49" charset="0"/>
              </a:rPr>
              <a:t>))</a:t>
            </a:r>
          </a:p>
          <a:p>
            <a:pPr lvl="1"/>
            <a:endParaRPr lang="en-US" sz="2000" dirty="0" smtClean="0">
              <a:latin typeface="Courier New" pitchFamily="49" charset="0"/>
              <a:cs typeface="Courier New" pitchFamily="49" charset="0"/>
            </a:endParaRPr>
          </a:p>
          <a:p>
            <a:r>
              <a:rPr lang="en-US" dirty="0" smtClean="0"/>
              <a:t>Asynchronous </a:t>
            </a:r>
            <a:r>
              <a:rPr lang="en-US" dirty="0"/>
              <a:t>Pipelined FIR </a:t>
            </a:r>
            <a:r>
              <a:rPr lang="en-US" dirty="0" smtClean="0"/>
              <a:t>Filter:</a:t>
            </a:r>
            <a:endParaRPr lang="en-US" sz="2000" dirty="0">
              <a:latin typeface="Courier New" pitchFamily="49" charset="0"/>
              <a:cs typeface="Courier New" pitchFamily="49" charset="0"/>
            </a:endParaRPr>
          </a:p>
          <a:p>
            <a:pPr lvl="1"/>
            <a:endParaRPr lang="en-US" sz="2000" dirty="0" smtClean="0">
              <a:latin typeface="Courier New" pitchFamily="49" charset="0"/>
              <a:cs typeface="Courier New" pitchFamily="49" charset="0"/>
            </a:endParaRPr>
          </a:p>
          <a:p>
            <a:pPr lvl="1"/>
            <a:endParaRPr lang="en-US" sz="2000" dirty="0">
              <a:latin typeface="Courier New" pitchFamily="49" charset="0"/>
              <a:cs typeface="Courier New" pitchFamily="49" charset="0"/>
            </a:endParaRPr>
          </a:p>
          <a:p>
            <a:pPr lvl="1"/>
            <a:endParaRPr lang="en-US" sz="2000" dirty="0" smtClean="0">
              <a:latin typeface="Courier New" pitchFamily="49" charset="0"/>
              <a:cs typeface="Courier New" pitchFamily="49" charset="0"/>
            </a:endParaRPr>
          </a:p>
          <a:p>
            <a:pPr lvl="1"/>
            <a:endParaRPr lang="en-US" sz="2000" dirty="0">
              <a:latin typeface="Courier New" pitchFamily="49" charset="0"/>
              <a:cs typeface="Courier New" pitchFamily="49" charset="0"/>
            </a:endParaRPr>
          </a:p>
          <a:p>
            <a:pPr lvl="1"/>
            <a:r>
              <a:rPr lang="da-DK" sz="2000" dirty="0">
                <a:latin typeface="Courier New" pitchFamily="49" charset="0"/>
                <a:cs typeface="Courier New" pitchFamily="49" charset="0"/>
              </a:rPr>
              <a:t>AG (x=1 </a:t>
            </a:r>
            <a:endParaRPr lang="da-DK" sz="2000" dirty="0" smtClean="0">
              <a:latin typeface="Courier New" pitchFamily="49" charset="0"/>
              <a:cs typeface="Courier New" pitchFamily="49" charset="0"/>
            </a:endParaRPr>
          </a:p>
          <a:p>
            <a:pPr marL="457200" lvl="1" indent="0">
              <a:buNone/>
            </a:pPr>
            <a:r>
              <a:rPr lang="da-DK" sz="2000" dirty="0">
                <a:latin typeface="Courier New" pitchFamily="49" charset="0"/>
                <a:cs typeface="Courier New" pitchFamily="49" charset="0"/>
              </a:rPr>
              <a:t>	</a:t>
            </a:r>
            <a:r>
              <a:rPr lang="da-DK" sz="2000" dirty="0" smtClean="0">
                <a:latin typeface="Courier New" pitchFamily="49" charset="0"/>
                <a:cs typeface="Courier New" pitchFamily="49" charset="0"/>
              </a:rPr>
              <a:t>-&gt; </a:t>
            </a:r>
            <a:r>
              <a:rPr lang="da-DK" sz="2000" dirty="0">
                <a:latin typeface="Courier New" pitchFamily="49" charset="0"/>
                <a:cs typeface="Courier New" pitchFamily="49" charset="0"/>
              </a:rPr>
              <a:t>AF (</a:t>
            </a:r>
            <a:r>
              <a:rPr lang="da-DK" sz="2000" dirty="0" smtClean="0">
                <a:latin typeface="Courier New" pitchFamily="49" charset="0"/>
                <a:cs typeface="Courier New" pitchFamily="49" charset="0"/>
              </a:rPr>
              <a:t>A[L0=1 </a:t>
            </a:r>
            <a:r>
              <a:rPr lang="da-DK" sz="2000" dirty="0">
                <a:latin typeface="Courier New" pitchFamily="49" charset="0"/>
                <a:cs typeface="Courier New" pitchFamily="49" charset="0"/>
              </a:rPr>
              <a:t>U L1 = 1</a:t>
            </a:r>
            <a:r>
              <a:rPr lang="da-DK"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a:p>
            <a:pPr lvl="1"/>
            <a:endParaRPr lang="en-US" dirty="0"/>
          </a:p>
          <a:p>
            <a:pPr lvl="1"/>
            <a:endParaRPr lang="en-US" sz="2000" dirty="0">
              <a:latin typeface="Courier New" pitchFamily="49" charset="0"/>
              <a:cs typeface="Courier New" pitchFamily="49" charset="0"/>
            </a:endParaRPr>
          </a:p>
          <a:p>
            <a:pPr lvl="1"/>
            <a:endParaRPr lang="en-US" dirty="0"/>
          </a:p>
        </p:txBody>
      </p:sp>
      <p:sp>
        <p:nvSpPr>
          <p:cNvPr id="14" name="Date Placeholder 13"/>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26</a:t>
            </a:fld>
            <a:endParaRPr lang="en-US" sz="1000" dirty="0"/>
          </a:p>
        </p:txBody>
      </p:sp>
      <p:pic>
        <p:nvPicPr>
          <p:cNvPr id="7" name="Picture 6"/>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04" t="41304" r="37977" b="34472"/>
          <a:stretch/>
        </p:blipFill>
        <p:spPr bwMode="auto">
          <a:xfrm>
            <a:off x="4977859" y="762001"/>
            <a:ext cx="4166141" cy="1447800"/>
          </a:xfrm>
          <a:prstGeom prst="rect">
            <a:avLst/>
          </a:prstGeom>
          <a:ln>
            <a:noFill/>
          </a:ln>
          <a:extLst>
            <a:ext uri="{53640926-AAD7-44D8-BBD7-CCE9431645EC}">
              <a14:shadowObscured xmlns:a14="http://schemas.microsoft.com/office/drawing/2010/main"/>
            </a:ext>
          </a:extLst>
        </p:spPr>
      </p:pic>
      <p:grpSp>
        <p:nvGrpSpPr>
          <p:cNvPr id="8" name="Group 7"/>
          <p:cNvGrpSpPr/>
          <p:nvPr/>
        </p:nvGrpSpPr>
        <p:grpSpPr>
          <a:xfrm>
            <a:off x="4943519" y="2362200"/>
            <a:ext cx="3895681" cy="3156022"/>
            <a:chOff x="4267200" y="1676400"/>
            <a:chExt cx="4724400" cy="3827396"/>
          </a:xfrm>
        </p:grpSpPr>
        <p:grpSp>
          <p:nvGrpSpPr>
            <p:cNvPr id="9" name="Group 8"/>
            <p:cNvGrpSpPr/>
            <p:nvPr/>
          </p:nvGrpSpPr>
          <p:grpSpPr>
            <a:xfrm>
              <a:off x="4267200" y="1676400"/>
              <a:ext cx="4724400" cy="3827396"/>
              <a:chOff x="3962400" y="1768719"/>
              <a:chExt cx="5181600" cy="4372710"/>
            </a:xfrm>
          </p:grpSpPr>
          <p:pic>
            <p:nvPicPr>
              <p:cNvPr id="12" name="Picture 2"/>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4088"/>
              <a:stretch/>
            </p:blipFill>
            <p:spPr bwMode="auto">
              <a:xfrm>
                <a:off x="3962400" y="1768719"/>
                <a:ext cx="5181600" cy="371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114800" y="5715000"/>
                <a:ext cx="5001735" cy="426429"/>
              </a:xfrm>
              <a:prstGeom prst="rect">
                <a:avLst/>
              </a:prstGeom>
              <a:noFill/>
            </p:spPr>
            <p:txBody>
              <a:bodyPr wrap="none" rtlCol="0">
                <a:spAutoFit/>
              </a:bodyPr>
              <a:lstStyle/>
              <a:p>
                <a:r>
                  <a:rPr lang="en-US" sz="1400" dirty="0" smtClean="0"/>
                  <a:t>General Asynchronous Pipelined FIR Filter Design</a:t>
                </a:r>
                <a:endParaRPr lang="en-US" sz="1400" dirty="0"/>
              </a:p>
            </p:txBody>
          </p:sp>
        </p:grpSp>
        <p:sp>
          <p:nvSpPr>
            <p:cNvPr id="10" name="TextBox 9"/>
            <p:cNvSpPr txBox="1"/>
            <p:nvPr/>
          </p:nvSpPr>
          <p:spPr>
            <a:xfrm>
              <a:off x="4740454" y="2159000"/>
              <a:ext cx="465006" cy="373250"/>
            </a:xfrm>
            <a:prstGeom prst="rect">
              <a:avLst/>
            </a:prstGeom>
            <a:noFill/>
          </p:spPr>
          <p:txBody>
            <a:bodyPr wrap="none" rtlCol="0">
              <a:spAutoFit/>
            </a:bodyPr>
            <a:lstStyle/>
            <a:p>
              <a:r>
                <a:rPr lang="en-US" sz="1400" dirty="0" smtClean="0">
                  <a:latin typeface="Times New Roman" pitchFamily="18" charset="0"/>
                  <a:cs typeface="Times New Roman" pitchFamily="18" charset="0"/>
                </a:rPr>
                <a:t>L0</a:t>
              </a:r>
              <a:endParaRPr lang="en-US" dirty="0">
                <a:latin typeface="Times New Roman" pitchFamily="18" charset="0"/>
                <a:cs typeface="Times New Roman" pitchFamily="18" charset="0"/>
              </a:endParaRPr>
            </a:p>
          </p:txBody>
        </p:sp>
        <p:sp>
          <p:nvSpPr>
            <p:cNvPr id="11" name="TextBox 10"/>
            <p:cNvSpPr txBox="1"/>
            <p:nvPr/>
          </p:nvSpPr>
          <p:spPr>
            <a:xfrm>
              <a:off x="5959654" y="2157968"/>
              <a:ext cx="465006" cy="373250"/>
            </a:xfrm>
            <a:prstGeom prst="rect">
              <a:avLst/>
            </a:prstGeom>
            <a:noFill/>
          </p:spPr>
          <p:txBody>
            <a:bodyPr wrap="none" rtlCol="0">
              <a:spAutoFit/>
            </a:bodyPr>
            <a:lstStyle/>
            <a:p>
              <a:r>
                <a:rPr lang="en-US" sz="1400" dirty="0" smtClean="0">
                  <a:latin typeface="Times New Roman" pitchFamily="18" charset="0"/>
                  <a:cs typeface="Times New Roman" pitchFamily="18" charset="0"/>
                </a:rPr>
                <a:t>L1</a:t>
              </a:r>
              <a:endParaRPr lang="en-US" dirty="0">
                <a:latin typeface="Times New Roman" pitchFamily="18" charset="0"/>
                <a:cs typeface="Times New Roman" pitchFamily="18" charset="0"/>
              </a:endParaRPr>
            </a:p>
          </p:txBody>
        </p:sp>
      </p:grpSp>
    </p:spTree>
    <p:extLst>
      <p:ext uri="{BB962C8B-B14F-4D97-AF65-F5344CB8AC3E}">
        <p14:creationId xmlns:p14="http://schemas.microsoft.com/office/powerpoint/2010/main" val="1954197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On-Going Work</a:t>
            </a:r>
            <a:endParaRPr lang="en-US" dirty="0"/>
          </a:p>
        </p:txBody>
      </p:sp>
      <p:sp>
        <p:nvSpPr>
          <p:cNvPr id="6" name="Text Placeholder 5"/>
          <p:cNvSpPr>
            <a:spLocks noGrp="1"/>
          </p:cNvSpPr>
          <p:nvPr>
            <p:ph type="body" idx="1"/>
          </p:nvPr>
        </p:nvSpPr>
        <p:spPr/>
        <p:txBody>
          <a:bodyPr/>
          <a:lstStyle/>
          <a:p>
            <a:endParaRPr lang="en-US"/>
          </a:p>
        </p:txBody>
      </p:sp>
      <p:sp>
        <p:nvSpPr>
          <p:cNvPr id="2" name="Date Placeholder 1"/>
          <p:cNvSpPr>
            <a:spLocks noGrp="1"/>
          </p:cNvSpPr>
          <p:nvPr>
            <p:ph type="dt" sz="half" idx="10"/>
          </p:nvPr>
        </p:nvSpPr>
        <p:spPr/>
        <p:txBody>
          <a:bodyPr/>
          <a:lstStyle/>
          <a:p>
            <a:r>
              <a:rPr lang="en-US" smtClean="0"/>
              <a:t>Apr-23, 2013</a:t>
            </a:r>
            <a:endParaRPr lang="en-US" dirty="0"/>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27</a:t>
            </a:fld>
            <a:endParaRPr lang="en-US" sz="1000" dirty="0"/>
          </a:p>
        </p:txBody>
      </p:sp>
    </p:spTree>
    <p:extLst>
      <p:ext uri="{BB962C8B-B14F-4D97-AF65-F5344CB8AC3E}">
        <p14:creationId xmlns:p14="http://schemas.microsoft.com/office/powerpoint/2010/main" val="1134262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Description To Circuit Description Language</a:t>
            </a:r>
            <a:endParaRPr lang="en-US" dirty="0"/>
          </a:p>
        </p:txBody>
      </p:sp>
      <p:sp>
        <p:nvSpPr>
          <p:cNvPr id="6" name="Content Placeholder 5"/>
          <p:cNvSpPr>
            <a:spLocks noGrp="1"/>
          </p:cNvSpPr>
          <p:nvPr>
            <p:ph idx="1"/>
          </p:nvPr>
        </p:nvSpPr>
        <p:spPr/>
        <p:txBody>
          <a:bodyPr/>
          <a:lstStyle/>
          <a:p>
            <a:r>
              <a:rPr lang="en-US" dirty="0" smtClean="0"/>
              <a:t>Pre-/Post-condition</a:t>
            </a:r>
          </a:p>
          <a:p>
            <a:r>
              <a:rPr lang="en-US" dirty="0" smtClean="0"/>
              <a:t>Invariance (if any)</a:t>
            </a:r>
          </a:p>
          <a:p>
            <a:r>
              <a:rPr lang="en-US" dirty="0" smtClean="0"/>
              <a:t>Purpose</a:t>
            </a:r>
            <a:endParaRPr lang="en-US" dirty="0"/>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28</a:t>
            </a:fld>
            <a:endParaRPr lang="en-US" sz="1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83" r="34534"/>
          <a:stretch/>
        </p:blipFill>
        <p:spPr bwMode="auto">
          <a:xfrm>
            <a:off x="4800600" y="990600"/>
            <a:ext cx="3739487" cy="373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501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Description To Circuit Description Language</a:t>
            </a:r>
          </a:p>
        </p:txBody>
      </p:sp>
      <p:sp>
        <p:nvSpPr>
          <p:cNvPr id="6" name="Content Placeholder 5"/>
          <p:cNvSpPr>
            <a:spLocks noGrp="1"/>
          </p:cNvSpPr>
          <p:nvPr>
            <p:ph idx="1"/>
          </p:nvPr>
        </p:nvSpPr>
        <p:spPr/>
        <p:txBody>
          <a:bodyPr/>
          <a:lstStyle/>
          <a:p>
            <a:r>
              <a:rPr lang="en-US" dirty="0" smtClean="0"/>
              <a:t>Example: FIR filter</a:t>
            </a:r>
            <a:endParaRPr lang="en-US" dirty="0"/>
          </a:p>
        </p:txBody>
      </p:sp>
      <p:sp>
        <p:nvSpPr>
          <p:cNvPr id="8" name="Date Placeholder 7"/>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29</a:t>
            </a:fld>
            <a:endParaRPr lang="en-US" sz="10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71600"/>
            <a:ext cx="5372052" cy="3048001"/>
          </a:xfrm>
          <a:prstGeom prst="rect">
            <a:avLst/>
          </a:prstGeom>
          <a:noFill/>
        </p:spPr>
      </p:pic>
      <mc:AlternateContent xmlns:mc="http://schemas.openxmlformats.org/markup-compatibility/2006" xmlns:a14="http://schemas.microsoft.com/office/drawing/2010/main">
        <mc:Choice Requires="a14">
          <p:sp>
            <p:nvSpPr>
              <p:cNvPr id="19" name="Rectangle 18"/>
              <p:cNvSpPr/>
              <p:nvPr/>
            </p:nvSpPr>
            <p:spPr>
              <a:xfrm>
                <a:off x="228600" y="3998803"/>
                <a:ext cx="4176271" cy="877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𝑦</m:t>
                      </m:r>
                      <m:d>
                        <m:dPr>
                          <m:ctrlPr>
                            <a:rPr lang="en-US" i="1">
                              <a:latin typeface="Cambria Math"/>
                            </a:rPr>
                          </m:ctrlPr>
                        </m:dPr>
                        <m:e>
                          <m:r>
                            <a:rPr lang="en-US" i="1">
                              <a:latin typeface="Cambria Math"/>
                            </a:rPr>
                            <m:t>𝑛</m:t>
                          </m:r>
                        </m:e>
                      </m:d>
                      <m:r>
                        <a:rPr lang="en-US" i="1">
                          <a:latin typeface="Cambria Math"/>
                        </a:rPr>
                        <m:t>=</m:t>
                      </m:r>
                      <m:r>
                        <a:rPr lang="en-US" i="1">
                          <a:latin typeface="Cambria Math"/>
                        </a:rPr>
                        <m:t>h</m:t>
                      </m:r>
                      <m:d>
                        <m:dPr>
                          <m:ctrlPr>
                            <a:rPr lang="en-US" i="1">
                              <a:latin typeface="Cambria Math"/>
                            </a:rPr>
                          </m:ctrlPr>
                        </m:dPr>
                        <m:e>
                          <m:r>
                            <a:rPr lang="en-US" i="1">
                              <a:latin typeface="Cambria Math"/>
                            </a:rPr>
                            <m:t>𝑛</m:t>
                          </m:r>
                        </m:e>
                      </m:d>
                      <m:r>
                        <a:rPr lang="en-US" i="1">
                          <a:latin typeface="Cambria Math"/>
                        </a:rPr>
                        <m:t>∗</m:t>
                      </m:r>
                      <m:r>
                        <a:rPr lang="en-US" i="1">
                          <a:latin typeface="Cambria Math"/>
                        </a:rPr>
                        <m:t>𝑥</m:t>
                      </m:r>
                      <m:d>
                        <m:dPr>
                          <m:ctrlPr>
                            <a:rPr lang="en-US" i="1">
                              <a:latin typeface="Cambria Math"/>
                            </a:rPr>
                          </m:ctrlPr>
                        </m:dPr>
                        <m:e>
                          <m:r>
                            <a:rPr lang="en-US" i="1">
                              <a:latin typeface="Cambria Math"/>
                            </a:rPr>
                            <m:t>𝑛</m:t>
                          </m:r>
                        </m:e>
                      </m:d>
                      <m:r>
                        <a:rPr lang="en-US" i="1">
                          <a:latin typeface="Cambria Math"/>
                        </a:rPr>
                        <m:t>=</m:t>
                      </m:r>
                      <m:nary>
                        <m:naryPr>
                          <m:chr m:val="∑"/>
                          <m:limLoc m:val="undOvr"/>
                          <m:ctrlPr>
                            <a:rPr lang="en-US" i="1">
                              <a:latin typeface="Cambria Math"/>
                            </a:rPr>
                          </m:ctrlPr>
                        </m:naryPr>
                        <m:sub>
                          <m:r>
                            <a:rPr lang="en-US" i="1">
                              <a:latin typeface="Cambria Math"/>
                            </a:rPr>
                            <m:t>𝑘</m:t>
                          </m:r>
                          <m:r>
                            <a:rPr lang="en-US" i="1">
                              <a:latin typeface="Cambria Math"/>
                            </a:rPr>
                            <m:t>=0</m:t>
                          </m:r>
                        </m:sub>
                        <m:sup>
                          <m:r>
                            <a:rPr lang="en-US" i="1">
                              <a:latin typeface="Cambria Math"/>
                            </a:rPr>
                            <m:t>𝑁</m:t>
                          </m:r>
                          <m:r>
                            <a:rPr lang="en-US" i="1">
                              <a:latin typeface="Cambria Math"/>
                            </a:rPr>
                            <m:t>−1</m:t>
                          </m:r>
                        </m:sup>
                        <m:e>
                          <m:r>
                            <a:rPr lang="en-US" i="1">
                              <a:latin typeface="Cambria Math"/>
                            </a:rPr>
                            <m:t>h</m:t>
                          </m:r>
                          <m:d>
                            <m:dPr>
                              <m:ctrlPr>
                                <a:rPr lang="en-US" i="1">
                                  <a:latin typeface="Cambria Math"/>
                                </a:rPr>
                              </m:ctrlPr>
                            </m:dPr>
                            <m:e>
                              <m:r>
                                <a:rPr lang="en-US" i="1">
                                  <a:latin typeface="Cambria Math"/>
                                </a:rPr>
                                <m:t>𝑘</m:t>
                              </m:r>
                            </m:e>
                          </m:d>
                          <m:r>
                            <a:rPr lang="en-US" i="1">
                              <a:latin typeface="Cambria Math"/>
                            </a:rPr>
                            <m:t>. </m:t>
                          </m:r>
                          <m:r>
                            <a:rPr lang="en-US" i="1">
                              <a:latin typeface="Cambria Math"/>
                            </a:rPr>
                            <m:t>𝑥</m:t>
                          </m:r>
                          <m:r>
                            <a:rPr lang="en-US" i="1">
                              <a:latin typeface="Cambria Math"/>
                            </a:rPr>
                            <m:t>(</m:t>
                          </m:r>
                          <m:r>
                            <a:rPr lang="en-US" i="1">
                              <a:latin typeface="Cambria Math"/>
                            </a:rPr>
                            <m:t>𝑛</m:t>
                          </m:r>
                          <m:r>
                            <a:rPr lang="en-US" i="1">
                              <a:latin typeface="Cambria Math"/>
                            </a:rPr>
                            <m:t>−</m:t>
                          </m:r>
                          <m:r>
                            <a:rPr lang="en-US" i="1">
                              <a:latin typeface="Cambria Math"/>
                            </a:rPr>
                            <m:t>𝑘</m:t>
                          </m:r>
                          <m:r>
                            <a:rPr lang="en-US" i="1">
                              <a:latin typeface="Cambria Math"/>
                            </a:rPr>
                            <m:t>)</m:t>
                          </m:r>
                        </m:e>
                      </m:nary>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228600" y="3998803"/>
                <a:ext cx="4176271" cy="877997"/>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9470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a:p>
        </p:txBody>
      </p:sp>
      <p:sp>
        <p:nvSpPr>
          <p:cNvPr id="6" name="Content Placeholder 5"/>
          <p:cNvSpPr>
            <a:spLocks noGrp="1"/>
          </p:cNvSpPr>
          <p:nvPr>
            <p:ph idx="1"/>
          </p:nvPr>
        </p:nvSpPr>
        <p:spPr/>
        <p:txBody>
          <a:bodyPr/>
          <a:lstStyle/>
          <a:p>
            <a:r>
              <a:rPr lang="en-US" dirty="0" smtClean="0"/>
              <a:t>Asynchronous </a:t>
            </a:r>
            <a:r>
              <a:rPr lang="en-US" dirty="0" smtClean="0"/>
              <a:t>circuit design</a:t>
            </a:r>
          </a:p>
          <a:p>
            <a:r>
              <a:rPr lang="en-US" dirty="0" smtClean="0"/>
              <a:t>Proposed verification approach</a:t>
            </a:r>
          </a:p>
          <a:p>
            <a:r>
              <a:rPr lang="en-US" dirty="0" smtClean="0"/>
              <a:t>On-going work</a:t>
            </a:r>
          </a:p>
          <a:p>
            <a:r>
              <a:rPr lang="en-US" dirty="0" smtClean="0"/>
              <a:t>Discussion</a:t>
            </a:r>
            <a:endParaRPr lang="en-US" dirty="0"/>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4" name="Slide Number Placeholder 3"/>
          <p:cNvSpPr>
            <a:spLocks noGrp="1"/>
          </p:cNvSpPr>
          <p:nvPr>
            <p:ph type="sldNum" sz="quarter" idx="12"/>
          </p:nvPr>
        </p:nvSpPr>
        <p:spPr/>
        <p:txBody>
          <a:bodyPr/>
          <a:lstStyle/>
          <a:p>
            <a:fld id="{256D3EEF-DE4E-429D-8EC4-DDC531AFF587}" type="slidenum">
              <a:rPr lang="en-US" smtClean="0"/>
              <a:pPr/>
              <a:t>3</a:t>
            </a:fld>
            <a:endParaRPr lang="en-US" dirty="0"/>
          </a:p>
        </p:txBody>
      </p:sp>
      <p:sp>
        <p:nvSpPr>
          <p:cNvPr id="17" name="Date Placeholder 16"/>
          <p:cNvSpPr>
            <a:spLocks noGrp="1"/>
          </p:cNvSpPr>
          <p:nvPr>
            <p:ph type="dt" sz="half" idx="10"/>
          </p:nvPr>
        </p:nvSpPr>
        <p:spPr/>
        <p:txBody>
          <a:bodyPr/>
          <a:lstStyle/>
          <a:p>
            <a:pPr algn="r"/>
            <a:r>
              <a:rPr lang="en-US" smtClean="0"/>
              <a:t>Apr-23, 2013</a:t>
            </a:r>
            <a:endParaRPr lang="en-US" dirty="0"/>
          </a:p>
        </p:txBody>
      </p:sp>
    </p:spTree>
    <p:extLst>
      <p:ext uri="{BB962C8B-B14F-4D97-AF65-F5344CB8AC3E}">
        <p14:creationId xmlns:p14="http://schemas.microsoft.com/office/powerpoint/2010/main" val="1147435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Description To Circuit Description Language</a:t>
            </a:r>
          </a:p>
        </p:txBody>
      </p:sp>
      <p:sp>
        <p:nvSpPr>
          <p:cNvPr id="6" name="Content Placeholder 5"/>
          <p:cNvSpPr>
            <a:spLocks noGrp="1"/>
          </p:cNvSpPr>
          <p:nvPr>
            <p:ph idx="1"/>
          </p:nvPr>
        </p:nvSpPr>
        <p:spPr/>
        <p:txBody>
          <a:bodyPr/>
          <a:lstStyle/>
          <a:p>
            <a:r>
              <a:rPr lang="en-US" dirty="0" smtClean="0"/>
              <a:t>Example: FIR filter</a:t>
            </a:r>
            <a:endParaRPr lang="en-US" dirty="0"/>
          </a:p>
        </p:txBody>
      </p:sp>
      <p:sp>
        <p:nvSpPr>
          <p:cNvPr id="8" name="Date Placeholder 7"/>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30</a:t>
            </a:fld>
            <a:endParaRPr lang="en-US" sz="10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76176"/>
            <a:ext cx="2659276" cy="1557424"/>
          </a:xfrm>
          <a:prstGeom prst="rect">
            <a:avLst/>
          </a:prstGeom>
          <a:noFill/>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5638800" cy="54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922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Description To Circuit Description Language</a:t>
            </a:r>
          </a:p>
        </p:txBody>
      </p:sp>
      <p:sp>
        <p:nvSpPr>
          <p:cNvPr id="6" name="Content Placeholder 5"/>
          <p:cNvSpPr>
            <a:spLocks noGrp="1"/>
          </p:cNvSpPr>
          <p:nvPr>
            <p:ph idx="1"/>
          </p:nvPr>
        </p:nvSpPr>
        <p:spPr/>
        <p:txBody>
          <a:bodyPr/>
          <a:lstStyle/>
          <a:p>
            <a:r>
              <a:rPr lang="en-US" dirty="0" smtClean="0"/>
              <a:t>Example: FIR filter</a:t>
            </a:r>
            <a:endParaRPr lang="en-US" dirty="0"/>
          </a:p>
        </p:txBody>
      </p:sp>
      <p:sp>
        <p:nvSpPr>
          <p:cNvPr id="10" name="Date Placeholder 9"/>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31</a:t>
            </a:fld>
            <a:endParaRPr lang="en-US" sz="10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472525" y="1371599"/>
            <a:ext cx="5131371" cy="3005224"/>
          </a:xfrm>
          <a:prstGeom prst="rect">
            <a:avLst/>
          </a:prstGeom>
          <a:noFill/>
        </p:spPr>
      </p:pic>
      <p:sp>
        <p:nvSpPr>
          <p:cNvPr id="8" name="Rectangle 7"/>
          <p:cNvSpPr/>
          <p:nvPr/>
        </p:nvSpPr>
        <p:spPr>
          <a:xfrm>
            <a:off x="152400" y="4917996"/>
            <a:ext cx="8763000" cy="1200329"/>
          </a:xfrm>
          <a:prstGeom prst="rect">
            <a:avLst/>
          </a:prstGeom>
          <a:solidFill>
            <a:schemeClr val="accent3">
              <a:lumMod val="40000"/>
              <a:lumOff val="60000"/>
            </a:schemeClr>
          </a:solidFill>
        </p:spPr>
        <p:txBody>
          <a:bodyPr wrap="square">
            <a:spAutoFit/>
          </a:bodyPr>
          <a:lstStyle/>
          <a:p>
            <a:r>
              <a:rPr lang="en-US" sz="2400" b="1" dirty="0" err="1"/>
              <a:t>postcond</a:t>
            </a:r>
            <a:r>
              <a:rPr lang="en-US" sz="2400" b="1" dirty="0"/>
              <a:t>(Tap) ⊆ </a:t>
            </a:r>
            <a:endParaRPr lang="en-US" sz="2400" b="1" dirty="0" smtClean="0"/>
          </a:p>
          <a:p>
            <a:r>
              <a:rPr lang="en-US" sz="2400" b="1" dirty="0"/>
              <a:t>	</a:t>
            </a:r>
            <a:r>
              <a:rPr lang="en-US" sz="2400" b="1" dirty="0" smtClean="0"/>
              <a:t>(</a:t>
            </a:r>
            <a:r>
              <a:rPr lang="en-US" sz="2400" b="1" dirty="0" err="1"/>
              <a:t>precond</a:t>
            </a:r>
            <a:r>
              <a:rPr lang="en-US" sz="2400" b="1" dirty="0"/>
              <a:t>(Tap) ∪ </a:t>
            </a:r>
            <a:r>
              <a:rPr lang="en-US" sz="2400" b="1" dirty="0" err="1"/>
              <a:t>postcond</a:t>
            </a:r>
            <a:r>
              <a:rPr lang="en-US" sz="2400" b="1" dirty="0"/>
              <a:t>(Buffer) ∪ </a:t>
            </a:r>
            <a:r>
              <a:rPr lang="en-US" sz="2400" b="1" dirty="0" err="1"/>
              <a:t>postcond</a:t>
            </a:r>
            <a:r>
              <a:rPr lang="en-US" sz="2400" b="1" dirty="0"/>
              <a:t>(APM) </a:t>
            </a:r>
            <a:endParaRPr lang="en-US" sz="2400" b="1" dirty="0" smtClean="0"/>
          </a:p>
          <a:p>
            <a:r>
              <a:rPr lang="en-US" sz="2400" b="1" dirty="0"/>
              <a:t>	</a:t>
            </a:r>
            <a:r>
              <a:rPr lang="en-US" sz="2400" b="1" dirty="0" smtClean="0"/>
              <a:t>	∪ </a:t>
            </a:r>
            <a:r>
              <a:rPr lang="en-US" sz="2400" b="1" dirty="0" err="1"/>
              <a:t>postcond</a:t>
            </a:r>
            <a:r>
              <a:rPr lang="en-US" sz="2400" b="1" dirty="0"/>
              <a:t>(Adder))</a:t>
            </a:r>
          </a:p>
        </p:txBody>
      </p:sp>
      <p:sp>
        <p:nvSpPr>
          <p:cNvPr id="9" name="Rectangle 8"/>
          <p:cNvSpPr/>
          <p:nvPr/>
        </p:nvSpPr>
        <p:spPr>
          <a:xfrm>
            <a:off x="3962400" y="1371600"/>
            <a:ext cx="16764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472525" y="4114800"/>
            <a:ext cx="718475"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599"/>
            <a:ext cx="2667000" cy="327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037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Description To Circuit Description Language</a:t>
            </a:r>
          </a:p>
        </p:txBody>
      </p:sp>
      <p:sp>
        <p:nvSpPr>
          <p:cNvPr id="6" name="Content Placeholder 5"/>
          <p:cNvSpPr>
            <a:spLocks noGrp="1"/>
          </p:cNvSpPr>
          <p:nvPr>
            <p:ph idx="1"/>
          </p:nvPr>
        </p:nvSpPr>
        <p:spPr/>
        <p:txBody>
          <a:bodyPr/>
          <a:lstStyle/>
          <a:p>
            <a:r>
              <a:rPr lang="en-US" dirty="0" smtClean="0"/>
              <a:t>Example: FIR filter</a:t>
            </a:r>
            <a:endParaRPr lang="en-US" dirty="0"/>
          </a:p>
        </p:txBody>
      </p:sp>
      <p:sp>
        <p:nvSpPr>
          <p:cNvPr id="10" name="Date Placeholder 9"/>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32</a:t>
            </a:fld>
            <a:endParaRPr lang="en-US" sz="10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830699" y="914400"/>
            <a:ext cx="3773197" cy="2209800"/>
          </a:xfrm>
          <a:prstGeom prst="rect">
            <a:avLst/>
          </a:prstGeom>
          <a:noFill/>
        </p:spPr>
      </p:pic>
      <p:sp>
        <p:nvSpPr>
          <p:cNvPr id="8" name="Rectangle 7"/>
          <p:cNvSpPr/>
          <p:nvPr/>
        </p:nvSpPr>
        <p:spPr>
          <a:xfrm>
            <a:off x="3055517" y="3347383"/>
            <a:ext cx="5212637" cy="738664"/>
          </a:xfrm>
          <a:prstGeom prst="rect">
            <a:avLst/>
          </a:prstGeom>
        </p:spPr>
        <p:txBody>
          <a:bodyPr wrap="square">
            <a:spAutoFit/>
          </a:bodyPr>
          <a:lstStyle/>
          <a:p>
            <a:r>
              <a:rPr lang="en-US" sz="1400" b="1" dirty="0" err="1"/>
              <a:t>postcond</a:t>
            </a:r>
            <a:r>
              <a:rPr lang="en-US" sz="1400" b="1" dirty="0"/>
              <a:t>(Tap) ⊆ </a:t>
            </a:r>
            <a:endParaRPr lang="en-US" sz="1400" b="1" dirty="0" smtClean="0"/>
          </a:p>
          <a:p>
            <a:r>
              <a:rPr lang="en-US" sz="1400" b="1" dirty="0"/>
              <a:t>	</a:t>
            </a:r>
            <a:r>
              <a:rPr lang="en-US" sz="1400" b="1" dirty="0" smtClean="0"/>
              <a:t>(</a:t>
            </a:r>
            <a:r>
              <a:rPr lang="en-US" sz="1400" b="1" dirty="0" err="1"/>
              <a:t>precond</a:t>
            </a:r>
            <a:r>
              <a:rPr lang="en-US" sz="1400" b="1" dirty="0"/>
              <a:t>(Tap) ∪ </a:t>
            </a:r>
            <a:r>
              <a:rPr lang="en-US" sz="1400" b="1" dirty="0" err="1"/>
              <a:t>postcond</a:t>
            </a:r>
            <a:r>
              <a:rPr lang="en-US" sz="1400" b="1" dirty="0"/>
              <a:t>(Buffer) ∪ </a:t>
            </a:r>
            <a:r>
              <a:rPr lang="en-US" sz="1400" b="1" dirty="0" err="1"/>
              <a:t>postcond</a:t>
            </a:r>
            <a:r>
              <a:rPr lang="en-US" sz="1400" b="1" dirty="0"/>
              <a:t>(APM) </a:t>
            </a:r>
            <a:endParaRPr lang="en-US" sz="1400" b="1" dirty="0" smtClean="0"/>
          </a:p>
          <a:p>
            <a:r>
              <a:rPr lang="en-US" sz="1400" b="1" dirty="0"/>
              <a:t>	</a:t>
            </a:r>
            <a:r>
              <a:rPr lang="en-US" sz="1400" b="1" dirty="0" smtClean="0"/>
              <a:t>	∪ </a:t>
            </a:r>
            <a:r>
              <a:rPr lang="en-US" sz="1400" b="1" dirty="0" err="1"/>
              <a:t>postcond</a:t>
            </a:r>
            <a:r>
              <a:rPr lang="en-US" sz="1400" b="1" dirty="0"/>
              <a:t>(Adder))</a:t>
            </a:r>
          </a:p>
        </p:txBody>
      </p:sp>
      <p:sp>
        <p:nvSpPr>
          <p:cNvPr id="9" name="Rectangle 8"/>
          <p:cNvSpPr/>
          <p:nvPr/>
        </p:nvSpPr>
        <p:spPr>
          <a:xfrm>
            <a:off x="5075273" y="873457"/>
            <a:ext cx="1173127" cy="2292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4533900" y="2133600"/>
            <a:ext cx="541374" cy="495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1600200" cy="196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43385" y="4096283"/>
            <a:ext cx="8278805" cy="1077218"/>
          </a:xfrm>
          <a:prstGeom prst="rect">
            <a:avLst/>
          </a:prstGeom>
          <a:noFill/>
        </p:spPr>
        <p:txBody>
          <a:bodyPr wrap="none" rtlCol="0">
            <a:spAutoFit/>
          </a:bodyPr>
          <a:lstStyle/>
          <a:p>
            <a:r>
              <a:rPr lang="en-US" sz="3200" b="1" dirty="0" smtClean="0">
                <a:solidFill>
                  <a:schemeClr val="accent1">
                    <a:lumMod val="50000"/>
                  </a:schemeClr>
                </a:solidFill>
              </a:rPr>
              <a:t>Verify circuit as you design</a:t>
            </a:r>
          </a:p>
          <a:p>
            <a:r>
              <a:rPr lang="en-US" sz="3200" b="1" dirty="0" smtClean="0">
                <a:solidFill>
                  <a:schemeClr val="accent1">
                    <a:lumMod val="50000"/>
                  </a:schemeClr>
                </a:solidFill>
              </a:rPr>
              <a:t>Automatic design a circuit upon a requirement?</a:t>
            </a:r>
            <a:endParaRPr lang="en-US" sz="1100" b="1" dirty="0">
              <a:solidFill>
                <a:schemeClr val="accent1">
                  <a:lumMod val="50000"/>
                </a:schemeClr>
              </a:solidFill>
            </a:endParaRPr>
          </a:p>
        </p:txBody>
      </p:sp>
    </p:spTree>
    <p:extLst>
      <p:ext uri="{BB962C8B-B14F-4D97-AF65-F5344CB8AC3E}">
        <p14:creationId xmlns:p14="http://schemas.microsoft.com/office/powerpoint/2010/main" val="3110348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7" name="Text Placeholder 6"/>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r>
              <a:rPr lang="en-US" smtClean="0"/>
              <a:t>Apr-23, 2013</a:t>
            </a:r>
            <a:endParaRPr lang="en-US" dirty="0"/>
          </a:p>
        </p:txBody>
      </p:sp>
      <p:sp>
        <p:nvSpPr>
          <p:cNvPr id="4" name="Footer Placeholder 3"/>
          <p:cNvSpPr>
            <a:spLocks noGrp="1"/>
          </p:cNvSpPr>
          <p:nvPr>
            <p:ph type="ftr" sz="quarter" idx="11"/>
          </p:nvPr>
        </p:nvSpPr>
        <p:spPr/>
        <p:txBody>
          <a:bodyPr/>
          <a:lstStyle/>
          <a:p>
            <a:r>
              <a:rPr lang="en-US" smtClean="0">
                <a:solidFill>
                  <a:schemeClr val="bg1"/>
                </a:solidFill>
              </a:rPr>
              <a:t>Asynchronous Circuit Verification: from Specification to Circuit</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r"/>
            <a:fld id="{256D3EEF-DE4E-429D-8EC4-DDC531AFF587}" type="slidenum">
              <a:rPr lang="en-US" sz="1000" smtClean="0"/>
              <a:pPr algn="r"/>
              <a:t>33</a:t>
            </a:fld>
            <a:endParaRPr lang="en-US" dirty="0"/>
          </a:p>
        </p:txBody>
      </p:sp>
    </p:spTree>
    <p:extLst>
      <p:ext uri="{BB962C8B-B14F-4D97-AF65-F5344CB8AC3E}">
        <p14:creationId xmlns:p14="http://schemas.microsoft.com/office/powerpoint/2010/main" val="1891895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Work</a:t>
            </a:r>
            <a:endParaRPr lang="en-US" dirty="0"/>
          </a:p>
        </p:txBody>
      </p:sp>
      <p:sp>
        <p:nvSpPr>
          <p:cNvPr id="6" name="Content Placeholder 5"/>
          <p:cNvSpPr>
            <a:spLocks noGrp="1"/>
          </p:cNvSpPr>
          <p:nvPr>
            <p:ph idx="1"/>
          </p:nvPr>
        </p:nvSpPr>
        <p:spPr/>
        <p:txBody>
          <a:bodyPr/>
          <a:lstStyle/>
          <a:p>
            <a:r>
              <a:rPr lang="en-US" dirty="0" smtClean="0"/>
              <a:t>Up:</a:t>
            </a:r>
          </a:p>
          <a:p>
            <a:pPr lvl="1"/>
            <a:r>
              <a:rPr lang="en-US" dirty="0" err="1" smtClean="0"/>
              <a:t>PAiD</a:t>
            </a:r>
            <a:r>
              <a:rPr lang="en-US" dirty="0" smtClean="0"/>
              <a:t> environment for designing, synthesizing and verifying asynchronous circuits</a:t>
            </a:r>
          </a:p>
          <a:p>
            <a:r>
              <a:rPr lang="en-US" dirty="0" smtClean="0"/>
              <a:t>Down:</a:t>
            </a:r>
          </a:p>
          <a:p>
            <a:pPr lvl="1"/>
            <a:r>
              <a:rPr lang="en-US" dirty="0" smtClean="0"/>
              <a:t>Verify small-size asynchronous circuits</a:t>
            </a:r>
          </a:p>
          <a:p>
            <a:pPr lvl="1"/>
            <a:r>
              <a:rPr lang="en-US" dirty="0" smtClean="0"/>
              <a:t>Time/Resource consuming in verification</a:t>
            </a:r>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34</a:t>
            </a:fld>
            <a:endParaRPr lang="en-US" sz="1000" dirty="0"/>
          </a:p>
        </p:txBody>
      </p:sp>
    </p:spTree>
    <p:extLst>
      <p:ext uri="{BB962C8B-B14F-4D97-AF65-F5344CB8AC3E}">
        <p14:creationId xmlns:p14="http://schemas.microsoft.com/office/powerpoint/2010/main" val="3784754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&amp; Future Work</a:t>
            </a:r>
            <a:endParaRPr lang="en-US" dirty="0"/>
          </a:p>
        </p:txBody>
      </p:sp>
      <p:sp>
        <p:nvSpPr>
          <p:cNvPr id="6" name="Content Placeholder 5"/>
          <p:cNvSpPr>
            <a:spLocks noGrp="1"/>
          </p:cNvSpPr>
          <p:nvPr>
            <p:ph idx="1"/>
          </p:nvPr>
        </p:nvSpPr>
        <p:spPr/>
        <p:txBody>
          <a:bodyPr/>
          <a:lstStyle/>
          <a:p>
            <a:r>
              <a:rPr lang="en-US" dirty="0" smtClean="0"/>
              <a:t>Automatic design upon request</a:t>
            </a:r>
          </a:p>
          <a:p>
            <a:r>
              <a:rPr lang="en-US" dirty="0" smtClean="0"/>
              <a:t>Circuit optimization</a:t>
            </a:r>
          </a:p>
          <a:p>
            <a:r>
              <a:rPr lang="en-US" dirty="0" smtClean="0"/>
              <a:t>Lower-level verification</a:t>
            </a:r>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35</a:t>
            </a:fld>
            <a:endParaRPr lang="en-US" sz="1000" dirty="0"/>
          </a:p>
        </p:txBody>
      </p:sp>
    </p:spTree>
    <p:extLst>
      <p:ext uri="{BB962C8B-B14F-4D97-AF65-F5344CB8AC3E}">
        <p14:creationId xmlns:p14="http://schemas.microsoft.com/office/powerpoint/2010/main" val="1036739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Thanks!</a:t>
            </a:r>
            <a:endParaRPr lang="en-US"/>
          </a:p>
        </p:txBody>
      </p:sp>
      <p:sp>
        <p:nvSpPr>
          <p:cNvPr id="6" name="Text Placeholder 5"/>
          <p:cNvSpPr>
            <a:spLocks noGrp="1"/>
          </p:cNvSpPr>
          <p:nvPr>
            <p:ph type="body" idx="1"/>
          </p:nvPr>
        </p:nvSpPr>
        <p:spPr/>
        <p:txBody>
          <a:bodyPr/>
          <a:lstStyle/>
          <a:p>
            <a:endParaRPr lang="en-US"/>
          </a:p>
        </p:txBody>
      </p:sp>
      <p:sp>
        <p:nvSpPr>
          <p:cNvPr id="2" name="Date Placeholder 1"/>
          <p:cNvSpPr>
            <a:spLocks noGrp="1"/>
          </p:cNvSpPr>
          <p:nvPr>
            <p:ph type="dt" sz="half" idx="10"/>
          </p:nvPr>
        </p:nvSpPr>
        <p:spPr/>
        <p:txBody>
          <a:bodyPr/>
          <a:lstStyle/>
          <a:p>
            <a:r>
              <a:rPr lang="en-US" smtClean="0"/>
              <a:t>Apr-23, 2013</a:t>
            </a:r>
            <a:endParaRPr lang="en-US" dirty="0"/>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36</a:t>
            </a:fld>
            <a:endParaRPr lang="en-US" sz="1000" dirty="0"/>
          </a:p>
        </p:txBody>
      </p:sp>
    </p:spTree>
    <p:extLst>
      <p:ext uri="{BB962C8B-B14F-4D97-AF65-F5344CB8AC3E}">
        <p14:creationId xmlns:p14="http://schemas.microsoft.com/office/powerpoint/2010/main" val="2470993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PN-DFG to </a:t>
            </a:r>
            <a:r>
              <a:rPr lang="en-US" dirty="0" err="1" smtClean="0"/>
              <a:t>NuSMV</a:t>
            </a:r>
            <a:endParaRPr lang="en-US" dirty="0"/>
          </a:p>
        </p:txBody>
      </p:sp>
      <p:sp>
        <p:nvSpPr>
          <p:cNvPr id="7" name="Text Placeholder 6"/>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r>
              <a:rPr lang="en-US" smtClean="0"/>
              <a:t>Apr-23, 2013</a:t>
            </a:r>
            <a:endParaRPr lang="en-US" dirty="0"/>
          </a:p>
        </p:txBody>
      </p:sp>
      <p:sp>
        <p:nvSpPr>
          <p:cNvPr id="4" name="Footer Placeholder 3"/>
          <p:cNvSpPr>
            <a:spLocks noGrp="1"/>
          </p:cNvSpPr>
          <p:nvPr>
            <p:ph type="ftr" sz="quarter" idx="11"/>
          </p:nvPr>
        </p:nvSpPr>
        <p:spPr/>
        <p:txBody>
          <a:bodyPr/>
          <a:lstStyle/>
          <a:p>
            <a:r>
              <a:rPr lang="en-US" smtClean="0">
                <a:solidFill>
                  <a:schemeClr val="bg1"/>
                </a:solidFill>
              </a:rPr>
              <a:t>Asynchronous Circuit Verification: from Specification to Circuit</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lgn="r"/>
            <a:fld id="{256D3EEF-DE4E-429D-8EC4-DDC531AFF587}" type="slidenum">
              <a:rPr lang="en-US" sz="1000" smtClean="0"/>
              <a:pPr algn="r"/>
              <a:t>37</a:t>
            </a:fld>
            <a:endParaRPr lang="en-US" dirty="0"/>
          </a:p>
        </p:txBody>
      </p:sp>
    </p:spTree>
    <p:extLst>
      <p:ext uri="{BB962C8B-B14F-4D97-AF65-F5344CB8AC3E}">
        <p14:creationId xmlns:p14="http://schemas.microsoft.com/office/powerpoint/2010/main" val="3133400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PN-DFG to </a:t>
            </a:r>
            <a:r>
              <a:rPr lang="en-US" smtClean="0"/>
              <a:t>NuSMV</a:t>
            </a:r>
            <a:endParaRPr lang="en-US"/>
          </a:p>
        </p:txBody>
      </p:sp>
      <p:sp>
        <p:nvSpPr>
          <p:cNvPr id="6" name="Content Placeholder 5"/>
          <p:cNvSpPr>
            <a:spLocks noGrp="1"/>
          </p:cNvSpPr>
          <p:nvPr>
            <p:ph idx="1"/>
          </p:nvPr>
        </p:nvSpPr>
        <p:spPr/>
        <p:txBody>
          <a:bodyPr>
            <a:normAutofit/>
          </a:bodyPr>
          <a:lstStyle/>
          <a:p>
            <a:r>
              <a:rPr lang="en-US" dirty="0" smtClean="0"/>
              <a:t>Transformation rules:</a:t>
            </a:r>
          </a:p>
          <a:p>
            <a:pPr lvl="1"/>
            <a:r>
              <a:rPr lang="en-US" dirty="0" smtClean="0"/>
              <a:t>(</a:t>
            </a:r>
            <a:r>
              <a:rPr lang="en-US" dirty="0" err="1"/>
              <a:t>i</a:t>
            </a:r>
            <a:r>
              <a:rPr lang="en-US" dirty="0"/>
              <a:t>): Places are described as </a:t>
            </a:r>
            <a:r>
              <a:rPr lang="en-US" dirty="0" err="1"/>
              <a:t>boolean</a:t>
            </a:r>
            <a:r>
              <a:rPr lang="en-US" dirty="0"/>
              <a:t> variables Pi’s</a:t>
            </a:r>
          </a:p>
          <a:p>
            <a:pPr lvl="1"/>
            <a:r>
              <a:rPr lang="en-US" dirty="0"/>
              <a:t>(ii): Initial marking is the initial value of Pi’s</a:t>
            </a:r>
          </a:p>
          <a:p>
            <a:pPr lvl="1"/>
            <a:r>
              <a:rPr lang="en-US" dirty="0"/>
              <a:t>(iii): Enable status of transitions are defined such as it is enabled </a:t>
            </a:r>
            <a:r>
              <a:rPr lang="en-US" dirty="0" err="1"/>
              <a:t>iff</a:t>
            </a:r>
            <a:r>
              <a:rPr lang="en-US" dirty="0"/>
              <a:t> it is enable in the corresponding Petri net and the attached guard DFG is satisfied.</a:t>
            </a:r>
          </a:p>
          <a:p>
            <a:pPr lvl="1"/>
            <a:r>
              <a:rPr lang="en-US" dirty="0"/>
              <a:t>(iv): Transitions are represented as non-deterministic </a:t>
            </a:r>
            <a:r>
              <a:rPr lang="en-US" dirty="0" err="1"/>
              <a:t>NuSMV</a:t>
            </a:r>
            <a:r>
              <a:rPr lang="en-US" dirty="0"/>
              <a:t> transitions. When a transition fires, the tokens in all of its input/output places are toggled, the other places are remained still, and the DFG that attached to its output places are all executed.</a:t>
            </a:r>
          </a:p>
          <a:p>
            <a:pPr lvl="1"/>
            <a:r>
              <a:rPr lang="en-US" dirty="0"/>
              <a:t>(v): System properties are expressed in CTL or LTL by using the SPEC or LTLSPEC keywords</a:t>
            </a:r>
            <a:r>
              <a:rPr lang="en-US" dirty="0" smtClean="0"/>
              <a:t>.</a:t>
            </a:r>
            <a:endParaRPr lang="en-US" dirty="0"/>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38</a:t>
            </a:fld>
            <a:endParaRPr lang="en-US"/>
          </a:p>
        </p:txBody>
      </p:sp>
    </p:spTree>
    <p:extLst>
      <p:ext uri="{BB962C8B-B14F-4D97-AF65-F5344CB8AC3E}">
        <p14:creationId xmlns:p14="http://schemas.microsoft.com/office/powerpoint/2010/main" val="4109572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PN-DFG to </a:t>
            </a:r>
            <a:r>
              <a:rPr lang="en-US" smtClean="0"/>
              <a:t>NuSMV</a:t>
            </a:r>
            <a:endParaRPr lang="en-US"/>
          </a:p>
        </p:txBody>
      </p:sp>
      <p:sp>
        <p:nvSpPr>
          <p:cNvPr id="7" name="Content Placeholder 6"/>
          <p:cNvSpPr>
            <a:spLocks noGrp="1"/>
          </p:cNvSpPr>
          <p:nvPr>
            <p:ph idx="1"/>
          </p:nvPr>
        </p:nvSpPr>
        <p:spPr/>
        <p:txBody>
          <a:bodyPr/>
          <a:lstStyle/>
          <a:p>
            <a:endParaRPr lang="en-US"/>
          </a:p>
        </p:txBody>
      </p:sp>
      <p:sp>
        <p:nvSpPr>
          <p:cNvPr id="6" name="Date Placeholder 5"/>
          <p:cNvSpPr>
            <a:spLocks noGrp="1"/>
          </p:cNvSpPr>
          <p:nvPr>
            <p:ph type="dt" sz="half" idx="10"/>
          </p:nvPr>
        </p:nvSpPr>
        <p:spPr/>
        <p:txBody>
          <a:bodyPr/>
          <a:lstStyle/>
          <a:p>
            <a:pPr algn="r"/>
            <a:r>
              <a:rPr lang="en-US" smtClean="0"/>
              <a:t>Apr-23, 2013</a:t>
            </a:r>
            <a:endParaRPr lang="en-US"/>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39</a:t>
            </a:fld>
            <a:endParaRPr lang="en-US"/>
          </a:p>
        </p:txBody>
      </p:sp>
      <p:pic>
        <p:nvPicPr>
          <p:cNvPr id="3074" name="Picture 47"/>
          <p:cNvPicPr>
            <a:picLocks noChangeAspect="1" noChangeArrowheads="1"/>
          </p:cNvPicPr>
          <p:nvPr/>
        </p:nvPicPr>
        <p:blipFill>
          <a:blip r:embed="rId2">
            <a:extLst>
              <a:ext uri="{28A0092B-C50C-407E-A947-70E740481C1C}">
                <a14:useLocalDpi xmlns:a14="http://schemas.microsoft.com/office/drawing/2010/main" val="0"/>
              </a:ext>
            </a:extLst>
          </a:blip>
          <a:srcRect l="5138" t="20503" r="2037" b="9921"/>
          <a:stretch>
            <a:fillRect/>
          </a:stretch>
        </p:blipFill>
        <p:spPr bwMode="auto">
          <a:xfrm>
            <a:off x="49800" y="609600"/>
            <a:ext cx="5208000"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802" y="2789903"/>
            <a:ext cx="5943064" cy="39918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98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Asynchronous circuit design</a:t>
            </a:r>
            <a:endParaRPr lang="en-US" dirty="0"/>
          </a:p>
        </p:txBody>
      </p:sp>
      <p:sp>
        <p:nvSpPr>
          <p:cNvPr id="6" name="Text Placeholder 5"/>
          <p:cNvSpPr>
            <a:spLocks noGrp="1"/>
          </p:cNvSpPr>
          <p:nvPr>
            <p:ph type="body" idx="1"/>
          </p:nvPr>
        </p:nvSpPr>
        <p:spPr/>
        <p:txBody>
          <a:bodyPr/>
          <a:lstStyle/>
          <a:p>
            <a:endParaRPr lang="en-US"/>
          </a:p>
        </p:txBody>
      </p:sp>
      <p:sp>
        <p:nvSpPr>
          <p:cNvPr id="2" name="Date Placeholder 1"/>
          <p:cNvSpPr>
            <a:spLocks noGrp="1"/>
          </p:cNvSpPr>
          <p:nvPr>
            <p:ph type="dt" sz="half" idx="10"/>
          </p:nvPr>
        </p:nvSpPr>
        <p:spPr/>
        <p:txBody>
          <a:bodyPr/>
          <a:lstStyle/>
          <a:p>
            <a:r>
              <a:rPr lang="en-US" smtClean="0"/>
              <a:t>Apr-23, 2013</a:t>
            </a:r>
            <a:endParaRPr lang="en-US" dirty="0"/>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4</a:t>
            </a:fld>
            <a:endParaRPr lang="en-US" sz="1000" dirty="0"/>
          </a:p>
        </p:txBody>
      </p:sp>
    </p:spTree>
    <p:extLst>
      <p:ext uri="{BB962C8B-B14F-4D97-AF65-F5344CB8AC3E}">
        <p14:creationId xmlns:p14="http://schemas.microsoft.com/office/powerpoint/2010/main" val="2470427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PN-DFG to </a:t>
            </a:r>
            <a:r>
              <a:rPr lang="en-US" smtClean="0"/>
              <a:t>NuSMV</a:t>
            </a:r>
            <a:endParaRPr lang="en-US"/>
          </a:p>
        </p:txBody>
      </p:sp>
      <p:sp>
        <p:nvSpPr>
          <p:cNvPr id="6" name="Date Placeholder 5"/>
          <p:cNvSpPr>
            <a:spLocks noGrp="1"/>
          </p:cNvSpPr>
          <p:nvPr>
            <p:ph type="dt" sz="half" idx="10"/>
          </p:nvPr>
        </p:nvSpPr>
        <p:spPr/>
        <p:txBody>
          <a:bodyPr/>
          <a:lstStyle/>
          <a:p>
            <a:pPr algn="r"/>
            <a:r>
              <a:rPr lang="en-US" smtClean="0"/>
              <a:t>Apr-23, 2013</a:t>
            </a:r>
            <a:endParaRPr lang="en-US"/>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40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458842343"/>
              </p:ext>
            </p:extLst>
          </p:nvPr>
        </p:nvGraphicFramePr>
        <p:xfrm>
          <a:off x="762000" y="990600"/>
          <a:ext cx="7924800" cy="3431474"/>
        </p:xfrm>
        <a:graphic>
          <a:graphicData uri="http://schemas.openxmlformats.org/drawingml/2006/table">
            <a:tbl>
              <a:tblPr firstRow="1" firstCol="1" bandRow="1"/>
              <a:tblGrid>
                <a:gridCol w="869388"/>
                <a:gridCol w="3526825"/>
                <a:gridCol w="3528587"/>
              </a:tblGrid>
              <a:tr h="226126">
                <a:tc>
                  <a:txBody>
                    <a:bodyPr/>
                    <a:lstStyle/>
                    <a:p>
                      <a:pPr algn="just">
                        <a:lnSpc>
                          <a:spcPct val="100000"/>
                        </a:lnSpc>
                        <a:spcAft>
                          <a:spcPts val="0"/>
                        </a:spcAft>
                        <a:tabLst>
                          <a:tab pos="180340" algn="l"/>
                        </a:tabLst>
                      </a:pPr>
                      <a:r>
                        <a:rPr lang="en-US" sz="2000" kern="100">
                          <a:effectLst/>
                          <a:latin typeface="Times New Roman"/>
                          <a:ea typeface="MS Mincho"/>
                          <a:cs typeface="Arial"/>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80340" algn="l"/>
                        </a:tabLst>
                      </a:pPr>
                      <a:r>
                        <a:rPr lang="en-US" sz="2000" b="1" kern="100">
                          <a:effectLst/>
                          <a:latin typeface="Times New Roman"/>
                          <a:ea typeface="MS Mincho"/>
                          <a:cs typeface="Arial"/>
                        </a:rPr>
                        <a:t>System-as-a-whole</a:t>
                      </a:r>
                      <a:endParaRPr lang="en-US" sz="2000" kern="100">
                        <a:effectLst/>
                        <a:latin typeface="Times New Roman"/>
                        <a:ea typeface="MS Mincho"/>
                        <a:cs typeface="Arial"/>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80340" algn="l"/>
                        </a:tabLst>
                      </a:pPr>
                      <a:r>
                        <a:rPr lang="en-US" sz="2000" b="1" kern="100">
                          <a:effectLst/>
                          <a:latin typeface="Times New Roman"/>
                          <a:ea typeface="MS Mincho"/>
                          <a:cs typeface="Arial"/>
                        </a:rPr>
                        <a:t>System-as-components</a:t>
                      </a:r>
                      <a:endParaRPr lang="en-US" sz="2000" kern="100">
                        <a:effectLst/>
                        <a:latin typeface="Times New Roman"/>
                        <a:ea typeface="MS Mincho"/>
                        <a:cs typeface="Arial"/>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337">
                <a:tc>
                  <a:txBody>
                    <a:bodyPr/>
                    <a:lstStyle/>
                    <a:p>
                      <a:pPr marL="36195" marR="36195" algn="ctr">
                        <a:lnSpc>
                          <a:spcPct val="100000"/>
                        </a:lnSpc>
                        <a:spcAft>
                          <a:spcPts val="0"/>
                        </a:spcAft>
                        <a:tabLst>
                          <a:tab pos="180340" algn="l"/>
                        </a:tabLst>
                      </a:pPr>
                      <a:r>
                        <a:rPr lang="en-US" sz="2000" b="1" kern="100">
                          <a:effectLst/>
                          <a:latin typeface="Times New Roman"/>
                          <a:ea typeface="MS Mincho"/>
                          <a:cs typeface="Arial"/>
                        </a:rPr>
                        <a:t>No marking encoding</a:t>
                      </a:r>
                      <a:endParaRPr lang="en-US" sz="2000" kern="100">
                        <a:effectLst/>
                        <a:latin typeface="Times New Roman"/>
                        <a:ea typeface="MS Mincho"/>
                        <a:cs typeface="Arial"/>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80340" algn="l"/>
                          <a:tab pos="109855" algn="l"/>
                        </a:tabLst>
                      </a:pPr>
                      <a:r>
                        <a:rPr lang="en-US" sz="2000" kern="100">
                          <a:effectLst/>
                          <a:latin typeface="Times New Roman"/>
                          <a:ea typeface="MS Mincho"/>
                          <a:cs typeface="Arial"/>
                        </a:rPr>
                        <a:t>- Name: </a:t>
                      </a:r>
                      <a:r>
                        <a:rPr lang="en-US" sz="2000" b="1" kern="100">
                          <a:effectLst/>
                          <a:latin typeface="Times New Roman"/>
                          <a:ea typeface="MS Mincho"/>
                          <a:cs typeface="Arial"/>
                        </a:rPr>
                        <a:t>A1</a:t>
                      </a:r>
                      <a:endParaRPr lang="en-US" sz="2000" kern="100">
                        <a:effectLst/>
                        <a:latin typeface="Times New Roman"/>
                        <a:ea typeface="MS Mincho"/>
                        <a:cs typeface="Arial"/>
                      </a:endParaRPr>
                    </a:p>
                    <a:p>
                      <a:pPr algn="l">
                        <a:lnSpc>
                          <a:spcPct val="100000"/>
                        </a:lnSpc>
                        <a:spcAft>
                          <a:spcPts val="0"/>
                        </a:spcAft>
                        <a:tabLst>
                          <a:tab pos="180340" algn="l"/>
                          <a:tab pos="109855" algn="l"/>
                        </a:tabLst>
                      </a:pPr>
                      <a:r>
                        <a:rPr lang="en-US" sz="2000" kern="100">
                          <a:effectLst/>
                          <a:latin typeface="Times New Roman"/>
                          <a:ea typeface="MS Mincho"/>
                          <a:cs typeface="Arial"/>
                        </a:rPr>
                        <a:t>- Cons: Complex updating places</a:t>
                      </a:r>
                    </a:p>
                    <a:p>
                      <a:pPr algn="l">
                        <a:lnSpc>
                          <a:spcPct val="100000"/>
                        </a:lnSpc>
                        <a:spcAft>
                          <a:spcPts val="0"/>
                        </a:spcAft>
                        <a:tabLst>
                          <a:tab pos="180340" algn="l"/>
                          <a:tab pos="109855" algn="l"/>
                        </a:tabLst>
                      </a:pPr>
                      <a:r>
                        <a:rPr lang="en-US" sz="2000" kern="100">
                          <a:effectLst/>
                          <a:latin typeface="Times New Roman"/>
                          <a:ea typeface="MS Mincho"/>
                          <a:cs typeface="Arial"/>
                        </a:rPr>
                        <a:t> + Complex</a:t>
                      </a:r>
                    </a:p>
                    <a:p>
                      <a:pPr algn="l">
                        <a:lnSpc>
                          <a:spcPct val="100000"/>
                        </a:lnSpc>
                        <a:spcAft>
                          <a:spcPts val="0"/>
                        </a:spcAft>
                        <a:tabLst>
                          <a:tab pos="180340" algn="l"/>
                          <a:tab pos="109855" algn="l"/>
                        </a:tabLst>
                      </a:pPr>
                      <a:r>
                        <a:rPr lang="en-US" sz="2000" kern="100">
                          <a:effectLst/>
                          <a:latin typeface="Times New Roman"/>
                          <a:ea typeface="MS Mincho"/>
                          <a:cs typeface="Arial"/>
                        </a:rPr>
                        <a:t> + No-reuse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80340" algn="l"/>
                          <a:tab pos="109855" algn="l"/>
                        </a:tabLst>
                      </a:pPr>
                      <a:r>
                        <a:rPr lang="en-US" sz="2000" kern="100">
                          <a:effectLst/>
                          <a:latin typeface="Times New Roman"/>
                          <a:ea typeface="MS Mincho"/>
                          <a:cs typeface="Arial"/>
                        </a:rPr>
                        <a:t>- Name: </a:t>
                      </a:r>
                      <a:r>
                        <a:rPr lang="en-US" sz="2000" b="1" kern="100">
                          <a:effectLst/>
                          <a:latin typeface="Times New Roman"/>
                          <a:ea typeface="MS Mincho"/>
                          <a:cs typeface="Arial"/>
                        </a:rPr>
                        <a:t>B1</a:t>
                      </a:r>
                      <a:endParaRPr lang="en-US" sz="2000" kern="100">
                        <a:effectLst/>
                        <a:latin typeface="Times New Roman"/>
                        <a:ea typeface="MS Mincho"/>
                        <a:cs typeface="Arial"/>
                      </a:endParaRPr>
                    </a:p>
                    <a:p>
                      <a:pPr algn="l">
                        <a:lnSpc>
                          <a:spcPct val="100000"/>
                        </a:lnSpc>
                        <a:spcAft>
                          <a:spcPts val="0"/>
                        </a:spcAft>
                        <a:tabLst>
                          <a:tab pos="180340" algn="l"/>
                          <a:tab pos="109855" algn="l"/>
                        </a:tabLst>
                      </a:pPr>
                      <a:r>
                        <a:rPr lang="en-US" sz="2000" kern="100">
                          <a:effectLst/>
                          <a:latin typeface="Times New Roman"/>
                          <a:ea typeface="MS Mincho"/>
                          <a:cs typeface="Arial"/>
                        </a:rPr>
                        <a:t>- Pros: Understandable, re-usable</a:t>
                      </a:r>
                    </a:p>
                    <a:p>
                      <a:pPr algn="l">
                        <a:lnSpc>
                          <a:spcPct val="100000"/>
                        </a:lnSpc>
                        <a:spcAft>
                          <a:spcPts val="0"/>
                        </a:spcAft>
                        <a:tabLst>
                          <a:tab pos="180340" algn="l"/>
                          <a:tab pos="109855" algn="l"/>
                        </a:tabLst>
                      </a:pPr>
                      <a:r>
                        <a:rPr lang="en-US" sz="2000" kern="100">
                          <a:effectLst/>
                          <a:latin typeface="Times New Roman"/>
                          <a:ea typeface="MS Mincho"/>
                          <a:cs typeface="Arial"/>
                        </a:rPr>
                        <a:t>- Cons: Complex updating places</a:t>
                      </a:r>
                    </a:p>
                    <a:p>
                      <a:pPr algn="l">
                        <a:lnSpc>
                          <a:spcPct val="100000"/>
                        </a:lnSpc>
                        <a:spcAft>
                          <a:spcPts val="0"/>
                        </a:spcAft>
                        <a:tabLst>
                          <a:tab pos="180340" algn="l"/>
                          <a:tab pos="109855" algn="l"/>
                        </a:tabLst>
                      </a:pPr>
                      <a:r>
                        <a:rPr lang="en-US" sz="2000" kern="100">
                          <a:effectLst/>
                          <a:latin typeface="Times New Roman"/>
                          <a:ea typeface="MS Mincho"/>
                          <a:cs typeface="Arial"/>
                        </a:rPr>
                        <a:t> + Variable synchronization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337">
                <a:tc>
                  <a:txBody>
                    <a:bodyPr/>
                    <a:lstStyle/>
                    <a:p>
                      <a:pPr marL="36195" marR="36195" algn="ctr">
                        <a:lnSpc>
                          <a:spcPct val="100000"/>
                        </a:lnSpc>
                        <a:spcAft>
                          <a:spcPts val="0"/>
                        </a:spcAft>
                        <a:tabLst>
                          <a:tab pos="180340" algn="l"/>
                        </a:tabLst>
                      </a:pPr>
                      <a:r>
                        <a:rPr lang="en-US" sz="2000" b="1" kern="100">
                          <a:effectLst/>
                          <a:latin typeface="Times New Roman"/>
                          <a:ea typeface="MS Mincho"/>
                          <a:cs typeface="Arial"/>
                        </a:rPr>
                        <a:t>Marking     encoding</a:t>
                      </a:r>
                      <a:endParaRPr lang="en-US" sz="2000" kern="100">
                        <a:effectLst/>
                        <a:latin typeface="Times New Roman"/>
                        <a:ea typeface="MS Mincho"/>
                        <a:cs typeface="Arial"/>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80340" algn="l"/>
                          <a:tab pos="109855" algn="l"/>
                        </a:tabLst>
                      </a:pPr>
                      <a:r>
                        <a:rPr lang="en-US" sz="2000" kern="100">
                          <a:effectLst/>
                          <a:latin typeface="Times New Roman"/>
                          <a:ea typeface="MS Mincho"/>
                          <a:cs typeface="Arial"/>
                        </a:rPr>
                        <a:t>- Name: </a:t>
                      </a:r>
                      <a:r>
                        <a:rPr lang="en-US" sz="2000" b="1" kern="100">
                          <a:effectLst/>
                          <a:latin typeface="Times New Roman"/>
                          <a:ea typeface="MS Mincho"/>
                          <a:cs typeface="Arial"/>
                        </a:rPr>
                        <a:t>A2</a:t>
                      </a:r>
                      <a:endParaRPr lang="en-US" sz="2000" kern="100">
                        <a:effectLst/>
                        <a:latin typeface="Times New Roman"/>
                        <a:ea typeface="MS Mincho"/>
                        <a:cs typeface="Arial"/>
                      </a:endParaRPr>
                    </a:p>
                    <a:p>
                      <a:pPr algn="l">
                        <a:lnSpc>
                          <a:spcPct val="100000"/>
                        </a:lnSpc>
                        <a:spcAft>
                          <a:spcPts val="0"/>
                        </a:spcAft>
                        <a:tabLst>
                          <a:tab pos="180340" algn="l"/>
                          <a:tab pos="109855" algn="l"/>
                        </a:tabLst>
                      </a:pPr>
                      <a:r>
                        <a:rPr lang="en-US" sz="2000" kern="100">
                          <a:effectLst/>
                          <a:latin typeface="Times New Roman"/>
                          <a:ea typeface="MS Mincho"/>
                          <a:cs typeface="Arial"/>
                        </a:rPr>
                        <a:t>- Pros: Efficient updating places</a:t>
                      </a:r>
                    </a:p>
                    <a:p>
                      <a:pPr algn="l">
                        <a:lnSpc>
                          <a:spcPct val="100000"/>
                        </a:lnSpc>
                        <a:spcAft>
                          <a:spcPts val="0"/>
                        </a:spcAft>
                        <a:tabLst>
                          <a:tab pos="180340" algn="l"/>
                          <a:tab pos="109855" algn="l"/>
                        </a:tabLst>
                      </a:pPr>
                      <a:r>
                        <a:rPr lang="en-US" sz="2000" kern="100">
                          <a:effectLst/>
                          <a:latin typeface="Times New Roman"/>
                          <a:ea typeface="MS Mincho"/>
                          <a:cs typeface="Arial"/>
                        </a:rPr>
                        <a:t>- Cons: Complex</a:t>
                      </a:r>
                    </a:p>
                    <a:p>
                      <a:pPr algn="l">
                        <a:lnSpc>
                          <a:spcPct val="100000"/>
                        </a:lnSpc>
                        <a:spcAft>
                          <a:spcPts val="0"/>
                        </a:spcAft>
                        <a:tabLst>
                          <a:tab pos="180340" algn="l"/>
                          <a:tab pos="109855" algn="l"/>
                        </a:tabLst>
                      </a:pPr>
                      <a:r>
                        <a:rPr lang="en-US" sz="2000" kern="100">
                          <a:effectLst/>
                          <a:latin typeface="Times New Roman"/>
                          <a:ea typeface="MS Mincho"/>
                          <a:cs typeface="Arial"/>
                        </a:rPr>
                        <a:t> + No-reuse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80340" algn="l"/>
                          <a:tab pos="109855" algn="l"/>
                        </a:tabLst>
                      </a:pPr>
                      <a:r>
                        <a:rPr lang="en-US" sz="2000" kern="100">
                          <a:effectLst/>
                          <a:latin typeface="Times New Roman"/>
                          <a:ea typeface="MS Mincho"/>
                          <a:cs typeface="Arial"/>
                        </a:rPr>
                        <a:t>- Name: </a:t>
                      </a:r>
                      <a:r>
                        <a:rPr lang="en-US" sz="2000" b="1" kern="100">
                          <a:effectLst/>
                          <a:latin typeface="Times New Roman"/>
                          <a:ea typeface="MS Mincho"/>
                          <a:cs typeface="Arial"/>
                        </a:rPr>
                        <a:t>B2</a:t>
                      </a:r>
                      <a:endParaRPr lang="en-US" sz="2000" kern="100">
                        <a:effectLst/>
                        <a:latin typeface="Times New Roman"/>
                        <a:ea typeface="MS Mincho"/>
                        <a:cs typeface="Arial"/>
                      </a:endParaRPr>
                    </a:p>
                    <a:p>
                      <a:pPr algn="l">
                        <a:lnSpc>
                          <a:spcPct val="100000"/>
                        </a:lnSpc>
                        <a:spcAft>
                          <a:spcPts val="0"/>
                        </a:spcAft>
                        <a:tabLst>
                          <a:tab pos="180340" algn="l"/>
                          <a:tab pos="109855" algn="l"/>
                        </a:tabLst>
                      </a:pPr>
                      <a:r>
                        <a:rPr lang="en-US" sz="2000" kern="100">
                          <a:effectLst/>
                          <a:latin typeface="Times New Roman"/>
                          <a:ea typeface="MS Mincho"/>
                          <a:cs typeface="Arial"/>
                        </a:rPr>
                        <a:t>- Pros: Efficient updating places</a:t>
                      </a:r>
                    </a:p>
                    <a:p>
                      <a:pPr algn="l">
                        <a:lnSpc>
                          <a:spcPct val="100000"/>
                        </a:lnSpc>
                        <a:spcAft>
                          <a:spcPts val="0"/>
                        </a:spcAft>
                        <a:tabLst>
                          <a:tab pos="180340" algn="l"/>
                          <a:tab pos="109855" algn="l"/>
                        </a:tabLst>
                      </a:pPr>
                      <a:r>
                        <a:rPr lang="en-US" sz="2000" kern="100">
                          <a:effectLst/>
                          <a:latin typeface="Times New Roman"/>
                          <a:ea typeface="MS Mincho"/>
                          <a:cs typeface="Arial"/>
                        </a:rPr>
                        <a:t> + Understandable, re-usable</a:t>
                      </a:r>
                    </a:p>
                    <a:p>
                      <a:pPr algn="l">
                        <a:lnSpc>
                          <a:spcPct val="100000"/>
                        </a:lnSpc>
                        <a:spcAft>
                          <a:spcPts val="0"/>
                        </a:spcAft>
                        <a:tabLst>
                          <a:tab pos="180340" algn="l"/>
                          <a:tab pos="109855" algn="l"/>
                        </a:tabLst>
                      </a:pPr>
                      <a:r>
                        <a:rPr lang="en-US" sz="2000" kern="100">
                          <a:effectLst/>
                          <a:latin typeface="Times New Roman"/>
                          <a:ea typeface="MS Mincho"/>
                          <a:cs typeface="Arial"/>
                        </a:rPr>
                        <a:t>- Cons: Variable synchronization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181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PN-DFG to </a:t>
            </a:r>
            <a:r>
              <a:rPr lang="en-US" smtClean="0"/>
              <a:t>NuSMV</a:t>
            </a:r>
            <a:endParaRPr lang="en-US"/>
          </a:p>
        </p:txBody>
      </p:sp>
      <p:sp>
        <p:nvSpPr>
          <p:cNvPr id="7" name="Content Placeholder 6"/>
          <p:cNvSpPr>
            <a:spLocks noGrp="1"/>
          </p:cNvSpPr>
          <p:nvPr>
            <p:ph idx="1"/>
          </p:nvPr>
        </p:nvSpPr>
        <p:spPr/>
        <p:txBody>
          <a:bodyPr/>
          <a:lstStyle/>
          <a:p>
            <a:endParaRPr lang="en-US"/>
          </a:p>
        </p:txBody>
      </p:sp>
      <p:sp>
        <p:nvSpPr>
          <p:cNvPr id="6" name="Date Placeholder 5"/>
          <p:cNvSpPr>
            <a:spLocks noGrp="1"/>
          </p:cNvSpPr>
          <p:nvPr>
            <p:ph type="dt" sz="half" idx="10"/>
          </p:nvPr>
        </p:nvSpPr>
        <p:spPr/>
        <p:txBody>
          <a:bodyPr/>
          <a:lstStyle/>
          <a:p>
            <a:pPr algn="r"/>
            <a:r>
              <a:rPr lang="en-US" smtClean="0"/>
              <a:t>Apr-23, 2013</a:t>
            </a:r>
            <a:endParaRPr lang="en-US"/>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41</a:t>
            </a:fld>
            <a:endParaRPr lang="en-US"/>
          </a:p>
        </p:txBody>
      </p:sp>
      <p:pic>
        <p:nvPicPr>
          <p:cNvPr id="3074" name="Picture 47"/>
          <p:cNvPicPr>
            <a:picLocks noChangeAspect="1" noChangeArrowheads="1"/>
          </p:cNvPicPr>
          <p:nvPr/>
        </p:nvPicPr>
        <p:blipFill>
          <a:blip r:embed="rId2">
            <a:extLst>
              <a:ext uri="{28A0092B-C50C-407E-A947-70E740481C1C}">
                <a14:useLocalDpi xmlns:a14="http://schemas.microsoft.com/office/drawing/2010/main" val="0"/>
              </a:ext>
            </a:extLst>
          </a:blip>
          <a:srcRect l="5138" t="20503" r="2037" b="9921"/>
          <a:stretch>
            <a:fillRect/>
          </a:stretch>
        </p:blipFill>
        <p:spPr bwMode="auto">
          <a:xfrm>
            <a:off x="49800" y="609600"/>
            <a:ext cx="5208000"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l="1787" t="1534" r="2820" b="22266"/>
          <a:stretch>
            <a:fillRect/>
          </a:stretch>
        </p:blipFill>
        <p:spPr bwMode="auto">
          <a:xfrm>
            <a:off x="2660744" y="2438400"/>
            <a:ext cx="5948567" cy="4263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055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PN-DFG to </a:t>
            </a:r>
            <a:r>
              <a:rPr lang="en-US" smtClean="0"/>
              <a:t>NuSMV</a:t>
            </a:r>
            <a:endParaRPr lang="en-US"/>
          </a:p>
        </p:txBody>
      </p:sp>
      <p:sp>
        <p:nvSpPr>
          <p:cNvPr id="7" name="Content Placeholder 6"/>
          <p:cNvSpPr>
            <a:spLocks noGrp="1"/>
          </p:cNvSpPr>
          <p:nvPr>
            <p:ph idx="1"/>
          </p:nvPr>
        </p:nvSpPr>
        <p:spPr/>
        <p:txBody>
          <a:bodyPr/>
          <a:lstStyle/>
          <a:p>
            <a:endParaRPr lang="en-US"/>
          </a:p>
        </p:txBody>
      </p:sp>
      <p:sp>
        <p:nvSpPr>
          <p:cNvPr id="6" name="Date Placeholder 5"/>
          <p:cNvSpPr>
            <a:spLocks noGrp="1"/>
          </p:cNvSpPr>
          <p:nvPr>
            <p:ph type="dt" sz="half" idx="10"/>
          </p:nvPr>
        </p:nvSpPr>
        <p:spPr/>
        <p:txBody>
          <a:bodyPr/>
          <a:lstStyle/>
          <a:p>
            <a:pPr algn="r"/>
            <a:r>
              <a:rPr lang="en-US" smtClean="0"/>
              <a:t>Apr-23, 2013</a:t>
            </a:r>
            <a:endParaRPr lang="en-US"/>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42</a:t>
            </a:fld>
            <a:endParaRPr lang="en-US"/>
          </a:p>
        </p:txBody>
      </p:sp>
      <p:pic>
        <p:nvPicPr>
          <p:cNvPr id="3074" name="Picture 47"/>
          <p:cNvPicPr>
            <a:picLocks noChangeAspect="1" noChangeArrowheads="1"/>
          </p:cNvPicPr>
          <p:nvPr/>
        </p:nvPicPr>
        <p:blipFill>
          <a:blip r:embed="rId2">
            <a:extLst>
              <a:ext uri="{28A0092B-C50C-407E-A947-70E740481C1C}">
                <a14:useLocalDpi xmlns:a14="http://schemas.microsoft.com/office/drawing/2010/main" val="0"/>
              </a:ext>
            </a:extLst>
          </a:blip>
          <a:srcRect l="5138" t="20503" r="2037" b="9921"/>
          <a:stretch>
            <a:fillRect/>
          </a:stretch>
        </p:blipFill>
        <p:spPr bwMode="auto">
          <a:xfrm>
            <a:off x="49800" y="609600"/>
            <a:ext cx="5208000" cy="2133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l="1787" t="1534" r="2820" b="22266"/>
          <a:stretch>
            <a:fillRect/>
          </a:stretch>
        </p:blipFill>
        <p:spPr bwMode="auto">
          <a:xfrm>
            <a:off x="2660744" y="2438400"/>
            <a:ext cx="5948567" cy="4263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580" y="2438400"/>
            <a:ext cx="6482619" cy="40485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419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PN-DFG to </a:t>
            </a:r>
            <a:r>
              <a:rPr lang="en-US" smtClean="0"/>
              <a:t>NuSMV</a:t>
            </a:r>
            <a:endParaRPr lang="en-US"/>
          </a:p>
        </p:txBody>
      </p:sp>
      <p:sp>
        <p:nvSpPr>
          <p:cNvPr id="6" name="Date Placeholder 5"/>
          <p:cNvSpPr>
            <a:spLocks noGrp="1"/>
          </p:cNvSpPr>
          <p:nvPr>
            <p:ph type="dt" sz="half" idx="10"/>
          </p:nvPr>
        </p:nvSpPr>
        <p:spPr/>
        <p:txBody>
          <a:bodyPr/>
          <a:lstStyle/>
          <a:p>
            <a:pPr algn="r"/>
            <a:r>
              <a:rPr lang="en-US" smtClean="0"/>
              <a:t>Apr-23, 2013</a:t>
            </a:r>
            <a:endParaRPr lang="en-US"/>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43</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04413229"/>
              </p:ext>
            </p:extLst>
          </p:nvPr>
        </p:nvGraphicFramePr>
        <p:xfrm>
          <a:off x="762000" y="990600"/>
          <a:ext cx="7924800" cy="3431474"/>
        </p:xfrm>
        <a:graphic>
          <a:graphicData uri="http://schemas.openxmlformats.org/drawingml/2006/table">
            <a:tbl>
              <a:tblPr firstRow="1" firstCol="1" bandRow="1"/>
              <a:tblGrid>
                <a:gridCol w="869388"/>
                <a:gridCol w="3526825"/>
                <a:gridCol w="3528587"/>
              </a:tblGrid>
              <a:tr h="226126">
                <a:tc>
                  <a:txBody>
                    <a:bodyPr/>
                    <a:lstStyle/>
                    <a:p>
                      <a:pPr algn="just">
                        <a:lnSpc>
                          <a:spcPct val="100000"/>
                        </a:lnSpc>
                        <a:spcAft>
                          <a:spcPts val="0"/>
                        </a:spcAft>
                        <a:tabLst>
                          <a:tab pos="180340" algn="l"/>
                        </a:tabLst>
                      </a:pPr>
                      <a:r>
                        <a:rPr lang="en-US" sz="2000" kern="100">
                          <a:effectLst/>
                          <a:latin typeface="Times New Roman"/>
                          <a:ea typeface="MS Mincho"/>
                          <a:cs typeface="Arial"/>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80340" algn="l"/>
                        </a:tabLst>
                      </a:pPr>
                      <a:r>
                        <a:rPr lang="en-US" sz="2000" b="1" kern="100">
                          <a:effectLst/>
                          <a:latin typeface="Times New Roman"/>
                          <a:ea typeface="MS Mincho"/>
                          <a:cs typeface="Arial"/>
                        </a:rPr>
                        <a:t>System-as-a-whole</a:t>
                      </a:r>
                      <a:endParaRPr lang="en-US" sz="2000" kern="100">
                        <a:effectLst/>
                        <a:latin typeface="Times New Roman"/>
                        <a:ea typeface="MS Mincho"/>
                        <a:cs typeface="Arial"/>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80340" algn="l"/>
                        </a:tabLst>
                      </a:pPr>
                      <a:r>
                        <a:rPr lang="en-US" sz="2000" b="1" kern="100">
                          <a:effectLst/>
                          <a:latin typeface="Times New Roman"/>
                          <a:ea typeface="MS Mincho"/>
                          <a:cs typeface="Arial"/>
                        </a:rPr>
                        <a:t>System-as-components</a:t>
                      </a:r>
                      <a:endParaRPr lang="en-US" sz="2000" kern="100">
                        <a:effectLst/>
                        <a:latin typeface="Times New Roman"/>
                        <a:ea typeface="MS Mincho"/>
                        <a:cs typeface="Arial"/>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337">
                <a:tc>
                  <a:txBody>
                    <a:bodyPr/>
                    <a:lstStyle/>
                    <a:p>
                      <a:pPr marL="36195" marR="36195" algn="ctr">
                        <a:lnSpc>
                          <a:spcPct val="100000"/>
                        </a:lnSpc>
                        <a:spcAft>
                          <a:spcPts val="0"/>
                        </a:spcAft>
                        <a:tabLst>
                          <a:tab pos="180340" algn="l"/>
                        </a:tabLst>
                      </a:pPr>
                      <a:r>
                        <a:rPr lang="en-US" sz="2000" b="1" kern="100">
                          <a:effectLst/>
                          <a:latin typeface="Times New Roman"/>
                          <a:ea typeface="MS Mincho"/>
                          <a:cs typeface="Arial"/>
                        </a:rPr>
                        <a:t>No marking encoding</a:t>
                      </a:r>
                      <a:endParaRPr lang="en-US" sz="2000" kern="100">
                        <a:effectLst/>
                        <a:latin typeface="Times New Roman"/>
                        <a:ea typeface="MS Mincho"/>
                        <a:cs typeface="Arial"/>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80340" algn="l"/>
                          <a:tab pos="109855" algn="l"/>
                        </a:tabLst>
                      </a:pPr>
                      <a:r>
                        <a:rPr lang="en-US" sz="2000" kern="100">
                          <a:effectLst/>
                          <a:latin typeface="Times New Roman"/>
                          <a:ea typeface="MS Mincho"/>
                          <a:cs typeface="Arial"/>
                        </a:rPr>
                        <a:t>- Name: </a:t>
                      </a:r>
                      <a:r>
                        <a:rPr lang="en-US" sz="2000" b="1" kern="100">
                          <a:effectLst/>
                          <a:latin typeface="Times New Roman"/>
                          <a:ea typeface="MS Mincho"/>
                          <a:cs typeface="Arial"/>
                        </a:rPr>
                        <a:t>A1</a:t>
                      </a:r>
                      <a:endParaRPr lang="en-US" sz="2000" kern="100">
                        <a:effectLst/>
                        <a:latin typeface="Times New Roman"/>
                        <a:ea typeface="MS Mincho"/>
                        <a:cs typeface="Arial"/>
                      </a:endParaRPr>
                    </a:p>
                    <a:p>
                      <a:pPr algn="l">
                        <a:lnSpc>
                          <a:spcPct val="100000"/>
                        </a:lnSpc>
                        <a:spcAft>
                          <a:spcPts val="0"/>
                        </a:spcAft>
                        <a:tabLst>
                          <a:tab pos="180340" algn="l"/>
                          <a:tab pos="109855" algn="l"/>
                        </a:tabLst>
                      </a:pPr>
                      <a:r>
                        <a:rPr lang="en-US" sz="2000" kern="100">
                          <a:effectLst/>
                          <a:latin typeface="Times New Roman"/>
                          <a:ea typeface="MS Mincho"/>
                          <a:cs typeface="Arial"/>
                        </a:rPr>
                        <a:t>- Cons: Complex updating places</a:t>
                      </a:r>
                    </a:p>
                    <a:p>
                      <a:pPr algn="l">
                        <a:lnSpc>
                          <a:spcPct val="100000"/>
                        </a:lnSpc>
                        <a:spcAft>
                          <a:spcPts val="0"/>
                        </a:spcAft>
                        <a:tabLst>
                          <a:tab pos="180340" algn="l"/>
                          <a:tab pos="109855" algn="l"/>
                        </a:tabLst>
                      </a:pPr>
                      <a:r>
                        <a:rPr lang="en-US" sz="2000" kern="100">
                          <a:effectLst/>
                          <a:latin typeface="Times New Roman"/>
                          <a:ea typeface="MS Mincho"/>
                          <a:cs typeface="Arial"/>
                        </a:rPr>
                        <a:t> + Complex</a:t>
                      </a:r>
                    </a:p>
                    <a:p>
                      <a:pPr algn="l">
                        <a:lnSpc>
                          <a:spcPct val="100000"/>
                        </a:lnSpc>
                        <a:spcAft>
                          <a:spcPts val="0"/>
                        </a:spcAft>
                        <a:tabLst>
                          <a:tab pos="180340" algn="l"/>
                          <a:tab pos="109855" algn="l"/>
                        </a:tabLst>
                      </a:pPr>
                      <a:r>
                        <a:rPr lang="en-US" sz="2000" kern="100">
                          <a:effectLst/>
                          <a:latin typeface="Times New Roman"/>
                          <a:ea typeface="MS Mincho"/>
                          <a:cs typeface="Arial"/>
                        </a:rPr>
                        <a:t> + No-reuse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80340" algn="l"/>
                          <a:tab pos="109855" algn="l"/>
                        </a:tabLst>
                      </a:pPr>
                      <a:r>
                        <a:rPr lang="en-US" sz="2000" kern="100">
                          <a:effectLst/>
                          <a:latin typeface="Times New Roman"/>
                          <a:ea typeface="MS Mincho"/>
                          <a:cs typeface="Arial"/>
                        </a:rPr>
                        <a:t>- Name: </a:t>
                      </a:r>
                      <a:r>
                        <a:rPr lang="en-US" sz="2000" b="1" kern="100">
                          <a:effectLst/>
                          <a:latin typeface="Times New Roman"/>
                          <a:ea typeface="MS Mincho"/>
                          <a:cs typeface="Arial"/>
                        </a:rPr>
                        <a:t>B1</a:t>
                      </a:r>
                      <a:endParaRPr lang="en-US" sz="2000" kern="100">
                        <a:effectLst/>
                        <a:latin typeface="Times New Roman"/>
                        <a:ea typeface="MS Mincho"/>
                        <a:cs typeface="Arial"/>
                      </a:endParaRPr>
                    </a:p>
                    <a:p>
                      <a:pPr algn="l">
                        <a:lnSpc>
                          <a:spcPct val="100000"/>
                        </a:lnSpc>
                        <a:spcAft>
                          <a:spcPts val="0"/>
                        </a:spcAft>
                        <a:tabLst>
                          <a:tab pos="180340" algn="l"/>
                          <a:tab pos="109855" algn="l"/>
                        </a:tabLst>
                      </a:pPr>
                      <a:r>
                        <a:rPr lang="en-US" sz="2000" kern="100">
                          <a:effectLst/>
                          <a:latin typeface="Times New Roman"/>
                          <a:ea typeface="MS Mincho"/>
                          <a:cs typeface="Arial"/>
                        </a:rPr>
                        <a:t>- Pros: Understandable, re-usable</a:t>
                      </a:r>
                    </a:p>
                    <a:p>
                      <a:pPr algn="l">
                        <a:lnSpc>
                          <a:spcPct val="100000"/>
                        </a:lnSpc>
                        <a:spcAft>
                          <a:spcPts val="0"/>
                        </a:spcAft>
                        <a:tabLst>
                          <a:tab pos="180340" algn="l"/>
                          <a:tab pos="109855" algn="l"/>
                        </a:tabLst>
                      </a:pPr>
                      <a:r>
                        <a:rPr lang="en-US" sz="2000" kern="100">
                          <a:effectLst/>
                          <a:latin typeface="Times New Roman"/>
                          <a:ea typeface="MS Mincho"/>
                          <a:cs typeface="Arial"/>
                        </a:rPr>
                        <a:t>- Cons: Complex updating places</a:t>
                      </a:r>
                    </a:p>
                    <a:p>
                      <a:pPr algn="l">
                        <a:lnSpc>
                          <a:spcPct val="100000"/>
                        </a:lnSpc>
                        <a:spcAft>
                          <a:spcPts val="0"/>
                        </a:spcAft>
                        <a:tabLst>
                          <a:tab pos="180340" algn="l"/>
                          <a:tab pos="109855" algn="l"/>
                        </a:tabLst>
                      </a:pPr>
                      <a:r>
                        <a:rPr lang="en-US" sz="2000" kern="100">
                          <a:effectLst/>
                          <a:latin typeface="Times New Roman"/>
                          <a:ea typeface="MS Mincho"/>
                          <a:cs typeface="Arial"/>
                        </a:rPr>
                        <a:t> + Variable synchronization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337">
                <a:tc>
                  <a:txBody>
                    <a:bodyPr/>
                    <a:lstStyle/>
                    <a:p>
                      <a:pPr marL="36195" marR="36195" algn="ctr">
                        <a:lnSpc>
                          <a:spcPct val="100000"/>
                        </a:lnSpc>
                        <a:spcAft>
                          <a:spcPts val="0"/>
                        </a:spcAft>
                        <a:tabLst>
                          <a:tab pos="180340" algn="l"/>
                        </a:tabLst>
                      </a:pPr>
                      <a:r>
                        <a:rPr lang="en-US" sz="2000" b="1" kern="100">
                          <a:effectLst/>
                          <a:latin typeface="Times New Roman"/>
                          <a:ea typeface="MS Mincho"/>
                          <a:cs typeface="Arial"/>
                        </a:rPr>
                        <a:t>Marking     encoding</a:t>
                      </a:r>
                      <a:endParaRPr lang="en-US" sz="2000" kern="100">
                        <a:effectLst/>
                        <a:latin typeface="Times New Roman"/>
                        <a:ea typeface="MS Mincho"/>
                        <a:cs typeface="Arial"/>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80340" algn="l"/>
                          <a:tab pos="109855" algn="l"/>
                        </a:tabLst>
                      </a:pPr>
                      <a:r>
                        <a:rPr lang="en-US" sz="2000" kern="100">
                          <a:effectLst/>
                          <a:latin typeface="Times New Roman"/>
                          <a:ea typeface="MS Mincho"/>
                          <a:cs typeface="Arial"/>
                        </a:rPr>
                        <a:t>- Name: </a:t>
                      </a:r>
                      <a:r>
                        <a:rPr lang="en-US" sz="2000" b="1" kern="100">
                          <a:effectLst/>
                          <a:latin typeface="Times New Roman"/>
                          <a:ea typeface="MS Mincho"/>
                          <a:cs typeface="Arial"/>
                        </a:rPr>
                        <a:t>A2</a:t>
                      </a:r>
                      <a:endParaRPr lang="en-US" sz="2000" kern="100">
                        <a:effectLst/>
                        <a:latin typeface="Times New Roman"/>
                        <a:ea typeface="MS Mincho"/>
                        <a:cs typeface="Arial"/>
                      </a:endParaRPr>
                    </a:p>
                    <a:p>
                      <a:pPr algn="l">
                        <a:lnSpc>
                          <a:spcPct val="100000"/>
                        </a:lnSpc>
                        <a:spcAft>
                          <a:spcPts val="0"/>
                        </a:spcAft>
                        <a:tabLst>
                          <a:tab pos="180340" algn="l"/>
                          <a:tab pos="109855" algn="l"/>
                        </a:tabLst>
                      </a:pPr>
                      <a:r>
                        <a:rPr lang="en-US" sz="2000" kern="100">
                          <a:effectLst/>
                          <a:latin typeface="Times New Roman"/>
                          <a:ea typeface="MS Mincho"/>
                          <a:cs typeface="Arial"/>
                        </a:rPr>
                        <a:t>- Pros: Efficient updating places</a:t>
                      </a:r>
                    </a:p>
                    <a:p>
                      <a:pPr algn="l">
                        <a:lnSpc>
                          <a:spcPct val="100000"/>
                        </a:lnSpc>
                        <a:spcAft>
                          <a:spcPts val="0"/>
                        </a:spcAft>
                        <a:tabLst>
                          <a:tab pos="180340" algn="l"/>
                          <a:tab pos="109855" algn="l"/>
                        </a:tabLst>
                      </a:pPr>
                      <a:r>
                        <a:rPr lang="en-US" sz="2000" kern="100">
                          <a:effectLst/>
                          <a:latin typeface="Times New Roman"/>
                          <a:ea typeface="MS Mincho"/>
                          <a:cs typeface="Arial"/>
                        </a:rPr>
                        <a:t>- Cons: Complex</a:t>
                      </a:r>
                    </a:p>
                    <a:p>
                      <a:pPr algn="l">
                        <a:lnSpc>
                          <a:spcPct val="100000"/>
                        </a:lnSpc>
                        <a:spcAft>
                          <a:spcPts val="0"/>
                        </a:spcAft>
                        <a:tabLst>
                          <a:tab pos="180340" algn="l"/>
                          <a:tab pos="109855" algn="l"/>
                        </a:tabLst>
                      </a:pPr>
                      <a:r>
                        <a:rPr lang="en-US" sz="2000" kern="100">
                          <a:effectLst/>
                          <a:latin typeface="Times New Roman"/>
                          <a:ea typeface="MS Mincho"/>
                          <a:cs typeface="Arial"/>
                        </a:rPr>
                        <a:t> + No-reuse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80340" algn="l"/>
                          <a:tab pos="109855" algn="l"/>
                        </a:tabLst>
                      </a:pPr>
                      <a:r>
                        <a:rPr lang="en-US" sz="2000" kern="100">
                          <a:effectLst/>
                          <a:latin typeface="Times New Roman"/>
                          <a:ea typeface="MS Mincho"/>
                          <a:cs typeface="Arial"/>
                        </a:rPr>
                        <a:t>- Name: </a:t>
                      </a:r>
                      <a:r>
                        <a:rPr lang="en-US" sz="2000" b="1" kern="100">
                          <a:effectLst/>
                          <a:latin typeface="Times New Roman"/>
                          <a:ea typeface="MS Mincho"/>
                          <a:cs typeface="Arial"/>
                        </a:rPr>
                        <a:t>B2</a:t>
                      </a:r>
                      <a:endParaRPr lang="en-US" sz="2000" kern="100">
                        <a:effectLst/>
                        <a:latin typeface="Times New Roman"/>
                        <a:ea typeface="MS Mincho"/>
                        <a:cs typeface="Arial"/>
                      </a:endParaRPr>
                    </a:p>
                    <a:p>
                      <a:pPr algn="l">
                        <a:lnSpc>
                          <a:spcPct val="100000"/>
                        </a:lnSpc>
                        <a:spcAft>
                          <a:spcPts val="0"/>
                        </a:spcAft>
                        <a:tabLst>
                          <a:tab pos="180340" algn="l"/>
                          <a:tab pos="109855" algn="l"/>
                        </a:tabLst>
                      </a:pPr>
                      <a:r>
                        <a:rPr lang="en-US" sz="2000" kern="100">
                          <a:effectLst/>
                          <a:latin typeface="Times New Roman"/>
                          <a:ea typeface="MS Mincho"/>
                          <a:cs typeface="Arial"/>
                        </a:rPr>
                        <a:t>- Pros: Efficient updating places</a:t>
                      </a:r>
                    </a:p>
                    <a:p>
                      <a:pPr algn="l">
                        <a:lnSpc>
                          <a:spcPct val="100000"/>
                        </a:lnSpc>
                        <a:spcAft>
                          <a:spcPts val="0"/>
                        </a:spcAft>
                        <a:tabLst>
                          <a:tab pos="180340" algn="l"/>
                          <a:tab pos="109855" algn="l"/>
                        </a:tabLst>
                      </a:pPr>
                      <a:r>
                        <a:rPr lang="en-US" sz="2000" kern="100">
                          <a:effectLst/>
                          <a:latin typeface="Times New Roman"/>
                          <a:ea typeface="MS Mincho"/>
                          <a:cs typeface="Arial"/>
                        </a:rPr>
                        <a:t> + Understandable, re-usable</a:t>
                      </a:r>
                    </a:p>
                    <a:p>
                      <a:pPr algn="l">
                        <a:lnSpc>
                          <a:spcPct val="100000"/>
                        </a:lnSpc>
                        <a:spcAft>
                          <a:spcPts val="0"/>
                        </a:spcAft>
                        <a:tabLst>
                          <a:tab pos="180340" algn="l"/>
                          <a:tab pos="109855" algn="l"/>
                        </a:tabLst>
                      </a:pPr>
                      <a:r>
                        <a:rPr lang="en-US" sz="2000" kern="100">
                          <a:effectLst/>
                          <a:latin typeface="Times New Roman"/>
                          <a:ea typeface="MS Mincho"/>
                          <a:cs typeface="Arial"/>
                        </a:rPr>
                        <a:t>- Cons: Variable synchronization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340057" y="4491335"/>
            <a:ext cx="8382000" cy="461665"/>
          </a:xfrm>
          <a:prstGeom prst="rect">
            <a:avLst/>
          </a:prstGeom>
          <a:solidFill>
            <a:schemeClr val="accent6">
              <a:lumMod val="50000"/>
            </a:schemeClr>
          </a:solidFill>
        </p:spPr>
        <p:txBody>
          <a:bodyPr wrap="square">
            <a:spAutoFit/>
          </a:bodyPr>
          <a:lstStyle/>
          <a:p>
            <a:r>
              <a:rPr lang="en-US" sz="2400" b="1" dirty="0" smtClean="0">
                <a:solidFill>
                  <a:schemeClr val="bg1"/>
                </a:solidFill>
              </a:rPr>
              <a:t>The best: </a:t>
            </a:r>
            <a:r>
              <a:rPr lang="en-US" sz="2400" dirty="0" smtClean="0">
                <a:solidFill>
                  <a:schemeClr val="bg1"/>
                </a:solidFill>
              </a:rPr>
              <a:t>No-marking-encoding system-as-components (B1)</a:t>
            </a:r>
            <a:endParaRPr lang="en-US" sz="2400" dirty="0">
              <a:solidFill>
                <a:schemeClr val="bg1"/>
              </a:solidFill>
            </a:endParaRPr>
          </a:p>
        </p:txBody>
      </p:sp>
    </p:spTree>
    <p:extLst>
      <p:ext uri="{BB962C8B-B14F-4D97-AF65-F5344CB8AC3E}">
        <p14:creationId xmlns:p14="http://schemas.microsoft.com/office/powerpoint/2010/main" val="1449367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Asynchronous Circuit?</a:t>
            </a:r>
            <a:endParaRPr lang="en-US" dirty="0"/>
          </a:p>
        </p:txBody>
      </p:sp>
      <p:sp>
        <p:nvSpPr>
          <p:cNvPr id="3" name="Content Placeholder 2"/>
          <p:cNvSpPr>
            <a:spLocks noGrp="1"/>
          </p:cNvSpPr>
          <p:nvPr>
            <p:ph idx="1"/>
          </p:nvPr>
        </p:nvSpPr>
        <p:spPr/>
        <p:txBody>
          <a:bodyPr/>
          <a:lstStyle/>
          <a:p>
            <a:r>
              <a:rPr lang="en-US" dirty="0" smtClean="0"/>
              <a:t>Synchronous Circuit Drawbacks</a:t>
            </a:r>
          </a:p>
          <a:p>
            <a:pPr lvl="1"/>
            <a:r>
              <a:rPr lang="en-US" dirty="0" smtClean="0"/>
              <a:t>Clock skew</a:t>
            </a:r>
          </a:p>
          <a:p>
            <a:pPr lvl="1"/>
            <a:r>
              <a:rPr lang="en-US" dirty="0" smtClean="0"/>
              <a:t>Jitter</a:t>
            </a:r>
          </a:p>
          <a:p>
            <a:pPr lvl="1"/>
            <a:r>
              <a:rPr lang="en-US" dirty="0" smtClean="0"/>
              <a:t>High power consumption</a:t>
            </a:r>
          </a:p>
          <a:p>
            <a:endParaRPr lang="en-US" dirty="0" smtClean="0"/>
          </a:p>
          <a:p>
            <a:r>
              <a:rPr lang="en-US" dirty="0" smtClean="0"/>
              <a:t>Asynchronous Circuit</a:t>
            </a:r>
          </a:p>
          <a:p>
            <a:pPr lvl="1"/>
            <a:r>
              <a:rPr lang="en-US" dirty="0" smtClean="0"/>
              <a:t>No clock distribution</a:t>
            </a:r>
          </a:p>
          <a:p>
            <a:pPr lvl="1"/>
            <a:r>
              <a:rPr lang="en-US" dirty="0" smtClean="0"/>
              <a:t>Handshake protocol</a:t>
            </a:r>
          </a:p>
          <a:p>
            <a:pPr marL="457200" lvl="1" indent="0">
              <a:buNone/>
            </a:pPr>
            <a:r>
              <a:rPr lang="en-US" dirty="0" smtClean="0">
                <a:sym typeface="Wingdings" pitchFamily="2" charset="2"/>
              </a:rPr>
              <a:t> Promising Replacement</a:t>
            </a:r>
            <a:endParaRPr lang="en-US" dirty="0" smtClean="0"/>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9538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Asynchronous Circuit?</a:t>
            </a:r>
          </a:p>
        </p:txBody>
      </p:sp>
      <p:sp>
        <p:nvSpPr>
          <p:cNvPr id="3" name="Content Placeholder 2"/>
          <p:cNvSpPr>
            <a:spLocks noGrp="1"/>
          </p:cNvSpPr>
          <p:nvPr>
            <p:ph idx="1"/>
          </p:nvPr>
        </p:nvSpPr>
        <p:spPr/>
        <p:txBody>
          <a:bodyPr/>
          <a:lstStyle/>
          <a:p>
            <a:r>
              <a:rPr lang="en-US" smtClean="0"/>
              <a:t>NO clock</a:t>
            </a:r>
          </a:p>
          <a:p>
            <a:r>
              <a:rPr lang="en-US" smtClean="0"/>
              <a:t>Local synchronization</a:t>
            </a:r>
          </a:p>
          <a:p>
            <a:endParaRPr lang="en-US" dirty="0"/>
          </a:p>
        </p:txBody>
      </p:sp>
      <p:sp>
        <p:nvSpPr>
          <p:cNvPr id="10" name="Date Placeholder 9"/>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grpSp>
        <p:nvGrpSpPr>
          <p:cNvPr id="8" name="Group 7"/>
          <p:cNvGrpSpPr/>
          <p:nvPr/>
        </p:nvGrpSpPr>
        <p:grpSpPr>
          <a:xfrm>
            <a:off x="977900" y="2044700"/>
            <a:ext cx="7175500" cy="2908300"/>
            <a:chOff x="914400" y="2425700"/>
            <a:chExt cx="7175500" cy="2908300"/>
          </a:xfrm>
        </p:grpSpPr>
        <p:pic>
          <p:nvPicPr>
            <p:cNvPr id="2050" name="Picture 2" descr="D:\Study\System verification\ICCE 2012\Presentation\asynchronous circuit.png"/>
            <p:cNvPicPr>
              <a:picLocks noChangeAspect="1" noChangeArrowheads="1"/>
            </p:cNvPicPr>
            <p:nvPr/>
          </p:nvPicPr>
          <p:blipFill rotWithShape="1">
            <a:blip r:embed="rId3">
              <a:extLst>
                <a:ext uri="{28A0092B-C50C-407E-A947-70E740481C1C}">
                  <a14:useLocalDpi xmlns:a14="http://schemas.microsoft.com/office/drawing/2010/main" val="0"/>
                </a:ext>
              </a:extLst>
            </a:blip>
            <a:srcRect t="12321" r="3480" b="9527"/>
            <a:stretch/>
          </p:blipFill>
          <p:spPr bwMode="auto">
            <a:xfrm>
              <a:off x="914400" y="2425700"/>
              <a:ext cx="7175500" cy="2819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400" y="4964668"/>
              <a:ext cx="5257800" cy="369332"/>
            </a:xfrm>
            <a:prstGeom prst="rect">
              <a:avLst/>
            </a:prstGeom>
            <a:noFill/>
          </p:spPr>
          <p:txBody>
            <a:bodyPr wrap="square" rtlCol="0">
              <a:spAutoFit/>
            </a:bodyPr>
            <a:lstStyle/>
            <a:p>
              <a:pPr algn="ctr"/>
              <a:r>
                <a:rPr lang="en-US" dirty="0" smtClean="0"/>
                <a:t>A four-bit Asynchronous up counter</a:t>
              </a:r>
              <a:endParaRPr lang="en-US" dirty="0"/>
            </a:p>
          </p:txBody>
        </p:sp>
      </p:grpSp>
      <p:sp>
        <p:nvSpPr>
          <p:cNvPr id="9" name="TextBox 8"/>
          <p:cNvSpPr txBox="1"/>
          <p:nvPr/>
        </p:nvSpPr>
        <p:spPr>
          <a:xfrm>
            <a:off x="6201157" y="1447800"/>
            <a:ext cx="151035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Mid 1950s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64007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Circuits Design Tools</a:t>
            </a:r>
            <a:endParaRPr lang="en-US" dirty="0"/>
          </a:p>
        </p:txBody>
      </p:sp>
      <p:sp>
        <p:nvSpPr>
          <p:cNvPr id="3" name="Content Placeholder 2"/>
          <p:cNvSpPr>
            <a:spLocks noGrp="1"/>
          </p:cNvSpPr>
          <p:nvPr>
            <p:ph idx="1"/>
          </p:nvPr>
        </p:nvSpPr>
        <p:spPr/>
        <p:txBody>
          <a:bodyPr>
            <a:normAutofit/>
          </a:bodyPr>
          <a:lstStyle/>
          <a:p>
            <a:r>
              <a:rPr lang="en-US" dirty="0" smtClean="0"/>
              <a:t>EDA tool</a:t>
            </a:r>
          </a:p>
          <a:p>
            <a:pPr lvl="1"/>
            <a:r>
              <a:rPr lang="en-US" dirty="0" smtClean="0"/>
              <a:t>Tangram</a:t>
            </a:r>
            <a:r>
              <a:rPr lang="en-US" baseline="30000" dirty="0" smtClean="0"/>
              <a:t>[1]</a:t>
            </a:r>
          </a:p>
          <a:p>
            <a:pPr lvl="1"/>
            <a:r>
              <a:rPr lang="en-US" dirty="0" smtClean="0"/>
              <a:t>Theseus Logic</a:t>
            </a:r>
            <a:r>
              <a:rPr lang="en-US" baseline="30000" dirty="0" smtClean="0"/>
              <a:t>[2]</a:t>
            </a:r>
          </a:p>
          <a:p>
            <a:pPr lvl="1"/>
            <a:r>
              <a:rPr lang="en-US" dirty="0" err="1" smtClean="0"/>
              <a:t>PAiD</a:t>
            </a:r>
            <a:r>
              <a:rPr lang="en-US" baseline="30000" dirty="0" smtClean="0"/>
              <a:t>[3]</a:t>
            </a:r>
          </a:p>
          <a:p>
            <a:pPr lvl="2"/>
            <a:endParaRPr lang="en-US" dirty="0"/>
          </a:p>
        </p:txBody>
      </p:sp>
      <p:sp>
        <p:nvSpPr>
          <p:cNvPr id="8" name="Date Placeholder 7"/>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mtClean="0"/>
              <a:t>Asynchronous Circuit Verification: from Specification to Circuit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
        <p:nvSpPr>
          <p:cNvPr id="7" name="TextBox 6"/>
          <p:cNvSpPr txBox="1"/>
          <p:nvPr/>
        </p:nvSpPr>
        <p:spPr>
          <a:xfrm>
            <a:off x="152400" y="3124200"/>
            <a:ext cx="8839200" cy="1867178"/>
          </a:xfrm>
          <a:prstGeom prst="rect">
            <a:avLst/>
          </a:prstGeom>
          <a:noFill/>
        </p:spPr>
        <p:txBody>
          <a:bodyPr wrap="square" rtlCol="0">
            <a:spAutoFit/>
          </a:bodyPr>
          <a:lstStyle/>
          <a:p>
            <a:r>
              <a:rPr lang="en-US" sz="1400" dirty="0" smtClean="0">
                <a:latin typeface="Times New Roman" pitchFamily="18" charset="0"/>
                <a:cs typeface="Times New Roman" pitchFamily="18" charset="0"/>
              </a:rPr>
              <a:t>[1] H</a:t>
            </a:r>
            <a:r>
              <a:rPr lang="en-US" sz="1400" dirty="0">
                <a:latin typeface="Times New Roman" pitchFamily="18" charset="0"/>
                <a:cs typeface="Times New Roman" pitchFamily="18" charset="0"/>
              </a:rPr>
              <a:t>. van </a:t>
            </a:r>
            <a:r>
              <a:rPr lang="en-US" sz="1400" dirty="0" err="1">
                <a:latin typeface="Times New Roman" pitchFamily="18" charset="0"/>
                <a:cs typeface="Times New Roman" pitchFamily="18" charset="0"/>
              </a:rPr>
              <a:t>Gageldonk</a:t>
            </a:r>
            <a:r>
              <a:rPr lang="en-US" sz="1400" dirty="0">
                <a:latin typeface="Times New Roman" pitchFamily="18" charset="0"/>
                <a:cs typeface="Times New Roman" pitchFamily="18" charset="0"/>
              </a:rPr>
              <a:t>, K. van </a:t>
            </a:r>
            <a:r>
              <a:rPr lang="en-US" sz="1400" dirty="0" err="1">
                <a:latin typeface="Times New Roman" pitchFamily="18" charset="0"/>
                <a:cs typeface="Times New Roman" pitchFamily="18" charset="0"/>
              </a:rPr>
              <a:t>Berkel</a:t>
            </a:r>
            <a:r>
              <a:rPr lang="en-US" sz="1400" dirty="0">
                <a:latin typeface="Times New Roman" pitchFamily="18" charset="0"/>
                <a:cs typeface="Times New Roman" pitchFamily="18" charset="0"/>
              </a:rPr>
              <a:t>, A. </a:t>
            </a:r>
            <a:r>
              <a:rPr lang="en-US" sz="1400" dirty="0" err="1">
                <a:latin typeface="Times New Roman" pitchFamily="18" charset="0"/>
                <a:cs typeface="Times New Roman" pitchFamily="18" charset="0"/>
              </a:rPr>
              <a:t>Peeters</a:t>
            </a:r>
            <a:r>
              <a:rPr lang="en-US" sz="1400" dirty="0">
                <a:latin typeface="Times New Roman" pitchFamily="18" charset="0"/>
                <a:cs typeface="Times New Roman" pitchFamily="18" charset="0"/>
              </a:rPr>
              <a:t>, D. </a:t>
            </a:r>
            <a:r>
              <a:rPr lang="en-US" sz="1400" dirty="0" smtClean="0">
                <a:latin typeface="Times New Roman" pitchFamily="18" charset="0"/>
                <a:cs typeface="Times New Roman" pitchFamily="18" charset="0"/>
              </a:rPr>
              <a:t>Baumann, D</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Gloor</a:t>
            </a:r>
            <a:r>
              <a:rPr lang="en-US" sz="1400" dirty="0">
                <a:latin typeface="Times New Roman" pitchFamily="18" charset="0"/>
                <a:cs typeface="Times New Roman" pitchFamily="18" charset="0"/>
              </a:rPr>
              <a:t>, and G. </a:t>
            </a:r>
            <a:r>
              <a:rPr lang="en-US" sz="1400" dirty="0" err="1">
                <a:latin typeface="Times New Roman" pitchFamily="18" charset="0"/>
                <a:cs typeface="Times New Roman" pitchFamily="18" charset="0"/>
              </a:rPr>
              <a:t>Stegmann</a:t>
            </a:r>
            <a:r>
              <a:rPr lang="en-US" sz="1400" dirty="0">
                <a:latin typeface="Times New Roman" pitchFamily="18" charset="0"/>
                <a:cs typeface="Times New Roman" pitchFamily="18" charset="0"/>
              </a:rPr>
              <a:t>. An </a:t>
            </a:r>
            <a:r>
              <a:rPr lang="en-US" sz="1400" dirty="0" smtClean="0">
                <a:latin typeface="Times New Roman" pitchFamily="18" charset="0"/>
                <a:cs typeface="Times New Roman" pitchFamily="18" charset="0"/>
              </a:rPr>
              <a:t>synchronous low-power 80C51 </a:t>
            </a:r>
            <a:r>
              <a:rPr lang="en-US" sz="1400" dirty="0">
                <a:latin typeface="Times New Roman" pitchFamily="18" charset="0"/>
                <a:cs typeface="Times New Roman" pitchFamily="18" charset="0"/>
              </a:rPr>
              <a:t>Microcontroller. In Proceedings of the </a:t>
            </a:r>
            <a:r>
              <a:rPr lang="en-US" sz="1400" dirty="0" smtClean="0">
                <a:latin typeface="Times New Roman" pitchFamily="18" charset="0"/>
                <a:cs typeface="Times New Roman" pitchFamily="18" charset="0"/>
              </a:rPr>
              <a:t>International Symposium </a:t>
            </a:r>
            <a:r>
              <a:rPr lang="en-US" sz="1400" dirty="0">
                <a:latin typeface="Times New Roman" pitchFamily="18" charset="0"/>
                <a:cs typeface="Times New Roman" pitchFamily="18" charset="0"/>
              </a:rPr>
              <a:t>on Advanced Research in Asynchronous </a:t>
            </a:r>
            <a:r>
              <a:rPr lang="en-US" sz="1400" dirty="0" smtClean="0">
                <a:latin typeface="Times New Roman" pitchFamily="18" charset="0"/>
                <a:cs typeface="Times New Roman" pitchFamily="18" charset="0"/>
              </a:rPr>
              <a:t>Circuits and </a:t>
            </a:r>
            <a:r>
              <a:rPr lang="en-US" sz="1400" dirty="0">
                <a:latin typeface="Times New Roman" pitchFamily="18" charset="0"/>
                <a:cs typeface="Times New Roman" pitchFamily="18" charset="0"/>
              </a:rPr>
              <a:t>Systems, Apr. 1998</a:t>
            </a:r>
            <a:r>
              <a:rPr lang="en-US" sz="1400" dirty="0" smtClean="0">
                <a:latin typeface="Times New Roman" pitchFamily="18" charset="0"/>
                <a:cs typeface="Times New Roman" pitchFamily="18" charset="0"/>
              </a:rPr>
              <a:t>.</a:t>
            </a:r>
          </a:p>
          <a:p>
            <a:pPr>
              <a:spcBef>
                <a:spcPts val="400"/>
              </a:spcBef>
            </a:pPr>
            <a:r>
              <a:rPr lang="en-US" sz="1400" dirty="0">
                <a:latin typeface="Times New Roman" pitchFamily="18" charset="0"/>
                <a:cs typeface="Times New Roman" pitchFamily="18" charset="0"/>
              </a:rPr>
              <a:t>[2] M. </a:t>
            </a:r>
            <a:r>
              <a:rPr lang="en-US" sz="1400" dirty="0" err="1">
                <a:latin typeface="Times New Roman" pitchFamily="18" charset="0"/>
                <a:cs typeface="Times New Roman" pitchFamily="18" charset="0"/>
              </a:rPr>
              <a:t>Ligthart</a:t>
            </a:r>
            <a:r>
              <a:rPr lang="en-US" sz="1400" dirty="0">
                <a:latin typeface="Times New Roman" pitchFamily="18" charset="0"/>
                <a:cs typeface="Times New Roman" pitchFamily="18" charset="0"/>
              </a:rPr>
              <a:t>, K. </a:t>
            </a:r>
            <a:r>
              <a:rPr lang="en-US" sz="1400" dirty="0" err="1">
                <a:latin typeface="Times New Roman" pitchFamily="18" charset="0"/>
                <a:cs typeface="Times New Roman" pitchFamily="18" charset="0"/>
              </a:rPr>
              <a:t>Fant</a:t>
            </a:r>
            <a:r>
              <a:rPr lang="en-US" sz="1400" dirty="0">
                <a:latin typeface="Times New Roman" pitchFamily="18" charset="0"/>
                <a:cs typeface="Times New Roman" pitchFamily="18" charset="0"/>
              </a:rPr>
              <a:t>, R. Smith, A. </a:t>
            </a:r>
            <a:r>
              <a:rPr lang="en-US" sz="1400" dirty="0" err="1">
                <a:latin typeface="Times New Roman" pitchFamily="18" charset="0"/>
                <a:cs typeface="Times New Roman" pitchFamily="18" charset="0"/>
              </a:rPr>
              <a:t>Taubin</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and 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Kondratyev</a:t>
            </a:r>
            <a:r>
              <a:rPr lang="en-US" sz="1400" dirty="0">
                <a:latin typeface="Times New Roman" pitchFamily="18" charset="0"/>
                <a:cs typeface="Times New Roman" pitchFamily="18" charset="0"/>
              </a:rPr>
              <a:t>. Asynchronous design using </a:t>
            </a:r>
            <a:r>
              <a:rPr lang="en-US" sz="1400" dirty="0" smtClean="0">
                <a:latin typeface="Times New Roman" pitchFamily="18" charset="0"/>
                <a:cs typeface="Times New Roman" pitchFamily="18" charset="0"/>
              </a:rPr>
              <a:t>commercial HDL </a:t>
            </a:r>
            <a:r>
              <a:rPr lang="en-US" sz="1400" dirty="0">
                <a:latin typeface="Times New Roman" pitchFamily="18" charset="0"/>
                <a:cs typeface="Times New Roman" pitchFamily="18" charset="0"/>
              </a:rPr>
              <a:t>synthesis tools. In Proceedings of the </a:t>
            </a:r>
            <a:r>
              <a:rPr lang="en-US" sz="1400" dirty="0" smtClean="0">
                <a:latin typeface="Times New Roman" pitchFamily="18" charset="0"/>
                <a:cs typeface="Times New Roman" pitchFamily="18" charset="0"/>
              </a:rPr>
              <a:t>International Symposium </a:t>
            </a:r>
            <a:r>
              <a:rPr lang="en-US" sz="1400" dirty="0">
                <a:latin typeface="Times New Roman" pitchFamily="18" charset="0"/>
                <a:cs typeface="Times New Roman" pitchFamily="18" charset="0"/>
              </a:rPr>
              <a:t>on Advanced Research in </a:t>
            </a:r>
            <a:r>
              <a:rPr lang="en-US" sz="1400" dirty="0" smtClean="0">
                <a:latin typeface="Times New Roman" pitchFamily="18" charset="0"/>
                <a:cs typeface="Times New Roman" pitchFamily="18" charset="0"/>
              </a:rPr>
              <a:t>synchronous Circuits and </a:t>
            </a:r>
            <a:r>
              <a:rPr lang="en-US" sz="1400" dirty="0">
                <a:latin typeface="Times New Roman" pitchFamily="18" charset="0"/>
                <a:cs typeface="Times New Roman" pitchFamily="18" charset="0"/>
              </a:rPr>
              <a:t>Systems, pages 114–125. IEEE Computer Society </a:t>
            </a:r>
            <a:r>
              <a:rPr lang="en-US" sz="1400" dirty="0" smtClean="0">
                <a:latin typeface="Times New Roman" pitchFamily="18" charset="0"/>
                <a:cs typeface="Times New Roman" pitchFamily="18" charset="0"/>
              </a:rPr>
              <a:t>Press, Apr</a:t>
            </a:r>
            <a:r>
              <a:rPr lang="en-US" sz="1400" dirty="0">
                <a:latin typeface="Times New Roman" pitchFamily="18" charset="0"/>
                <a:cs typeface="Times New Roman" pitchFamily="18" charset="0"/>
              </a:rPr>
              <a:t>. 2000</a:t>
            </a:r>
            <a:r>
              <a:rPr lang="en-US" sz="1400" dirty="0" smtClean="0">
                <a:latin typeface="Times New Roman" pitchFamily="18" charset="0"/>
                <a:cs typeface="Times New Roman" pitchFamily="18" charset="0"/>
              </a:rPr>
              <a:t>.</a:t>
            </a:r>
          </a:p>
          <a:p>
            <a:r>
              <a:rPr lang="en-US" sz="1400" dirty="0">
                <a:latin typeface="Times New Roman" pitchFamily="18" charset="0"/>
                <a:cs typeface="Times New Roman" pitchFamily="18" charset="0"/>
              </a:rPr>
              <a:t>[3] </a:t>
            </a:r>
            <a:r>
              <a:rPr lang="en-US" sz="1400" dirty="0" smtClean="0">
                <a:latin typeface="Times New Roman" pitchFamily="18" charset="0"/>
                <a:cs typeface="Times New Roman" pitchFamily="18" charset="0"/>
              </a:rPr>
              <a:t>A-V</a:t>
            </a:r>
            <a:r>
              <a:rPr lang="en-US" sz="1400" dirty="0">
                <a:latin typeface="Times New Roman" pitchFamily="18" charset="0"/>
                <a:cs typeface="Times New Roman" pitchFamily="18" charset="0"/>
              </a:rPr>
              <a:t>. Dinh-Duc, “</a:t>
            </a:r>
            <a:r>
              <a:rPr lang="en-US" sz="1400" dirty="0" err="1">
                <a:latin typeface="Times New Roman" pitchFamily="18" charset="0"/>
                <a:cs typeface="Times New Roman" pitchFamily="18" charset="0"/>
              </a:rPr>
              <a:t>PAiD</a:t>
            </a:r>
            <a:r>
              <a:rPr lang="en-US" sz="1400" dirty="0">
                <a:latin typeface="Times New Roman" pitchFamily="18" charset="0"/>
                <a:cs typeface="Times New Roman" pitchFamily="18" charset="0"/>
              </a:rPr>
              <a:t> – A Novel Framework for Design and Simulation of Asynchronous Circuits”, Journal of Science and Technology Development, Vol. 14, No. K2, 2011, ISSN 1859-0128, pp. 37-45.</a:t>
            </a:r>
          </a:p>
        </p:txBody>
      </p:sp>
    </p:spTree>
    <p:extLst>
      <p:ext uri="{BB962C8B-B14F-4D97-AF65-F5344CB8AC3E}">
        <p14:creationId xmlns:p14="http://schemas.microsoft.com/office/powerpoint/2010/main" val="2028842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Circuit Design Challenges</a:t>
            </a:r>
            <a:endParaRPr lang="en-US" dirty="0"/>
          </a:p>
        </p:txBody>
      </p:sp>
      <p:sp>
        <p:nvSpPr>
          <p:cNvPr id="6" name="Content Placeholder 5"/>
          <p:cNvSpPr>
            <a:spLocks noGrp="1"/>
          </p:cNvSpPr>
          <p:nvPr>
            <p:ph idx="1"/>
          </p:nvPr>
        </p:nvSpPr>
        <p:spPr/>
        <p:txBody>
          <a:bodyPr/>
          <a:lstStyle/>
          <a:p>
            <a:r>
              <a:rPr lang="en-US" dirty="0" smtClean="0"/>
              <a:t>Circuit design common problems</a:t>
            </a:r>
            <a:endParaRPr lang="en-US" dirty="0"/>
          </a:p>
          <a:p>
            <a:pPr lvl="1"/>
            <a:r>
              <a:rPr lang="en-US" dirty="0" smtClean="0"/>
              <a:t>Behavior Description </a:t>
            </a:r>
            <a:r>
              <a:rPr lang="en-US" dirty="0"/>
              <a:t>language</a:t>
            </a:r>
          </a:p>
          <a:p>
            <a:pPr lvl="1"/>
            <a:r>
              <a:rPr lang="en-US" dirty="0"/>
              <a:t>Synthesis</a:t>
            </a:r>
          </a:p>
          <a:p>
            <a:pPr lvl="1"/>
            <a:r>
              <a:rPr lang="en-US" dirty="0" smtClean="0"/>
              <a:t>Verification</a:t>
            </a:r>
            <a:endParaRPr lang="en-US" dirty="0"/>
          </a:p>
        </p:txBody>
      </p:sp>
      <p:sp>
        <p:nvSpPr>
          <p:cNvPr id="25" name="Date Placeholder 24"/>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8</a:t>
            </a:fld>
            <a:endParaRPr lang="en-US" sz="1000" dirty="0"/>
          </a:p>
        </p:txBody>
      </p:sp>
      <p:grpSp>
        <p:nvGrpSpPr>
          <p:cNvPr id="24" name="Group 23"/>
          <p:cNvGrpSpPr/>
          <p:nvPr/>
        </p:nvGrpSpPr>
        <p:grpSpPr>
          <a:xfrm>
            <a:off x="118281" y="2362200"/>
            <a:ext cx="8686800" cy="3258810"/>
            <a:chOff x="304800" y="2837190"/>
            <a:chExt cx="8686800" cy="3258810"/>
          </a:xfrm>
        </p:grpSpPr>
        <p:grpSp>
          <p:nvGrpSpPr>
            <p:cNvPr id="7" name="Group 6"/>
            <p:cNvGrpSpPr/>
            <p:nvPr/>
          </p:nvGrpSpPr>
          <p:grpSpPr>
            <a:xfrm>
              <a:off x="304800" y="2895600"/>
              <a:ext cx="8686800" cy="3200400"/>
              <a:chOff x="685800" y="3048000"/>
              <a:chExt cx="8686800" cy="3200400"/>
            </a:xfrm>
          </p:grpSpPr>
          <p:sp>
            <p:nvSpPr>
              <p:cNvPr id="8" name="Rounded Rectangle 7"/>
              <p:cNvSpPr/>
              <p:nvPr/>
            </p:nvSpPr>
            <p:spPr>
              <a:xfrm>
                <a:off x="685800" y="3048000"/>
                <a:ext cx="8686800" cy="3200400"/>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838200" y="3409890"/>
                <a:ext cx="8305800" cy="2629020"/>
                <a:chOff x="838200" y="3409890"/>
                <a:chExt cx="8305800" cy="2629020"/>
              </a:xfrm>
            </p:grpSpPr>
            <p:grpSp>
              <p:nvGrpSpPr>
                <p:cNvPr id="10" name="Group 9"/>
                <p:cNvGrpSpPr/>
                <p:nvPr/>
              </p:nvGrpSpPr>
              <p:grpSpPr>
                <a:xfrm>
                  <a:off x="838200" y="3562290"/>
                  <a:ext cx="1981200" cy="2476620"/>
                  <a:chOff x="914400" y="3562290"/>
                  <a:chExt cx="1981200" cy="2476620"/>
                </a:xfrm>
              </p:grpSpPr>
              <p:sp>
                <p:nvSpPr>
                  <p:cNvPr id="19" name="Rectangle 18"/>
                  <p:cNvSpPr/>
                  <p:nvPr/>
                </p:nvSpPr>
                <p:spPr>
                  <a:xfrm>
                    <a:off x="914400" y="3581400"/>
                    <a:ext cx="1981200" cy="24575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20" name="Group 19"/>
                  <p:cNvGrpSpPr/>
                  <p:nvPr/>
                </p:nvGrpSpPr>
                <p:grpSpPr>
                  <a:xfrm>
                    <a:off x="990600" y="3562290"/>
                    <a:ext cx="1828800" cy="2357498"/>
                    <a:chOff x="990600" y="3562290"/>
                    <a:chExt cx="1828800" cy="2357498"/>
                  </a:xfrm>
                </p:grpSpPr>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954832"/>
                      <a:ext cx="1828800" cy="1964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88096" y="3562290"/>
                      <a:ext cx="1378904"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Description</a:t>
                      </a:r>
                      <a:endParaRPr lang="en-US" sz="2000" dirty="0">
                        <a:latin typeface="Times New Roman" pitchFamily="18" charset="0"/>
                        <a:cs typeface="Times New Roman" pitchFamily="18" charset="0"/>
                      </a:endParaRPr>
                    </a:p>
                  </p:txBody>
                </p:sp>
              </p:grpSp>
            </p:grpSp>
            <p:grpSp>
              <p:nvGrpSpPr>
                <p:cNvPr id="11" name="Group 10"/>
                <p:cNvGrpSpPr/>
                <p:nvPr/>
              </p:nvGrpSpPr>
              <p:grpSpPr>
                <a:xfrm>
                  <a:off x="2819400" y="4343400"/>
                  <a:ext cx="1600200" cy="1066800"/>
                  <a:chOff x="2819400" y="4343400"/>
                  <a:chExt cx="1600200" cy="1066800"/>
                </a:xfrm>
              </p:grpSpPr>
              <p:sp>
                <p:nvSpPr>
                  <p:cNvPr id="17" name="Striped Right Arrow 16"/>
                  <p:cNvSpPr/>
                  <p:nvPr/>
                </p:nvSpPr>
                <p:spPr>
                  <a:xfrm>
                    <a:off x="2819400" y="4648200"/>
                    <a:ext cx="1600200" cy="762000"/>
                  </a:xfrm>
                  <a:prstGeom prst="strip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8" name="TextBox 17"/>
                  <p:cNvSpPr txBox="1"/>
                  <p:nvPr/>
                </p:nvSpPr>
                <p:spPr>
                  <a:xfrm>
                    <a:off x="3048000" y="4343400"/>
                    <a:ext cx="1165704"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Synthesis</a:t>
                    </a:r>
                    <a:endParaRPr lang="en-US" sz="2000" dirty="0">
                      <a:latin typeface="Times New Roman" pitchFamily="18" charset="0"/>
                      <a:cs typeface="Times New Roman" pitchFamily="18" charset="0"/>
                    </a:endParaRPr>
                  </a:p>
                </p:txBody>
              </p:sp>
            </p:grpSp>
            <p:grpSp>
              <p:nvGrpSpPr>
                <p:cNvPr id="12" name="Group 11"/>
                <p:cNvGrpSpPr/>
                <p:nvPr/>
              </p:nvGrpSpPr>
              <p:grpSpPr>
                <a:xfrm>
                  <a:off x="4495800" y="3409890"/>
                  <a:ext cx="4648200" cy="2629020"/>
                  <a:chOff x="4495800" y="3409890"/>
                  <a:chExt cx="4648200" cy="2629020"/>
                </a:xfrm>
              </p:grpSpPr>
              <p:sp>
                <p:nvSpPr>
                  <p:cNvPr id="13" name="Rectangle 12"/>
                  <p:cNvSpPr/>
                  <p:nvPr/>
                </p:nvSpPr>
                <p:spPr>
                  <a:xfrm>
                    <a:off x="4495800" y="3429000"/>
                    <a:ext cx="4648200" cy="26099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4" name="Group 13"/>
                  <p:cNvGrpSpPr/>
                  <p:nvPr/>
                </p:nvGrpSpPr>
                <p:grpSpPr>
                  <a:xfrm>
                    <a:off x="4572000" y="3409890"/>
                    <a:ext cx="4343399" cy="2609910"/>
                    <a:chOff x="4572000" y="3409890"/>
                    <a:chExt cx="4343399" cy="2609910"/>
                  </a:xfrm>
                </p:grpSpPr>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90950"/>
                      <a:ext cx="4343399"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273671" y="3409890"/>
                      <a:ext cx="965329" cy="400110"/>
                    </a:xfrm>
                    <a:prstGeom prst="rect">
                      <a:avLst/>
                    </a:prstGeom>
                    <a:noFill/>
                  </p:spPr>
                  <p:txBody>
                    <a:bodyPr wrap="none" rtlCol="0">
                      <a:spAutoFit/>
                    </a:bodyPr>
                    <a:lstStyle>
                      <a:defPPr>
                        <a:defRPr lang="en-US"/>
                      </a:defPPr>
                      <a:lvl1pPr>
                        <a:defRPr sz="2000">
                          <a:latin typeface="Times New Roman" pitchFamily="18" charset="0"/>
                          <a:cs typeface="Times New Roman" pitchFamily="18" charset="0"/>
                        </a:defRPr>
                      </a:lvl1pPr>
                    </a:lstStyle>
                    <a:p>
                      <a:r>
                        <a:rPr lang="en-US" dirty="0" err="1"/>
                        <a:t>Netslist</a:t>
                      </a:r>
                      <a:endParaRPr lang="en-US" dirty="0"/>
                    </a:p>
                  </p:txBody>
                </p:sp>
              </p:grpSp>
            </p:grpSp>
          </p:grpSp>
        </p:grpSp>
        <p:sp>
          <p:nvSpPr>
            <p:cNvPr id="23" name="TextBox 22"/>
            <p:cNvSpPr txBox="1"/>
            <p:nvPr/>
          </p:nvSpPr>
          <p:spPr>
            <a:xfrm>
              <a:off x="1295400" y="2837190"/>
              <a:ext cx="5645520" cy="523220"/>
            </a:xfrm>
            <a:prstGeom prst="rect">
              <a:avLst/>
            </a:prstGeom>
            <a:noFill/>
          </p:spPr>
          <p:txBody>
            <a:bodyPr wrap="none" rtlCol="0">
              <a:spAutoFit/>
            </a:bodyPr>
            <a:lstStyle/>
            <a:p>
              <a:r>
                <a:rPr lang="en-US" sz="2800" dirty="0" smtClean="0">
                  <a:solidFill>
                    <a:srgbClr val="002060"/>
                  </a:solidFill>
                  <a:latin typeface="Times New Roman" pitchFamily="18" charset="0"/>
                  <a:cs typeface="Times New Roman" pitchFamily="18" charset="0"/>
                </a:rPr>
                <a:t>Electronic Design Automation – EDA</a:t>
              </a:r>
              <a:endParaRPr lang="en-US" sz="2800" dirty="0">
                <a:solidFill>
                  <a:srgbClr val="00206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955886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Circuit Design Challenges</a:t>
            </a:r>
            <a:endParaRPr lang="en-US" dirty="0"/>
          </a:p>
        </p:txBody>
      </p:sp>
      <p:sp>
        <p:nvSpPr>
          <p:cNvPr id="6" name="Content Placeholder 5"/>
          <p:cNvSpPr>
            <a:spLocks noGrp="1"/>
          </p:cNvSpPr>
          <p:nvPr>
            <p:ph idx="1"/>
          </p:nvPr>
        </p:nvSpPr>
        <p:spPr/>
        <p:txBody>
          <a:bodyPr/>
          <a:lstStyle/>
          <a:p>
            <a:r>
              <a:rPr lang="en-US" dirty="0" smtClean="0"/>
              <a:t>Asynchronous circuit?</a:t>
            </a:r>
          </a:p>
          <a:p>
            <a:pPr lvl="1"/>
            <a:r>
              <a:rPr lang="en-US" dirty="0" smtClean="0"/>
              <a:t>Common problems (description language, synthesis, verification)</a:t>
            </a:r>
          </a:p>
          <a:p>
            <a:pPr lvl="1"/>
            <a:r>
              <a:rPr lang="en-US" dirty="0" smtClean="0"/>
              <a:t>Handshake protocol (synchronization timing)</a:t>
            </a:r>
            <a:endParaRPr lang="en-US" dirty="0"/>
          </a:p>
        </p:txBody>
      </p:sp>
      <p:sp>
        <p:nvSpPr>
          <p:cNvPr id="7" name="Date Placeholder 6"/>
          <p:cNvSpPr>
            <a:spLocks noGrp="1"/>
          </p:cNvSpPr>
          <p:nvPr>
            <p:ph type="dt" sz="half" idx="10"/>
          </p:nvPr>
        </p:nvSpPr>
        <p:spPr/>
        <p:txBody>
          <a:bodyPr/>
          <a:lstStyle/>
          <a:p>
            <a:pPr algn="r"/>
            <a:r>
              <a:rPr lang="en-US" smtClean="0"/>
              <a:t>Apr-23, 2013</a:t>
            </a:r>
            <a:endParaRPr lang="en-US" sz="1000" dirty="0">
              <a:solidFill>
                <a:schemeClr val="tx1">
                  <a:tint val="65000"/>
                </a:schemeClr>
              </a:solidFill>
            </a:endParaRPr>
          </a:p>
        </p:txBody>
      </p:sp>
      <p:sp>
        <p:nvSpPr>
          <p:cNvPr id="5" name="Footer Placeholder 4"/>
          <p:cNvSpPr>
            <a:spLocks noGrp="1"/>
          </p:cNvSpPr>
          <p:nvPr>
            <p:ph type="ftr" sz="quarter" idx="11"/>
          </p:nvPr>
        </p:nvSpPr>
        <p:spPr/>
        <p:txBody>
          <a:bodyPr/>
          <a:lstStyle/>
          <a:p>
            <a:r>
              <a:rPr lang="en-US" sz="1000" smtClean="0">
                <a:solidFill>
                  <a:sysClr val="windowText" lastClr="000000"/>
                </a:solidFill>
              </a:rPr>
              <a:t>Asynchronous Circuit Verification: from Specification to Circuit</a:t>
            </a:r>
            <a:endParaRPr lang="en-US" sz="1000" dirty="0">
              <a:solidFill>
                <a:sysClr val="windowText" lastClr="000000"/>
              </a:solidFill>
            </a:endParaRPr>
          </a:p>
        </p:txBody>
      </p:sp>
      <p:sp>
        <p:nvSpPr>
          <p:cNvPr id="4" name="Slide Number Placeholder 3"/>
          <p:cNvSpPr>
            <a:spLocks noGrp="1"/>
          </p:cNvSpPr>
          <p:nvPr>
            <p:ph type="sldNum" sz="quarter" idx="12"/>
          </p:nvPr>
        </p:nvSpPr>
        <p:spPr/>
        <p:txBody>
          <a:bodyPr/>
          <a:lstStyle/>
          <a:p>
            <a:pPr algn="r"/>
            <a:fld id="{256D3EEF-DE4E-429D-8EC4-DDC531AFF587}" type="slidenum">
              <a:rPr lang="en-US" sz="1000" smtClean="0"/>
              <a:pPr algn="r"/>
              <a:t>9</a:t>
            </a:fld>
            <a:endParaRPr lang="en-US" sz="1000" dirty="0"/>
          </a:p>
        </p:txBody>
      </p:sp>
    </p:spTree>
    <p:extLst>
      <p:ext uri="{BB962C8B-B14F-4D97-AF65-F5344CB8AC3E}">
        <p14:creationId xmlns:p14="http://schemas.microsoft.com/office/powerpoint/2010/main" val="796840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2268</Words>
  <Application>Microsoft Office PowerPoint</Application>
  <PresentationFormat>On-screen Show (4:3)</PresentationFormat>
  <Paragraphs>423</Paragraphs>
  <Slides>43</Slides>
  <Notes>16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Angles</vt:lpstr>
      <vt:lpstr>Asynchronous Circuit Verification: from Specification to Circuit</vt:lpstr>
      <vt:lpstr>Abstract</vt:lpstr>
      <vt:lpstr>Agenda</vt:lpstr>
      <vt:lpstr>Asynchronous circuit design</vt:lpstr>
      <vt:lpstr>Why Asynchronous Circuit?</vt:lpstr>
      <vt:lpstr>Why Asynchronous Circuit?</vt:lpstr>
      <vt:lpstr>Asynchronous Circuits Design Tools</vt:lpstr>
      <vt:lpstr>Asynchronous Circuit Design Challenges</vt:lpstr>
      <vt:lpstr>Asynchronous Circuit Design Challenges</vt:lpstr>
      <vt:lpstr>Past Researches on Asynchronous Circuits</vt:lpstr>
      <vt:lpstr>Motivation</vt:lpstr>
      <vt:lpstr>Asynchronous circuit Verification </vt:lpstr>
      <vt:lpstr>Research Problem</vt:lpstr>
      <vt:lpstr>Applications of Formal Verification to Asyn. circuits</vt:lpstr>
      <vt:lpstr>Applications of Formal Verification to Asyn. circuits</vt:lpstr>
      <vt:lpstr>Applications of Formal Verification to Asyn. circuits</vt:lpstr>
      <vt:lpstr>Our Approach</vt:lpstr>
      <vt:lpstr>(1) PN-DFG to NuSMV</vt:lpstr>
      <vt:lpstr>(2) Support (more) Formal Specification in ADL</vt:lpstr>
      <vt:lpstr>PAiD general architecture</vt:lpstr>
      <vt:lpstr>A Case-Study</vt:lpstr>
      <vt:lpstr>A Case-Study</vt:lpstr>
      <vt:lpstr>A Case-Study</vt:lpstr>
      <vt:lpstr>A Case-Study</vt:lpstr>
      <vt:lpstr>A Case-Study</vt:lpstr>
      <vt:lpstr>Some Verified Circuits</vt:lpstr>
      <vt:lpstr>On-Going Work</vt:lpstr>
      <vt:lpstr>Formal Description To Circuit Description Language</vt:lpstr>
      <vt:lpstr>Formal Description To Circuit Description Language</vt:lpstr>
      <vt:lpstr>Formal Description To Circuit Description Language</vt:lpstr>
      <vt:lpstr>Formal Description To Circuit Description Language</vt:lpstr>
      <vt:lpstr>Formal Description To Circuit Description Language</vt:lpstr>
      <vt:lpstr>discussion</vt:lpstr>
      <vt:lpstr>Current Work</vt:lpstr>
      <vt:lpstr>On-Going &amp; Future Work</vt:lpstr>
      <vt:lpstr>Thanks!</vt:lpstr>
      <vt:lpstr>Appendix: PN-DFG to NuSMV</vt:lpstr>
      <vt:lpstr>PN-DFG to NuSMV</vt:lpstr>
      <vt:lpstr>PN-DFG to NuSMV</vt:lpstr>
      <vt:lpstr>PN-DFG to NuSMV</vt:lpstr>
      <vt:lpstr>PN-DFG to NuSMV</vt:lpstr>
      <vt:lpstr>PN-DFG to NuSMV</vt:lpstr>
      <vt:lpstr>PN-DFG to NuSMV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2012-02-16T02:56:06Z</dcterms:created>
  <dcterms:modified xsi:type="dcterms:W3CDTF">2013-04-23T09:03:54Z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